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6" r:id="rId5"/>
    <p:sldId id="263" r:id="rId6"/>
    <p:sldId id="311" r:id="rId7"/>
    <p:sldId id="265" r:id="rId8"/>
    <p:sldId id="267" r:id="rId9"/>
    <p:sldId id="312" r:id="rId10"/>
    <p:sldId id="301" r:id="rId11"/>
    <p:sldId id="300" r:id="rId12"/>
    <p:sldId id="299" r:id="rId13"/>
    <p:sldId id="304" r:id="rId14"/>
    <p:sldId id="266" r:id="rId15"/>
    <p:sldId id="302" r:id="rId16"/>
    <p:sldId id="308" r:id="rId17"/>
    <p:sldId id="309" r:id="rId18"/>
    <p:sldId id="310" r:id="rId19"/>
    <p:sldId id="303" r:id="rId20"/>
    <p:sldId id="307" r:id="rId21"/>
    <p:sldId id="324" r:id="rId22"/>
    <p:sldId id="313" r:id="rId23"/>
    <p:sldId id="306" r:id="rId24"/>
    <p:sldId id="305" r:id="rId25"/>
    <p:sldId id="315" r:id="rId26"/>
    <p:sldId id="319" r:id="rId27"/>
    <p:sldId id="316" r:id="rId28"/>
    <p:sldId id="318" r:id="rId29"/>
    <p:sldId id="317" r:id="rId30"/>
    <p:sldId id="297" r:id="rId31"/>
    <p:sldId id="314" r:id="rId32"/>
    <p:sldId id="320" r:id="rId33"/>
    <p:sldId id="321" r:id="rId34"/>
    <p:sldId id="322" r:id="rId35"/>
    <p:sldId id="323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38" autoAdjust="0"/>
  </p:normalViewPr>
  <p:slideViewPr>
    <p:cSldViewPr>
      <p:cViewPr varScale="1">
        <p:scale>
          <a:sx n="81" d="100"/>
          <a:sy n="81" d="100"/>
        </p:scale>
        <p:origin x="5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E32A-6022-47CB-9F57-E50E034E685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09186-03FA-4CBF-9DD3-626FF533E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1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09186-03FA-4CBF-9DD3-626FF533E3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3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09186-03FA-4CBF-9DD3-626FF533E3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dhe.mo.gov" TargetMode="External"/><Relationship Id="rId2" Type="http://schemas.openxmlformats.org/officeDocument/2006/relationships/hyperlink" Target="http://www.dhe.mo.gov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focused, not program specific</a:t>
            </a:r>
          </a:p>
          <a:p>
            <a:r>
              <a:rPr lang="en-US" dirty="0" smtClean="0"/>
              <a:t>Primarily </a:t>
            </a:r>
            <a:r>
              <a:rPr lang="en-US" dirty="0"/>
              <a:t>viewed from student, not institutional/sector perspective</a:t>
            </a:r>
          </a:p>
          <a:p>
            <a:r>
              <a:rPr lang="en-US" dirty="0"/>
              <a:t>Priorities take a system approach</a:t>
            </a:r>
          </a:p>
          <a:p>
            <a:pPr lvl="1"/>
            <a:r>
              <a:rPr lang="en-US" dirty="0"/>
              <a:t>Do not necessarily apply to every program</a:t>
            </a:r>
          </a:p>
          <a:p>
            <a:r>
              <a:rPr lang="en-US" dirty="0"/>
              <a:t>Respect for different types of aid programs and the unique role of each</a:t>
            </a:r>
          </a:p>
          <a:p>
            <a:r>
              <a:rPr lang="en-US" dirty="0"/>
              <a:t>Avoid narrow impacts on specific sectors/institutions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1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Broad-based </a:t>
            </a:r>
            <a:r>
              <a:rPr lang="en-US" b="1" dirty="0" smtClean="0"/>
              <a:t>Programs</a:t>
            </a:r>
            <a:endParaRPr lang="en-US" b="1" dirty="0"/>
          </a:p>
          <a:p>
            <a:pPr lvl="1"/>
            <a:r>
              <a:rPr lang="en-US" dirty="0"/>
              <a:t>Focus on broad-based, flexible programs designed to assist a wide spectrum of students and workforce needs </a:t>
            </a:r>
          </a:p>
          <a:p>
            <a:pPr lvl="1"/>
            <a:r>
              <a:rPr lang="en-US" dirty="0"/>
              <a:t>Build connections with interested entities, including other student assistance providers and business organizations</a:t>
            </a:r>
          </a:p>
          <a:p>
            <a:pPr lvl="1"/>
            <a:r>
              <a:rPr lang="en-US" dirty="0"/>
              <a:t>Possible action – Focus on comprehensive programs using incentives to address desired </a:t>
            </a:r>
            <a:r>
              <a:rPr lang="en-US" dirty="0" smtClean="0"/>
              <a:t>targets</a:t>
            </a:r>
          </a:p>
          <a:p>
            <a:r>
              <a:rPr lang="en-US" b="1" dirty="0"/>
              <a:t>System Priorities</a:t>
            </a:r>
          </a:p>
          <a:p>
            <a:pPr lvl="1"/>
            <a:r>
              <a:rPr lang="en-US" dirty="0"/>
              <a:t>Reward students for academic achievement </a:t>
            </a:r>
          </a:p>
          <a:p>
            <a:pPr lvl="1"/>
            <a:r>
              <a:rPr lang="en-US" dirty="0"/>
              <a:t>Address ability to finance postsecondary education</a:t>
            </a:r>
          </a:p>
          <a:p>
            <a:pPr lvl="1"/>
            <a:r>
              <a:rPr lang="en-US" dirty="0"/>
              <a:t>Identify financial need as high </a:t>
            </a:r>
            <a:r>
              <a:rPr lang="en-US" dirty="0" smtClean="0"/>
              <a:t>priority </a:t>
            </a:r>
            <a:endParaRPr lang="en-US" dirty="0"/>
          </a:p>
          <a:p>
            <a:pPr lvl="1"/>
            <a:r>
              <a:rPr lang="en-US" dirty="0"/>
              <a:t>Possible action – Prioritize need in </a:t>
            </a:r>
            <a:r>
              <a:rPr lang="en-US" dirty="0" smtClean="0"/>
              <a:t>funding/design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91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Program Mix</a:t>
            </a:r>
          </a:p>
          <a:p>
            <a:pPr lvl="1"/>
            <a:r>
              <a:rPr lang="en-US" dirty="0"/>
              <a:t>No state-level student loan programs </a:t>
            </a:r>
          </a:p>
          <a:p>
            <a:pPr lvl="1"/>
            <a:r>
              <a:rPr lang="en-US" dirty="0"/>
              <a:t>Focus on non-loan financial assistance, including work/study</a:t>
            </a:r>
          </a:p>
          <a:p>
            <a:pPr lvl="1"/>
            <a:r>
              <a:rPr lang="en-US" dirty="0"/>
              <a:t>Possible action – Develop work/study parameters</a:t>
            </a:r>
          </a:p>
          <a:p>
            <a:r>
              <a:rPr lang="en-US" b="1" dirty="0"/>
              <a:t>Award Structure</a:t>
            </a:r>
          </a:p>
          <a:p>
            <a:pPr lvl="1"/>
            <a:r>
              <a:rPr lang="en-US" dirty="0"/>
              <a:t>Allow awards to finance any allowable educational expense rather than limit awards based on tuition and fee costs</a:t>
            </a:r>
          </a:p>
          <a:p>
            <a:pPr lvl="1"/>
            <a:r>
              <a:rPr lang="en-US" dirty="0"/>
              <a:t>Possible action – A</a:t>
            </a:r>
            <a:r>
              <a:rPr lang="en-US" dirty="0" smtClean="0"/>
              <a:t>void </a:t>
            </a:r>
            <a:r>
              <a:rPr lang="en-US" dirty="0"/>
              <a:t>new “last dollar, tuition and fee” programs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1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Role of Other Student </a:t>
            </a:r>
            <a:r>
              <a:rPr lang="en-US" b="1" dirty="0" smtClean="0"/>
              <a:t>Aid</a:t>
            </a:r>
            <a:endParaRPr lang="en-US" b="1" dirty="0"/>
          </a:p>
          <a:p>
            <a:pPr lvl="1"/>
            <a:r>
              <a:rPr lang="en-US" dirty="0"/>
              <a:t>Take into account student eligibility for non-loan aid, particularly the federal Pell grant</a:t>
            </a:r>
          </a:p>
          <a:p>
            <a:pPr lvl="1"/>
            <a:r>
              <a:rPr lang="en-US" dirty="0"/>
              <a:t>Ensure the greatest impact for the state dollars invested</a:t>
            </a:r>
          </a:p>
          <a:p>
            <a:pPr lvl="1"/>
            <a:r>
              <a:rPr lang="en-US" dirty="0"/>
              <a:t>Possible action – Make programs sensitive to Pell grant, as appropriate</a:t>
            </a:r>
          </a:p>
          <a:p>
            <a:r>
              <a:rPr lang="en-US" b="1" dirty="0"/>
              <a:t>Award </a:t>
            </a:r>
            <a:r>
              <a:rPr lang="en-US" b="1" dirty="0" smtClean="0"/>
              <a:t>Balance</a:t>
            </a:r>
            <a:endParaRPr lang="en-US" b="1" dirty="0"/>
          </a:p>
          <a:p>
            <a:pPr lvl="1"/>
            <a:r>
              <a:rPr lang="en-US" dirty="0"/>
              <a:t>Provide awards consistent with each program’s goals and structure and support completion for all students</a:t>
            </a:r>
          </a:p>
          <a:p>
            <a:pPr lvl="2"/>
            <a:r>
              <a:rPr lang="en-US" dirty="0"/>
              <a:t>Access program should support greatest number of applicants but maintain meaningful awards</a:t>
            </a:r>
          </a:p>
          <a:p>
            <a:pPr lvl="2"/>
            <a:r>
              <a:rPr lang="en-US" dirty="0"/>
              <a:t>Merit programs should maintain awards large enough to accomplish intended goals</a:t>
            </a:r>
          </a:p>
          <a:p>
            <a:pPr lvl="1"/>
            <a:r>
              <a:rPr lang="en-US" dirty="0"/>
              <a:t>Possible action – Prioritize award impact over number served, when funds are </a:t>
            </a:r>
            <a:r>
              <a:rPr lang="en-US" dirty="0" smtClean="0"/>
              <a:t>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7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Improve Access for Underserved</a:t>
            </a:r>
          </a:p>
          <a:p>
            <a:pPr lvl="1"/>
            <a:r>
              <a:rPr lang="en-US" dirty="0"/>
              <a:t>Improve access to postsecondary education for traditionally underserved populations</a:t>
            </a:r>
          </a:p>
          <a:p>
            <a:pPr lvl="1"/>
            <a:r>
              <a:rPr lang="en-US" dirty="0"/>
              <a:t>Low-income, ethnic minority, and place-bound students</a:t>
            </a:r>
          </a:p>
          <a:p>
            <a:pPr lvl="1"/>
            <a:r>
              <a:rPr lang="en-US" dirty="0"/>
              <a:t>Possible action – Revise eligibility </a:t>
            </a:r>
            <a:r>
              <a:rPr lang="en-US" dirty="0" smtClean="0"/>
              <a:t>deadlines</a:t>
            </a:r>
            <a:endParaRPr lang="en-US" dirty="0"/>
          </a:p>
          <a:p>
            <a:r>
              <a:rPr lang="en-US" b="1" dirty="0"/>
              <a:t>Early </a:t>
            </a:r>
            <a:r>
              <a:rPr lang="en-US" b="1" dirty="0" smtClean="0"/>
              <a:t>Awareness</a:t>
            </a:r>
            <a:endParaRPr lang="en-US" b="1" dirty="0"/>
          </a:p>
          <a:p>
            <a:pPr lvl="1"/>
            <a:r>
              <a:rPr lang="en-US" dirty="0"/>
              <a:t>Incorporate strategies that encourage high school students to demonstrate readiness for postsecondary education</a:t>
            </a:r>
          </a:p>
          <a:p>
            <a:pPr lvl="1"/>
            <a:r>
              <a:rPr lang="en-US" dirty="0"/>
              <a:t>Prioritize populations most at-risk</a:t>
            </a:r>
          </a:p>
          <a:p>
            <a:pPr lvl="1"/>
            <a:r>
              <a:rPr lang="en-US" dirty="0"/>
              <a:t>Possible action – Provide high school students with needed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6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Access/Completion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Program Flexibility</a:t>
            </a:r>
          </a:p>
          <a:p>
            <a:pPr lvl="1"/>
            <a:r>
              <a:rPr lang="en-US" dirty="0"/>
              <a:t>Flexibility to assist students across the spectrum of lifelong learning </a:t>
            </a:r>
          </a:p>
          <a:p>
            <a:pPr lvl="1"/>
            <a:r>
              <a:rPr lang="en-US" dirty="0"/>
              <a:t>Age, prior education, educational delivery method and attendance status</a:t>
            </a:r>
          </a:p>
          <a:p>
            <a:pPr lvl="1"/>
            <a:r>
              <a:rPr lang="en-US" dirty="0"/>
              <a:t>Possible action – Pay for progress, regardless of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64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Persistence/Completion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Enrollment Status</a:t>
            </a:r>
          </a:p>
          <a:p>
            <a:pPr lvl="1"/>
            <a:r>
              <a:rPr lang="en-US" dirty="0"/>
              <a:t>Meet students where they are by supporting completion of their educational program in a timely manner </a:t>
            </a:r>
          </a:p>
          <a:p>
            <a:pPr lvl="2"/>
            <a:r>
              <a:rPr lang="en-US" dirty="0"/>
              <a:t>30 semester credit hours per year </a:t>
            </a:r>
          </a:p>
          <a:p>
            <a:pPr lvl="2"/>
            <a:r>
              <a:rPr lang="en-US" dirty="0"/>
              <a:t>24 semester credit hours per year (SFA full-time)</a:t>
            </a:r>
          </a:p>
          <a:p>
            <a:pPr lvl="2"/>
            <a:r>
              <a:rPr lang="en-US" dirty="0"/>
              <a:t>Less than full time when appropriate</a:t>
            </a:r>
          </a:p>
          <a:p>
            <a:pPr lvl="1"/>
            <a:r>
              <a:rPr lang="en-US" dirty="0"/>
              <a:t>Possible action – Expand award structure to include multiple enrollment options</a:t>
            </a:r>
          </a:p>
          <a:p>
            <a:r>
              <a:rPr lang="en-US" b="1" dirty="0"/>
              <a:t>Encourage </a:t>
            </a:r>
            <a:r>
              <a:rPr lang="en-US" b="1" dirty="0" smtClean="0"/>
              <a:t>Completion</a:t>
            </a:r>
            <a:endParaRPr lang="en-US" b="1" dirty="0"/>
          </a:p>
          <a:p>
            <a:pPr lvl="1"/>
            <a:r>
              <a:rPr lang="en-US" dirty="0" smtClean="0"/>
              <a:t>Structure </a:t>
            </a:r>
            <a:r>
              <a:rPr lang="en-US" dirty="0"/>
              <a:t>programs to encourage students to persist to degree/certificate program completion</a:t>
            </a:r>
          </a:p>
          <a:p>
            <a:pPr lvl="1"/>
            <a:r>
              <a:rPr lang="en-US" dirty="0"/>
              <a:t>Possible action – Provide incentives to complete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Marketing</a:t>
            </a:r>
            <a:endParaRPr lang="en-US" b="1" dirty="0"/>
          </a:p>
          <a:p>
            <a:pPr lvl="1"/>
            <a:r>
              <a:rPr lang="en-US" dirty="0"/>
              <a:t>Develop a comprehensive marketing program for the state assistance programs </a:t>
            </a:r>
          </a:p>
          <a:p>
            <a:pPr lvl="1"/>
            <a:r>
              <a:rPr lang="en-US" dirty="0"/>
              <a:t>Program structure and requirements, financial literacy, avoidance of unnecessary student borrowing, and postsecondary education readiness</a:t>
            </a:r>
          </a:p>
          <a:p>
            <a:pPr lvl="1"/>
            <a:r>
              <a:rPr lang="en-US" dirty="0"/>
              <a:t>Possible action – Establish comprehensive marketing program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5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91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Foundational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2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Student Financial Aid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1752600"/>
          </a:xfrm>
        </p:spPr>
        <p:txBody>
          <a:bodyPr/>
          <a:lstStyle/>
          <a:p>
            <a:r>
              <a:rPr lang="en-US" dirty="0" smtClean="0"/>
              <a:t>June 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Themes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Elements</a:t>
            </a:r>
          </a:p>
          <a:p>
            <a:pPr lvl="1"/>
            <a:r>
              <a:rPr lang="en-US" dirty="0" smtClean="0"/>
              <a:t>Broad-based programs</a:t>
            </a:r>
          </a:p>
          <a:p>
            <a:pPr lvl="1"/>
            <a:r>
              <a:rPr lang="en-US" dirty="0" smtClean="0"/>
              <a:t>Focus on grant aid, not loans</a:t>
            </a:r>
          </a:p>
          <a:p>
            <a:pPr lvl="1"/>
            <a:r>
              <a:rPr lang="en-US" dirty="0" smtClean="0"/>
              <a:t>Cost of attendance, not limited to tuition and fees</a:t>
            </a:r>
          </a:p>
          <a:p>
            <a:pPr lvl="1"/>
            <a:r>
              <a:rPr lang="en-US" dirty="0" smtClean="0"/>
              <a:t>Financial need is a priority</a:t>
            </a:r>
          </a:p>
          <a:p>
            <a:pPr lvl="1"/>
            <a:r>
              <a:rPr lang="en-US" dirty="0" smtClean="0"/>
              <a:t>Aware of other aid</a:t>
            </a:r>
          </a:p>
          <a:p>
            <a:pPr lvl="1"/>
            <a:r>
              <a:rPr lang="en-US" dirty="0" smtClean="0"/>
              <a:t>Awards consistent with goals</a:t>
            </a:r>
          </a:p>
          <a:p>
            <a:pPr lvl="2"/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Themes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Increase participation of underserved</a:t>
            </a:r>
          </a:p>
          <a:p>
            <a:pPr lvl="1"/>
            <a:r>
              <a:rPr lang="en-US" dirty="0" smtClean="0"/>
              <a:t>Support lifelong learning</a:t>
            </a:r>
            <a:endParaRPr lang="en-US" dirty="0"/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Previous education</a:t>
            </a:r>
          </a:p>
          <a:p>
            <a:pPr lvl="2"/>
            <a:r>
              <a:rPr lang="en-US" dirty="0" smtClean="0"/>
              <a:t>Attendance status</a:t>
            </a:r>
          </a:p>
          <a:p>
            <a:pPr lvl="2"/>
            <a:r>
              <a:rPr lang="en-US" dirty="0" smtClean="0"/>
              <a:t>Instructional delivery</a:t>
            </a:r>
          </a:p>
          <a:p>
            <a:pPr lvl="1"/>
            <a:r>
              <a:rPr lang="en-US" dirty="0" smtClean="0"/>
              <a:t>High school/middle school engagement</a:t>
            </a:r>
          </a:p>
        </p:txBody>
      </p:sp>
    </p:spTree>
    <p:extLst>
      <p:ext uri="{BB962C8B-B14F-4D97-AF65-F5344CB8AC3E}">
        <p14:creationId xmlns:p14="http://schemas.microsoft.com/office/powerpoint/2010/main" val="212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Persistence/Completion</a:t>
            </a:r>
          </a:p>
          <a:p>
            <a:pPr lvl="1"/>
            <a:r>
              <a:rPr lang="en-US" dirty="0" smtClean="0"/>
              <a:t>Support lifelong learning</a:t>
            </a:r>
          </a:p>
          <a:p>
            <a:pPr lvl="1"/>
            <a:r>
              <a:rPr lang="en-US" dirty="0" smtClean="0"/>
              <a:t>Support multiple attendance statuses</a:t>
            </a:r>
          </a:p>
          <a:p>
            <a:pPr lvl="1"/>
            <a:r>
              <a:rPr lang="en-US" dirty="0" smtClean="0"/>
              <a:t>Support persistence to completion</a:t>
            </a:r>
          </a:p>
          <a:p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Marketing 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Discussion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4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are the barriers to access for underserved populations related to state aid programs?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are the barriers to access for adult students related to state aid programs?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does “need is a priority” mean for program structure and funding?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8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does “aware of other aid” mean for program structure and funding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053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attributes are needed for a program to be considered “broad-based”?</a:t>
            </a:r>
          </a:p>
        </p:txBody>
      </p:sp>
    </p:spTree>
    <p:extLst>
      <p:ext uri="{BB962C8B-B14F-4D97-AF65-F5344CB8AC3E}">
        <p14:creationId xmlns:p14="http://schemas.microsoft.com/office/powerpoint/2010/main" val="158676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</a:t>
            </a:r>
            <a:r>
              <a:rPr lang="en-US" sz="4800" dirty="0" smtClean="0"/>
              <a:t>attributes </a:t>
            </a:r>
            <a:r>
              <a:rPr lang="en-US" sz="4800" dirty="0"/>
              <a:t>are needed </a:t>
            </a:r>
            <a:r>
              <a:rPr lang="en-US" sz="4800" dirty="0" smtClean="0"/>
              <a:t>for programs to </a:t>
            </a:r>
            <a:r>
              <a:rPr lang="en-US" sz="4800" dirty="0"/>
              <a:t>support learning </a:t>
            </a:r>
            <a:r>
              <a:rPr lang="en-US" sz="4800" dirty="0" smtClean="0"/>
              <a:t>across </a:t>
            </a:r>
            <a:r>
              <a:rPr lang="en-US" sz="4800" dirty="0"/>
              <a:t>attendance statuses, educational </a:t>
            </a:r>
            <a:r>
              <a:rPr lang="en-US" sz="4800" dirty="0" smtClean="0"/>
              <a:t>backgrounds, </a:t>
            </a:r>
            <a:r>
              <a:rPr lang="en-US" sz="4800" dirty="0"/>
              <a:t>and </a:t>
            </a:r>
            <a:r>
              <a:rPr lang="en-US" sz="4800" dirty="0" smtClean="0"/>
              <a:t>delivery methods?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1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Policy Framework Review</a:t>
            </a:r>
          </a:p>
          <a:p>
            <a:pPr lvl="1"/>
            <a:r>
              <a:rPr lang="en-US" dirty="0" smtClean="0"/>
              <a:t>Vision/Purpose</a:t>
            </a:r>
          </a:p>
          <a:p>
            <a:pPr lvl="1"/>
            <a:r>
              <a:rPr lang="en-US" dirty="0" smtClean="0"/>
              <a:t>Policy Statements</a:t>
            </a:r>
          </a:p>
          <a:p>
            <a:pPr lvl="2"/>
            <a:r>
              <a:rPr lang="en-US" dirty="0" smtClean="0"/>
              <a:t>General Elements</a:t>
            </a:r>
          </a:p>
          <a:p>
            <a:pPr lvl="2"/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Persistence/Completion</a:t>
            </a:r>
          </a:p>
          <a:p>
            <a:pPr lvl="2"/>
            <a:r>
              <a:rPr lang="en-US" dirty="0" smtClean="0"/>
              <a:t>Outreach</a:t>
            </a:r>
          </a:p>
          <a:p>
            <a:r>
              <a:rPr lang="en-US" dirty="0" smtClean="0"/>
              <a:t>Foundational Concepts</a:t>
            </a:r>
          </a:p>
          <a:p>
            <a:pPr lvl="1"/>
            <a:r>
              <a:rPr lang="en-US" dirty="0" smtClean="0"/>
              <a:t>Translating Policy to Operation</a:t>
            </a:r>
          </a:p>
        </p:txBody>
      </p:sp>
    </p:spTree>
    <p:extLst>
      <p:ext uri="{BB962C8B-B14F-4D97-AF65-F5344CB8AC3E}">
        <p14:creationId xmlns:p14="http://schemas.microsoft.com/office/powerpoint/2010/main" val="3269697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attributes should programs have to support completion?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attributes should programs have to encourage postsecondary preparation?</a:t>
            </a:r>
            <a:r>
              <a:rPr lang="en-US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4923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Wrap-up/Next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issues/questions?</a:t>
            </a:r>
          </a:p>
          <a:p>
            <a:endParaRPr lang="en-US" dirty="0" smtClean="0"/>
          </a:p>
          <a:p>
            <a:r>
              <a:rPr lang="en-US" dirty="0" smtClean="0"/>
              <a:t>Survey follow-up</a:t>
            </a:r>
          </a:p>
          <a:p>
            <a:endParaRPr lang="en-US" dirty="0" smtClean="0"/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Friday, July 27</a:t>
            </a:r>
          </a:p>
          <a:p>
            <a:pPr lvl="1"/>
            <a:r>
              <a:rPr lang="en-US" dirty="0" smtClean="0"/>
              <a:t>Governor Office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76400"/>
            <a:ext cx="4953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Contact Information</a:t>
            </a:r>
            <a:br>
              <a:rPr lang="en-US" sz="4400" dirty="0"/>
            </a:br>
            <a:r>
              <a:rPr lang="en-US" sz="2400" dirty="0"/>
              <a:t>205 Jefferson Street</a:t>
            </a:r>
            <a:br>
              <a:rPr lang="en-US" sz="2400" dirty="0"/>
            </a:br>
            <a:r>
              <a:rPr lang="en-US" sz="2400" dirty="0"/>
              <a:t>P.O. Box 1469</a:t>
            </a:r>
            <a:br>
              <a:rPr lang="en-US" sz="2400" dirty="0"/>
            </a:br>
            <a:r>
              <a:rPr lang="en-US" sz="2400" dirty="0"/>
              <a:t>Jefferson City, MO 65102-1469</a:t>
            </a:r>
            <a:br>
              <a:rPr lang="en-US" sz="2400" dirty="0"/>
            </a:br>
            <a:r>
              <a:rPr lang="en-US" sz="2400" dirty="0"/>
              <a:t>Phone: (573)751-3940</a:t>
            </a:r>
            <a:br>
              <a:rPr lang="en-US" sz="2400" dirty="0"/>
            </a:br>
            <a:r>
              <a:rPr lang="en-US" sz="2400" dirty="0"/>
              <a:t>Toll-free: (800)473-6757</a:t>
            </a:r>
            <a:br>
              <a:rPr lang="en-US" sz="2400" dirty="0"/>
            </a:br>
            <a:r>
              <a:rPr lang="en-US" sz="2400" dirty="0"/>
              <a:t>Fax: (573)751-6635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www.dhe.mo.gov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>
                <a:hlinkClick r:id="rId3"/>
              </a:rPr>
              <a:t>info@dhe.mo.gov</a:t>
            </a:r>
            <a:r>
              <a:rPr lang="en-US" sz="24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 </a:t>
            </a:r>
            <a:r>
              <a:rPr lang="en-US" dirty="0"/>
              <a:t>Overview</a:t>
            </a:r>
          </a:p>
          <a:p>
            <a:pPr lvl="1"/>
            <a:r>
              <a:rPr lang="en-US" dirty="0"/>
              <a:t>Phase One – Establish policy framework</a:t>
            </a:r>
          </a:p>
          <a:p>
            <a:pPr lvl="1"/>
            <a:r>
              <a:rPr lang="en-US" dirty="0"/>
              <a:t>Phase Two – Review programs/recommend changes and/or additions</a:t>
            </a:r>
          </a:p>
          <a:p>
            <a:pPr lvl="1"/>
            <a:r>
              <a:rPr lang="en-US" dirty="0"/>
              <a:t>Phase Three - Implementation </a:t>
            </a:r>
          </a:p>
          <a:p>
            <a:r>
              <a:rPr lang="en-US" dirty="0"/>
              <a:t>Phase One</a:t>
            </a:r>
          </a:p>
          <a:p>
            <a:pPr lvl="1"/>
            <a:r>
              <a:rPr lang="en-US" dirty="0"/>
              <a:t>Policy focused task force</a:t>
            </a:r>
          </a:p>
          <a:p>
            <a:pPr lvl="1"/>
            <a:r>
              <a:rPr lang="en-US" dirty="0" smtClean="0"/>
              <a:t>Broad </a:t>
            </a:r>
            <a:r>
              <a:rPr lang="en-US" dirty="0"/>
              <a:t>s</a:t>
            </a:r>
            <a:r>
              <a:rPr lang="en-US" dirty="0" smtClean="0"/>
              <a:t>takeholder </a:t>
            </a:r>
            <a:r>
              <a:rPr lang="en-US" dirty="0"/>
              <a:t>i</a:t>
            </a:r>
            <a:r>
              <a:rPr lang="en-US" dirty="0" smtClean="0"/>
              <a:t>nvolvement</a:t>
            </a:r>
            <a:endParaRPr lang="en-US" dirty="0"/>
          </a:p>
          <a:p>
            <a:pPr lvl="1"/>
            <a:r>
              <a:rPr lang="en-US" dirty="0"/>
              <a:t>ECS </a:t>
            </a:r>
            <a:r>
              <a:rPr lang="en-US" dirty="0" smtClean="0"/>
              <a:t>support</a:t>
            </a:r>
            <a:endParaRPr lang="en-US" dirty="0"/>
          </a:p>
          <a:p>
            <a:pPr lvl="1"/>
            <a:r>
              <a:rPr lang="en-US" dirty="0"/>
              <a:t>Four </a:t>
            </a:r>
            <a:r>
              <a:rPr lang="en-US" dirty="0" smtClean="0"/>
              <a:t>meetings </a:t>
            </a:r>
            <a:r>
              <a:rPr lang="en-US" dirty="0"/>
              <a:t>w/ additional interim </a:t>
            </a:r>
            <a:r>
              <a:rPr lang="en-US" dirty="0" smtClean="0"/>
              <a:t>contact</a:t>
            </a:r>
          </a:p>
          <a:p>
            <a:pPr lvl="1"/>
            <a:r>
              <a:rPr lang="en-US" dirty="0" smtClean="0"/>
              <a:t>Final report to CBHE in June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Two</a:t>
            </a:r>
          </a:p>
          <a:p>
            <a:pPr lvl="1"/>
            <a:r>
              <a:rPr lang="en-US" dirty="0" smtClean="0"/>
              <a:t>Committee of financial </a:t>
            </a:r>
            <a:r>
              <a:rPr lang="en-US" dirty="0"/>
              <a:t>a</a:t>
            </a:r>
            <a:r>
              <a:rPr lang="en-US" dirty="0" smtClean="0"/>
              <a:t>id experts</a:t>
            </a:r>
          </a:p>
          <a:p>
            <a:pPr lvl="1"/>
            <a:r>
              <a:rPr lang="en-US" dirty="0" smtClean="0"/>
              <a:t>NCHEMS data </a:t>
            </a:r>
            <a:r>
              <a:rPr lang="en-US" dirty="0"/>
              <a:t>s</a:t>
            </a:r>
            <a:r>
              <a:rPr lang="en-US" dirty="0" smtClean="0"/>
              <a:t>upport</a:t>
            </a:r>
          </a:p>
          <a:p>
            <a:pPr lvl="1"/>
            <a:r>
              <a:rPr lang="en-US" dirty="0" smtClean="0"/>
              <a:t>Operationalize policy </a:t>
            </a:r>
            <a:r>
              <a:rPr lang="en-US" dirty="0"/>
              <a:t>f</a:t>
            </a:r>
            <a:r>
              <a:rPr lang="en-US" dirty="0" smtClean="0"/>
              <a:t>ramework</a:t>
            </a:r>
          </a:p>
          <a:p>
            <a:pPr lvl="1"/>
            <a:r>
              <a:rPr lang="en-US" dirty="0" smtClean="0"/>
              <a:t>Review existing programs/system</a:t>
            </a:r>
          </a:p>
          <a:p>
            <a:pPr lvl="1"/>
            <a:r>
              <a:rPr lang="en-US" dirty="0" smtClean="0"/>
              <a:t>Recommendations for change to CBHE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13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Policy Framework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 Structure</a:t>
            </a:r>
          </a:p>
          <a:p>
            <a:pPr lvl="1"/>
            <a:r>
              <a:rPr lang="en-US" dirty="0"/>
              <a:t>Vision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 smtClean="0"/>
              <a:t>12 </a:t>
            </a: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r</a:t>
            </a:r>
            <a:r>
              <a:rPr lang="en-US" dirty="0" smtClean="0"/>
              <a:t>ecommendations</a:t>
            </a:r>
            <a:endParaRPr lang="en-US" dirty="0"/>
          </a:p>
          <a:p>
            <a:r>
              <a:rPr lang="en-US" dirty="0" smtClean="0"/>
              <a:t>Consensus-based </a:t>
            </a:r>
            <a:r>
              <a:rPr lang="en-US" dirty="0"/>
              <a:t>process</a:t>
            </a:r>
          </a:p>
          <a:p>
            <a:pPr lvl="1"/>
            <a:r>
              <a:rPr lang="en-US" dirty="0"/>
              <a:t>Input from all members</a:t>
            </a:r>
          </a:p>
          <a:p>
            <a:pPr lvl="1"/>
            <a:r>
              <a:rPr lang="en-US" dirty="0"/>
              <a:t>Face to face discussions and survey responses</a:t>
            </a:r>
          </a:p>
          <a:p>
            <a:pPr lvl="1"/>
            <a:r>
              <a:rPr lang="en-US" dirty="0"/>
              <a:t>Attempt to reach unanimity/note dissention when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4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Balanced, responsive, and efficient system</a:t>
            </a:r>
          </a:p>
          <a:p>
            <a:r>
              <a:rPr lang="en-US" dirty="0"/>
              <a:t>Competitively funded </a:t>
            </a:r>
          </a:p>
          <a:p>
            <a:r>
              <a:rPr lang="en-US" dirty="0"/>
              <a:t>Transparent in operation</a:t>
            </a:r>
          </a:p>
          <a:p>
            <a:r>
              <a:rPr lang="en-US" dirty="0"/>
              <a:t>Student centered</a:t>
            </a:r>
          </a:p>
          <a:p>
            <a:r>
              <a:rPr lang="en-US" dirty="0"/>
              <a:t>Serve eligible students where they are</a:t>
            </a:r>
          </a:p>
          <a:p>
            <a:r>
              <a:rPr lang="en-US" dirty="0"/>
              <a:t>Provide for timely awards</a:t>
            </a:r>
          </a:p>
          <a:p>
            <a:r>
              <a:rPr lang="en-US" dirty="0"/>
              <a:t>Include broad criteria that prioritize student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/>
              <a:t>Positioned to achieve Missouri’s postsecondary education and workforce development goals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0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Assist Missouri students in reaching their postsecondary education objectives </a:t>
            </a:r>
          </a:p>
          <a:p>
            <a:r>
              <a:rPr lang="en-US" dirty="0"/>
              <a:t>Reduce financial barriers to enrollment and completion</a:t>
            </a:r>
          </a:p>
          <a:p>
            <a:r>
              <a:rPr lang="en-US" dirty="0"/>
              <a:t>Encourage students to achieve </a:t>
            </a:r>
            <a:r>
              <a:rPr lang="en-US" dirty="0" smtClean="0"/>
              <a:t>academically </a:t>
            </a:r>
            <a:endParaRPr lang="en-US" dirty="0"/>
          </a:p>
          <a:p>
            <a:r>
              <a:rPr lang="en-US" dirty="0"/>
              <a:t>For Missouri to prosper through an educated citizenry and a skilled workforce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77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B90A1D3756E74DAE4FD528533F49CD" ma:contentTypeVersion="0" ma:contentTypeDescription="Create a new document." ma:contentTypeScope="" ma:versionID="4cdca13ec27fb27a900847e6b007bbf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D8D689-31F2-4C99-A6E9-809987FB866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8812EF-ABE3-4C28-95DF-7E198C4779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89885E-C484-4416-9424-015DE695CF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911</Words>
  <Application>Microsoft Office PowerPoint</Application>
  <PresentationFormat>On-screen Show (4:3)</PresentationFormat>
  <Paragraphs>175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PowerPoint Presentation</vt:lpstr>
      <vt:lpstr>State Student Financial Aid Committee</vt:lpstr>
      <vt:lpstr>Overview</vt:lpstr>
      <vt:lpstr>Background</vt:lpstr>
      <vt:lpstr>Background</vt:lpstr>
      <vt:lpstr>Policy Framework Review</vt:lpstr>
      <vt:lpstr>Task Force Report</vt:lpstr>
      <vt:lpstr>Vision</vt:lpstr>
      <vt:lpstr>Purpose</vt:lpstr>
      <vt:lpstr>Framework Overview</vt:lpstr>
      <vt:lpstr>General Elements</vt:lpstr>
      <vt:lpstr>General Elements</vt:lpstr>
      <vt:lpstr>General Elements</vt:lpstr>
      <vt:lpstr>Access to Higher Education</vt:lpstr>
      <vt:lpstr>Access/Completion</vt:lpstr>
      <vt:lpstr>Persistence/Completion</vt:lpstr>
      <vt:lpstr>Outreach</vt:lpstr>
      <vt:lpstr>Questions?</vt:lpstr>
      <vt:lpstr>Foundational Concepts</vt:lpstr>
      <vt:lpstr>Emerging Themes</vt:lpstr>
      <vt:lpstr>Emerging Themes</vt:lpstr>
      <vt:lpstr>Emerging Themes</vt:lpstr>
      <vt:lpstr>Discussion questions</vt:lpstr>
      <vt:lpstr>Discussion Questions</vt:lpstr>
      <vt:lpstr>Discussion Questions</vt:lpstr>
      <vt:lpstr>Discussion Questions</vt:lpstr>
      <vt:lpstr>Discussion Questions</vt:lpstr>
      <vt:lpstr>Discussion Questions</vt:lpstr>
      <vt:lpstr>Discussion Questions</vt:lpstr>
      <vt:lpstr>Discussion Questions</vt:lpstr>
      <vt:lpstr>Discussion Questions</vt:lpstr>
      <vt:lpstr>Wrap-up/Next Meeting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lhendrix</dc:creator>
  <cp:lastModifiedBy>Duren, Jessica</cp:lastModifiedBy>
  <cp:revision>39</cp:revision>
  <dcterms:created xsi:type="dcterms:W3CDTF">2015-06-30T13:28:37Z</dcterms:created>
  <dcterms:modified xsi:type="dcterms:W3CDTF">2018-08-10T21:12:42Z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0x0101003FB90A1D3756E74DAE4FD528533F49CD</vt:lpwstr>
  </property>
</Properties>
</file>