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331" r:id="rId2"/>
    <p:sldId id="330" r:id="rId3"/>
    <p:sldId id="352" r:id="rId4"/>
    <p:sldId id="353" r:id="rId5"/>
    <p:sldId id="355" r:id="rId6"/>
    <p:sldId id="369" r:id="rId7"/>
    <p:sldId id="368" r:id="rId8"/>
    <p:sldId id="338" r:id="rId9"/>
    <p:sldId id="372" r:id="rId10"/>
    <p:sldId id="332" r:id="rId11"/>
    <p:sldId id="362" r:id="rId12"/>
    <p:sldId id="375" r:id="rId13"/>
    <p:sldId id="373" r:id="rId14"/>
    <p:sldId id="339" r:id="rId15"/>
    <p:sldId id="374" r:id="rId16"/>
    <p:sldId id="364" r:id="rId17"/>
    <p:sldId id="365" r:id="rId18"/>
    <p:sldId id="371" r:id="rId19"/>
    <p:sldId id="32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66"/>
    <a:srgbClr val="666AFA"/>
    <a:srgbClr val="0000FF"/>
    <a:srgbClr val="336600"/>
    <a:srgbClr val="3366CC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39" autoAdjust="0"/>
  </p:normalViewPr>
  <p:slideViewPr>
    <p:cSldViewPr>
      <p:cViewPr varScale="1">
        <p:scale>
          <a:sx n="42" d="100"/>
          <a:sy n="42" d="100"/>
        </p:scale>
        <p:origin x="-306" y="-108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84" y="-78"/>
      </p:cViewPr>
      <p:guideLst>
        <p:guide orient="horz" pos="2881"/>
        <p:guide pos="216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INDOWS\Temporary%20Internet%20Files\Content.Outlook\UFKZXU2W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Growth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 Personal Income</a:t>
            </a:r>
          </a:p>
          <a:p>
            <a:pPr>
              <a:defRPr/>
            </a:pPr>
            <a:r>
              <a:rPr lang="en-US" b="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="0" i="1" dirty="0">
                <a:latin typeface="Arial" pitchFamily="34" charset="0"/>
                <a:cs typeface="Arial" pitchFamily="34" charset="0"/>
              </a:rPr>
              <a:t>/(Q-4)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Income</c:v>
                </c:pt>
              </c:strCache>
            </c:strRef>
          </c:tx>
          <c:spPr>
            <a:ln w="50800">
              <a:solidFill>
                <a:schemeClr val="accent2">
                  <a:lumMod val="50000"/>
                </a:schemeClr>
              </a:solidFill>
            </a:ln>
            <a:effectLst/>
          </c:spPr>
          <c:marker>
            <c:spPr>
              <a:ln>
                <a:solidFill>
                  <a:srgbClr val="60B5CC">
                    <a:lumMod val="50000"/>
                  </a:srgbClr>
                </a:solidFill>
              </a:ln>
              <a:effectLst/>
            </c:spPr>
          </c:marker>
          <c:cat>
            <c:strRef>
              <c:f>Sheet1!$A$2:$A$23</c:f>
              <c:strCache>
                <c:ptCount val="22"/>
                <c:pt idx="0">
                  <c:v>2008q1</c:v>
                </c:pt>
                <c:pt idx="1">
                  <c:v>2008q2</c:v>
                </c:pt>
                <c:pt idx="2">
                  <c:v>2008q3</c:v>
                </c:pt>
                <c:pt idx="3">
                  <c:v>2008q4</c:v>
                </c:pt>
                <c:pt idx="4">
                  <c:v>2009q1</c:v>
                </c:pt>
                <c:pt idx="5">
                  <c:v>2009q2</c:v>
                </c:pt>
                <c:pt idx="6">
                  <c:v>2009q3</c:v>
                </c:pt>
                <c:pt idx="7">
                  <c:v>2009q4</c:v>
                </c:pt>
                <c:pt idx="8">
                  <c:v>2010q1</c:v>
                </c:pt>
                <c:pt idx="9">
                  <c:v>2010q2</c:v>
                </c:pt>
                <c:pt idx="10">
                  <c:v>2010q3</c:v>
                </c:pt>
                <c:pt idx="11">
                  <c:v>2010q4</c:v>
                </c:pt>
                <c:pt idx="12">
                  <c:v>2011q1</c:v>
                </c:pt>
                <c:pt idx="13">
                  <c:v>2011q2</c:v>
                </c:pt>
                <c:pt idx="14">
                  <c:v>2011q3</c:v>
                </c:pt>
                <c:pt idx="15">
                  <c:v>2011q4</c:v>
                </c:pt>
                <c:pt idx="16">
                  <c:v>2012q1</c:v>
                </c:pt>
                <c:pt idx="17">
                  <c:v>2012q2</c:v>
                </c:pt>
                <c:pt idx="18">
                  <c:v>2012q3</c:v>
                </c:pt>
                <c:pt idx="19">
                  <c:v>2012q4</c:v>
                </c:pt>
                <c:pt idx="20">
                  <c:v>2013q1</c:v>
                </c:pt>
                <c:pt idx="21">
                  <c:v>2013q2</c:v>
                </c:pt>
              </c:strCache>
            </c:strRef>
          </c:cat>
          <c:val>
            <c:numRef>
              <c:f>Sheet1!$B$2:$B$23</c:f>
              <c:numCache>
                <c:formatCode>0.0%;[Red]\(0.0%\)</c:formatCode>
                <c:ptCount val="22"/>
                <c:pt idx="0">
                  <c:v>7.5199421993536714E-2</c:v>
                </c:pt>
                <c:pt idx="1">
                  <c:v>8.1138095741511346E-2</c:v>
                </c:pt>
                <c:pt idx="2">
                  <c:v>6.115923797543163E-2</c:v>
                </c:pt>
                <c:pt idx="3">
                  <c:v>5.8806189435660884E-2</c:v>
                </c:pt>
                <c:pt idx="4">
                  <c:v>-1.703549667190318E-2</c:v>
                </c:pt>
                <c:pt idx="5">
                  <c:v>-4.0842359780787291E-2</c:v>
                </c:pt>
                <c:pt idx="6">
                  <c:v>-3.630942491367195E-2</c:v>
                </c:pt>
                <c:pt idx="7">
                  <c:v>-5.4019895088979968E-2</c:v>
                </c:pt>
                <c:pt idx="8">
                  <c:v>4.8361617412029439E-3</c:v>
                </c:pt>
                <c:pt idx="9">
                  <c:v>1.7748079222235567E-2</c:v>
                </c:pt>
                <c:pt idx="10">
                  <c:v>3.4378480133823608E-2</c:v>
                </c:pt>
                <c:pt idx="11">
                  <c:v>4.3529241391552849E-2</c:v>
                </c:pt>
                <c:pt idx="12">
                  <c:v>4.2934435347819676E-2</c:v>
                </c:pt>
                <c:pt idx="13">
                  <c:v>4.2735898883566714E-2</c:v>
                </c:pt>
                <c:pt idx="14">
                  <c:v>4.1452504403371386E-2</c:v>
                </c:pt>
                <c:pt idx="15">
                  <c:v>4.0845013676185489E-2</c:v>
                </c:pt>
                <c:pt idx="16">
                  <c:v>3.2719187353092552E-2</c:v>
                </c:pt>
                <c:pt idx="17">
                  <c:v>3.024197679361534E-2</c:v>
                </c:pt>
                <c:pt idx="18">
                  <c:v>2.8936471480274045E-2</c:v>
                </c:pt>
                <c:pt idx="19">
                  <c:v>3.2821944586391816E-2</c:v>
                </c:pt>
                <c:pt idx="20">
                  <c:v>2.7901876173750888E-2</c:v>
                </c:pt>
                <c:pt idx="21">
                  <c:v>3.1774233261289392E-2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Wages &amp; Salaries</c:v>
                </c:pt>
              </c:strCache>
            </c:strRef>
          </c:tx>
          <c:spPr>
            <a:ln w="50800">
              <a:solidFill>
                <a:schemeClr val="accent3">
                  <a:lumMod val="50000"/>
                </a:schemeClr>
              </a:solidFill>
            </a:ln>
          </c:spPr>
          <c:marker>
            <c:symbol val="circle"/>
            <c:size val="9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6BB76D">
                    <a:lumMod val="75000"/>
                  </a:srgbClr>
                </a:solidFill>
              </a:ln>
            </c:spPr>
          </c:marker>
          <c:cat>
            <c:strRef>
              <c:f>Sheet1!$A$2:$A$23</c:f>
              <c:strCache>
                <c:ptCount val="22"/>
                <c:pt idx="0">
                  <c:v>2008q1</c:v>
                </c:pt>
                <c:pt idx="1">
                  <c:v>2008q2</c:v>
                </c:pt>
                <c:pt idx="2">
                  <c:v>2008q3</c:v>
                </c:pt>
                <c:pt idx="3">
                  <c:v>2008q4</c:v>
                </c:pt>
                <c:pt idx="4">
                  <c:v>2009q1</c:v>
                </c:pt>
                <c:pt idx="5">
                  <c:v>2009q2</c:v>
                </c:pt>
                <c:pt idx="6">
                  <c:v>2009q3</c:v>
                </c:pt>
                <c:pt idx="7">
                  <c:v>2009q4</c:v>
                </c:pt>
                <c:pt idx="8">
                  <c:v>2010q1</c:v>
                </c:pt>
                <c:pt idx="9">
                  <c:v>2010q2</c:v>
                </c:pt>
                <c:pt idx="10">
                  <c:v>2010q3</c:v>
                </c:pt>
                <c:pt idx="11">
                  <c:v>2010q4</c:v>
                </c:pt>
                <c:pt idx="12">
                  <c:v>2011q1</c:v>
                </c:pt>
                <c:pt idx="13">
                  <c:v>2011q2</c:v>
                </c:pt>
                <c:pt idx="14">
                  <c:v>2011q3</c:v>
                </c:pt>
                <c:pt idx="15">
                  <c:v>2011q4</c:v>
                </c:pt>
                <c:pt idx="16">
                  <c:v>2012q1</c:v>
                </c:pt>
                <c:pt idx="17">
                  <c:v>2012q2</c:v>
                </c:pt>
                <c:pt idx="18">
                  <c:v>2012q3</c:v>
                </c:pt>
                <c:pt idx="19">
                  <c:v>2012q4</c:v>
                </c:pt>
                <c:pt idx="20">
                  <c:v>2013q1</c:v>
                </c:pt>
                <c:pt idx="21">
                  <c:v>2013q2</c:v>
                </c:pt>
              </c:strCache>
            </c:strRef>
          </c:cat>
          <c:val>
            <c:numRef>
              <c:f>Sheet1!$C$2:$C$23</c:f>
              <c:numCache>
                <c:formatCode>0.0%;[Red]\(0.0%\)</c:formatCode>
                <c:ptCount val="22"/>
                <c:pt idx="0">
                  <c:v>4.4817852577758929E-2</c:v>
                </c:pt>
                <c:pt idx="1">
                  <c:v>3.8181214388086859E-2</c:v>
                </c:pt>
                <c:pt idx="2">
                  <c:v>2.1588541666666593E-2</c:v>
                </c:pt>
                <c:pt idx="3">
                  <c:v>4.946427201513847E-2</c:v>
                </c:pt>
                <c:pt idx="4">
                  <c:v>-2.1018648315704581E-2</c:v>
                </c:pt>
                <c:pt idx="5">
                  <c:v>-3.6465567312305915E-2</c:v>
                </c:pt>
                <c:pt idx="6">
                  <c:v>-3.0954990780630041E-2</c:v>
                </c:pt>
                <c:pt idx="7">
                  <c:v>-8.2041910331384013E-2</c:v>
                </c:pt>
                <c:pt idx="8">
                  <c:v>-1.2505315409915741E-2</c:v>
                </c:pt>
                <c:pt idx="9">
                  <c:v>1.1007731621019991E-3</c:v>
                </c:pt>
                <c:pt idx="10">
                  <c:v>1.340710602925178E-2</c:v>
                </c:pt>
                <c:pt idx="11">
                  <c:v>1.9943549314717136E-2</c:v>
                </c:pt>
                <c:pt idx="12">
                  <c:v>1.6407417171983463E-2</c:v>
                </c:pt>
                <c:pt idx="13">
                  <c:v>1.7619184752729181E-2</c:v>
                </c:pt>
                <c:pt idx="14">
                  <c:v>3.0915525252437782E-2</c:v>
                </c:pt>
                <c:pt idx="15">
                  <c:v>4.4077971424357813E-2</c:v>
                </c:pt>
                <c:pt idx="16">
                  <c:v>3.1807001957278952E-2</c:v>
                </c:pt>
                <c:pt idx="17">
                  <c:v>3.0435456429551516E-2</c:v>
                </c:pt>
                <c:pt idx="18">
                  <c:v>1.5954328212243865E-2</c:v>
                </c:pt>
                <c:pt idx="19">
                  <c:v>1.4816702149874406E-2</c:v>
                </c:pt>
                <c:pt idx="20">
                  <c:v>3.3890852734077354E-2</c:v>
                </c:pt>
                <c:pt idx="21">
                  <c:v>3.658205611668186E-2</c:v>
                </c:pt>
              </c:numCache>
            </c:numRef>
          </c:val>
        </c:ser>
        <c:marker val="1"/>
        <c:axId val="73424256"/>
        <c:axId val="73427200"/>
      </c:lineChart>
      <c:catAx>
        <c:axId val="73424256"/>
        <c:scaling>
          <c:orientation val="minMax"/>
        </c:scaling>
        <c:axPos val="b"/>
        <c:tickLblPos val="low"/>
        <c:spPr>
          <a:ln w="38100">
            <a:solidFill>
              <a:prstClr val="black">
                <a:lumMod val="95000"/>
                <a:lumOff val="5000"/>
              </a:prstClr>
            </a:solidFill>
          </a:ln>
        </c:spPr>
        <c:txPr>
          <a:bodyPr rot="5400000" vert="horz"/>
          <a:lstStyle/>
          <a:p>
            <a:pPr>
              <a:defRPr/>
            </a:pPr>
            <a:endParaRPr lang="en-US"/>
          </a:p>
        </c:txPr>
        <c:crossAx val="73427200"/>
        <c:crosses val="autoZero"/>
        <c:auto val="1"/>
        <c:lblAlgn val="ctr"/>
        <c:lblOffset val="100"/>
      </c:catAx>
      <c:valAx>
        <c:axId val="73427200"/>
        <c:scaling>
          <c:orientation val="minMax"/>
        </c:scaling>
        <c:axPos val="l"/>
        <c:majorGridlines/>
        <c:numFmt formatCode="0%;[Red]\(0%\)" sourceLinked="0"/>
        <c:tickLblPos val="nextTo"/>
        <c:crossAx val="7342425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5745098039215687"/>
          <c:y val="0.57658115943350674"/>
          <c:w val="0.38586274509804158"/>
          <c:h val="0.1681084567818874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spPr>
    <a:solidFill>
      <a:schemeClr val="bg1"/>
    </a:solidFill>
    <a:ln w="12700">
      <a:solidFill>
        <a:schemeClr val="tx1">
          <a:lumMod val="95000"/>
          <a:lumOff val="5000"/>
        </a:schemeClr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 in US Total Industrial Production</a:t>
            </a:r>
          </a:p>
          <a:p>
            <a:pPr>
              <a:defRPr sz="2400"/>
            </a:pPr>
            <a:r>
              <a:rPr lang="en-US" sz="2400" b="0" i="1" dirty="0" smtClean="0">
                <a:latin typeface="Arial" pitchFamily="34" charset="0"/>
                <a:cs typeface="Arial" pitchFamily="34" charset="0"/>
              </a:rPr>
              <a:t>Over</a:t>
            </a:r>
            <a:r>
              <a:rPr lang="en-US" sz="2400" b="0" i="1" baseline="0" dirty="0" smtClean="0">
                <a:latin typeface="Arial" pitchFamily="34" charset="0"/>
                <a:cs typeface="Arial" pitchFamily="34" charset="0"/>
              </a:rPr>
              <a:t> Previous Three Months</a:t>
            </a:r>
            <a:endParaRPr lang="en-US" sz="2400" b="0" i="1" dirty="0">
              <a:latin typeface="Arial" pitchFamily="34" charset="0"/>
              <a:cs typeface="Arial" pitchFamily="34" charset="0"/>
            </a:endParaRPr>
          </a:p>
        </c:rich>
      </c:tx>
    </c:title>
    <c:plotArea>
      <c:layout>
        <c:manualLayout>
          <c:layoutTarget val="inner"/>
          <c:xMode val="edge"/>
          <c:yMode val="edge"/>
          <c:x val="0.11903409643239039"/>
          <c:y val="0.22361323304736652"/>
          <c:w val="0.86399059492563435"/>
          <c:h val="0.5649294864261510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Total, m/(m-3)</c:v>
                </c:pt>
              </c:strCache>
            </c:strRef>
          </c:tx>
          <c:spPr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Sheet1!$A$2:$A$65</c:f>
              <c:numCache>
                <c:formatCode>mmm\-yy</c:formatCode>
                <c:ptCount val="64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</c:numCache>
            </c:numRef>
          </c:cat>
          <c:val>
            <c:numRef>
              <c:f>Sheet1!$B$2:$B$65</c:f>
              <c:numCache>
                <c:formatCode>0.0%;[Red]\(0.0%\)</c:formatCode>
                <c:ptCount val="64"/>
                <c:pt idx="0">
                  <c:v>4.7665271144814508E-3</c:v>
                </c:pt>
                <c:pt idx="1">
                  <c:v>1.7911199773882783E-2</c:v>
                </c:pt>
                <c:pt idx="2">
                  <c:v>7.3957780111164623E-3</c:v>
                </c:pt>
                <c:pt idx="3">
                  <c:v>1.9686229717472505E-2</c:v>
                </c:pt>
                <c:pt idx="4">
                  <c:v>7.1058196693274366E-3</c:v>
                </c:pt>
                <c:pt idx="5">
                  <c:v>7.0718483290255311E-3</c:v>
                </c:pt>
                <c:pt idx="6">
                  <c:v>1.317826903435294E-4</c:v>
                </c:pt>
                <c:pt idx="7">
                  <c:v>1.078881200195392E-3</c:v>
                </c:pt>
                <c:pt idx="8">
                  <c:v>6.0421391250489193E-3</c:v>
                </c:pt>
                <c:pt idx="9">
                  <c:v>-3.4338842521475303E-4</c:v>
                </c:pt>
                <c:pt idx="10">
                  <c:v>4.2200661200240191E-3</c:v>
                </c:pt>
                <c:pt idx="11">
                  <c:v>3.9919842545010968E-4</c:v>
                </c:pt>
                <c:pt idx="12">
                  <c:v>2.9287913268634157E-3</c:v>
                </c:pt>
                <c:pt idx="13">
                  <c:v>-3.5027714126155706E-3</c:v>
                </c:pt>
                <c:pt idx="14">
                  <c:v>-8.069127077087972E-3</c:v>
                </c:pt>
                <c:pt idx="15">
                  <c:v>-1.2854824417296467E-2</c:v>
                </c:pt>
                <c:pt idx="16">
                  <c:v>-1.6370817922640279E-2</c:v>
                </c:pt>
                <c:pt idx="17">
                  <c:v>-1.5667107979557511E-2</c:v>
                </c:pt>
                <c:pt idx="18">
                  <c:v>-1.2596587453439723E-2</c:v>
                </c:pt>
                <c:pt idx="19">
                  <c:v>-2.4396697499199042E-2</c:v>
                </c:pt>
                <c:pt idx="20">
                  <c:v>-6.2009790216899716E-2</c:v>
                </c:pt>
                <c:pt idx="21">
                  <c:v>-4.9837073659049928E-2</c:v>
                </c:pt>
                <c:pt idx="22">
                  <c:v>-4.5248088251645391E-2</c:v>
                </c:pt>
                <c:pt idx="23">
                  <c:v>-3.1318824243475207E-2</c:v>
                </c:pt>
                <c:pt idx="24">
                  <c:v>-6.0636585782767066E-2</c:v>
                </c:pt>
                <c:pt idx="25">
                  <c:v>-5.4449577979853954E-2</c:v>
                </c:pt>
                <c:pt idx="26">
                  <c:v>-4.4020435381943827E-2</c:v>
                </c:pt>
                <c:pt idx="27">
                  <c:v>-3.056954970255599E-2</c:v>
                </c:pt>
                <c:pt idx="28">
                  <c:v>-3.5243051358995081E-2</c:v>
                </c:pt>
                <c:pt idx="29">
                  <c:v>-2.320222003485484E-2</c:v>
                </c:pt>
                <c:pt idx="30">
                  <c:v>-5.2345328055513106E-3</c:v>
                </c:pt>
                <c:pt idx="31">
                  <c:v>1.5833700213207864E-2</c:v>
                </c:pt>
                <c:pt idx="32">
                  <c:v>2.6633851639812602E-2</c:v>
                </c:pt>
                <c:pt idx="33">
                  <c:v>1.8884852598936921E-2</c:v>
                </c:pt>
                <c:pt idx="34">
                  <c:v>1.2014047121279715E-2</c:v>
                </c:pt>
                <c:pt idx="35">
                  <c:v>1.0310397348288321E-2</c:v>
                </c:pt>
                <c:pt idx="36">
                  <c:v>1.8165596252268233E-2</c:v>
                </c:pt>
                <c:pt idx="37">
                  <c:v>1.8611987015594522E-2</c:v>
                </c:pt>
                <c:pt idx="38">
                  <c:v>2.0481979208422804E-2</c:v>
                </c:pt>
                <c:pt idx="39">
                  <c:v>1.4694408917544477E-2</c:v>
                </c:pt>
                <c:pt idx="40">
                  <c:v>2.6441119033458395E-2</c:v>
                </c:pt>
                <c:pt idx="41">
                  <c:v>2.1569695110423861E-2</c:v>
                </c:pt>
                <c:pt idx="42">
                  <c:v>2.4473864893172187E-2</c:v>
                </c:pt>
                <c:pt idx="43">
                  <c:v>1.0825924943361775E-2</c:v>
                </c:pt>
                <c:pt idx="44">
                  <c:v>1.3280911501590609E-2</c:v>
                </c:pt>
                <c:pt idx="45">
                  <c:v>2.5123941476512569E-3</c:v>
                </c:pt>
                <c:pt idx="46">
                  <c:v>3.2877759304934559E-3</c:v>
                </c:pt>
                <c:pt idx="47">
                  <c:v>1.047563013446972E-2</c:v>
                </c:pt>
                <c:pt idx="48">
                  <c:v>1.5085984513347087E-2</c:v>
                </c:pt>
                <c:pt idx="49">
                  <c:v>1.0176874917910762E-2</c:v>
                </c:pt>
                <c:pt idx="50">
                  <c:v>7.0942556551119029E-3</c:v>
                </c:pt>
                <c:pt idx="51">
                  <c:v>1.7421470908522989E-3</c:v>
                </c:pt>
                <c:pt idx="52">
                  <c:v>7.0243071582272165E-3</c:v>
                </c:pt>
                <c:pt idx="53">
                  <c:v>1.7516673078699085E-4</c:v>
                </c:pt>
                <c:pt idx="54">
                  <c:v>1.4004698099601365E-2</c:v>
                </c:pt>
                <c:pt idx="55">
                  <c:v>1.3367462108129669E-2</c:v>
                </c:pt>
                <c:pt idx="56">
                  <c:v>1.4069979209309091E-2</c:v>
                </c:pt>
                <c:pt idx="57">
                  <c:v>1.0735597063786581E-2</c:v>
                </c:pt>
                <c:pt idx="58">
                  <c:v>9.9506819062584861E-3</c:v>
                </c:pt>
                <c:pt idx="59">
                  <c:v>1.5893197711379425E-2</c:v>
                </c:pt>
                <c:pt idx="60">
                  <c:v>1.6310490220552205E-2</c:v>
                </c:pt>
                <c:pt idx="61">
                  <c:v>1.8727587921578262E-2</c:v>
                </c:pt>
                <c:pt idx="62">
                  <c:v>5.0719649561952185E-3</c:v>
                </c:pt>
                <c:pt idx="63">
                  <c:v>9.5960716114229568E-3</c:v>
                </c:pt>
              </c:numCache>
            </c:numRef>
          </c:val>
        </c:ser>
        <c:marker val="1"/>
        <c:axId val="73438336"/>
        <c:axId val="73440256"/>
      </c:lineChart>
      <c:dateAx>
        <c:axId val="73438336"/>
        <c:scaling>
          <c:orientation val="minMax"/>
        </c:scaling>
        <c:axPos val="b"/>
        <c:numFmt formatCode="mmm\-yy" sourceLinked="1"/>
        <c:tickLblPos val="low"/>
        <c:spPr>
          <a:ln w="38100">
            <a:solidFill>
              <a:schemeClr val="tx1"/>
            </a:solidFill>
          </a:ln>
        </c:spPr>
        <c:txPr>
          <a:bodyPr rot="5400000" vert="horz"/>
          <a:lstStyle/>
          <a:p>
            <a:pPr>
              <a:defRPr sz="2000"/>
            </a:pPr>
            <a:endParaRPr lang="en-US"/>
          </a:p>
        </c:txPr>
        <c:crossAx val="73440256"/>
        <c:crosses val="autoZero"/>
        <c:auto val="1"/>
        <c:lblOffset val="100"/>
      </c:dateAx>
      <c:valAx>
        <c:axId val="73440256"/>
        <c:scaling>
          <c:orientation val="minMax"/>
        </c:scaling>
        <c:axPos val="l"/>
        <c:majorGridlines/>
        <c:numFmt formatCode="0%;[Red]\(0%\)" sourceLinked="0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3438336"/>
        <c:crosses val="autoZero"/>
        <c:crossBetween val="between"/>
      </c:valAx>
    </c:plotArea>
    <c:plotVisOnly val="1"/>
  </c:chart>
  <c:spPr>
    <a:solidFill>
      <a:schemeClr val="bg1"/>
    </a:solidFill>
    <a:ln>
      <a:solidFill>
        <a:schemeClr val="accent3">
          <a:lumMod val="50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US &amp; MO Unemployment Rates</a:t>
            </a:r>
          </a:p>
          <a:p>
            <a:pPr>
              <a:defRPr/>
            </a:pPr>
            <a:r>
              <a:rPr lang="en-US" b="0" i="1" dirty="0" smtClean="0"/>
              <a:t>Seasonally</a:t>
            </a:r>
            <a:r>
              <a:rPr lang="en-US" b="0" i="1" baseline="0" dirty="0" smtClean="0"/>
              <a:t> Adjusted Data</a:t>
            </a:r>
            <a:endParaRPr lang="en-US" b="0" i="1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US 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</c:strCache>
            </c:strRef>
          </c:cat>
          <c:val>
            <c:numRef>
              <c:f>Sheet1!$B$2:$B$29</c:f>
              <c:numCache>
                <c:formatCode>0.0%;[Red]\(0.0%\)</c:formatCode>
                <c:ptCount val="28"/>
                <c:pt idx="0">
                  <c:v>4.5241714542073007E-2</c:v>
                </c:pt>
                <c:pt idx="1">
                  <c:v>4.4952918938504387E-2</c:v>
                </c:pt>
                <c:pt idx="2">
                  <c:v>4.6570575566671039E-2</c:v>
                </c:pt>
                <c:pt idx="3">
                  <c:v>4.7993647708141796E-2</c:v>
                </c:pt>
                <c:pt idx="4">
                  <c:v>4.9789016740027087E-2</c:v>
                </c:pt>
                <c:pt idx="5">
                  <c:v>5.3209112417333795E-2</c:v>
                </c:pt>
                <c:pt idx="6">
                  <c:v>6.0172315257124999E-2</c:v>
                </c:pt>
                <c:pt idx="7">
                  <c:v>6.8787799785832715E-2</c:v>
                </c:pt>
                <c:pt idx="8">
                  <c:v>8.27349319507453E-2</c:v>
                </c:pt>
                <c:pt idx="9">
                  <c:v>9.2736755894650705E-2</c:v>
                </c:pt>
                <c:pt idx="10">
                  <c:v>9.6227544780748867E-2</c:v>
                </c:pt>
                <c:pt idx="11">
                  <c:v>9.9343239008043482E-2</c:v>
                </c:pt>
                <c:pt idx="12">
                  <c:v>9.7848291775278554E-2</c:v>
                </c:pt>
                <c:pt idx="13">
                  <c:v>9.6484189992582126E-2</c:v>
                </c:pt>
                <c:pt idx="14">
                  <c:v>9.5114339486160007E-2</c:v>
                </c:pt>
                <c:pt idx="15">
                  <c:v>9.5657865932032099E-2</c:v>
                </c:pt>
                <c:pt idx="16">
                  <c:v>8.9789191727688594E-2</c:v>
                </c:pt>
                <c:pt idx="17">
                  <c:v>9.0565414990152762E-2</c:v>
                </c:pt>
                <c:pt idx="18">
                  <c:v>9.0502693932794864E-2</c:v>
                </c:pt>
                <c:pt idx="19">
                  <c:v>8.6989938966963345E-2</c:v>
                </c:pt>
                <c:pt idx="20">
                  <c:v>8.241212311923321E-2</c:v>
                </c:pt>
                <c:pt idx="21">
                  <c:v>8.2000000000000003E-2</c:v>
                </c:pt>
                <c:pt idx="22">
                  <c:v>8.1000000000000003E-2</c:v>
                </c:pt>
                <c:pt idx="23">
                  <c:v>8.0000000000000043E-2</c:v>
                </c:pt>
                <c:pt idx="24">
                  <c:v>8.0000000000000043E-2</c:v>
                </c:pt>
                <c:pt idx="25">
                  <c:v>7.6999999999999999E-2</c:v>
                </c:pt>
                <c:pt idx="26">
                  <c:v>7.5000000000000011E-2</c:v>
                </c:pt>
                <c:pt idx="27">
                  <c:v>7.3999999999999996E-2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</c:v>
                </c:pt>
              </c:strCache>
            </c:strRef>
          </c:tx>
          <c:spPr>
            <a:ln w="63500">
              <a:solidFill>
                <a:schemeClr val="accent3">
                  <a:lumMod val="50000"/>
                </a:schemeClr>
              </a:solidFill>
            </a:ln>
          </c:spPr>
          <c:marker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D2DA7A">
                    <a:lumMod val="50000"/>
                  </a:srgbClr>
                </a:solidFill>
              </a:ln>
            </c:spPr>
          </c:marker>
          <c:cat>
            <c:strRef>
              <c:f>Sheet1!$A$2:$A$29</c:f>
              <c:strCache>
                <c:ptCount val="28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</c:strCache>
            </c:strRef>
          </c:cat>
          <c:val>
            <c:numRef>
              <c:f>Sheet1!$C$2:$C$29</c:f>
              <c:numCache>
                <c:formatCode>0.0%;[Red]\(0.0%\)</c:formatCode>
                <c:ptCount val="28"/>
                <c:pt idx="0">
                  <c:v>4.6913682545238651E-2</c:v>
                </c:pt>
                <c:pt idx="1">
                  <c:v>4.8747299522383637E-2</c:v>
                </c:pt>
                <c:pt idx="2">
                  <c:v>5.2665588494756006E-2</c:v>
                </c:pt>
                <c:pt idx="3">
                  <c:v>5.3351318884054096E-2</c:v>
                </c:pt>
                <c:pt idx="4">
                  <c:v>5.2776459369193333E-2</c:v>
                </c:pt>
                <c:pt idx="5">
                  <c:v>5.6417917614244036E-2</c:v>
                </c:pt>
                <c:pt idx="6">
                  <c:v>6.1587317875679774E-2</c:v>
                </c:pt>
                <c:pt idx="7">
                  <c:v>6.7918570486638991E-2</c:v>
                </c:pt>
                <c:pt idx="8">
                  <c:v>8.9537279802410524E-2</c:v>
                </c:pt>
                <c:pt idx="9">
                  <c:v>9.4908289074590646E-2</c:v>
                </c:pt>
                <c:pt idx="10">
                  <c:v>9.630813387126165E-2</c:v>
                </c:pt>
                <c:pt idx="11">
                  <c:v>9.5390982702652255E-2</c:v>
                </c:pt>
                <c:pt idx="12">
                  <c:v>9.4793711660797739E-2</c:v>
                </c:pt>
                <c:pt idx="13">
                  <c:v>9.3173235821909173E-2</c:v>
                </c:pt>
                <c:pt idx="14">
                  <c:v>9.32933688757452E-2</c:v>
                </c:pt>
                <c:pt idx="15">
                  <c:v>9.2600311701624749E-2</c:v>
                </c:pt>
                <c:pt idx="16">
                  <c:v>8.8735448895556707E-2</c:v>
                </c:pt>
                <c:pt idx="17">
                  <c:v>8.6557254705016726E-2</c:v>
                </c:pt>
                <c:pt idx="18">
                  <c:v>8.5735054491194007E-2</c:v>
                </c:pt>
                <c:pt idx="19">
                  <c:v>8.1320506246312735E-2</c:v>
                </c:pt>
                <c:pt idx="20">
                  <c:v>7.4524086493495151E-2</c:v>
                </c:pt>
                <c:pt idx="21">
                  <c:v>7.4838650696925524E-2</c:v>
                </c:pt>
                <c:pt idx="22">
                  <c:v>7.4477266973991971E-2</c:v>
                </c:pt>
                <c:pt idx="23">
                  <c:v>7.4007544969217923E-2</c:v>
                </c:pt>
                <c:pt idx="24">
                  <c:v>7.4365683598492063E-2</c:v>
                </c:pt>
                <c:pt idx="25">
                  <c:v>7.1923776537753698E-2</c:v>
                </c:pt>
                <c:pt idx="26">
                  <c:v>7.03433492234673E-2</c:v>
                </c:pt>
                <c:pt idx="27">
                  <c:v>6.9635754731479302E-2</c:v>
                </c:pt>
              </c:numCache>
            </c:numRef>
          </c:val>
        </c:ser>
        <c:marker val="1"/>
        <c:axId val="81838464"/>
        <c:axId val="81840768"/>
      </c:lineChart>
      <c:catAx>
        <c:axId val="81838464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81840768"/>
        <c:crosses val="autoZero"/>
        <c:auto val="1"/>
        <c:lblAlgn val="ctr"/>
        <c:lblOffset val="100"/>
      </c:catAx>
      <c:valAx>
        <c:axId val="81840768"/>
        <c:scaling>
          <c:orientation val="minMax"/>
          <c:min val="4.0000000000000022E-2"/>
        </c:scaling>
        <c:axPos val="l"/>
        <c:majorGridlines/>
        <c:numFmt formatCode="0%;[Red]\(0%\)" sourceLinked="0"/>
        <c:tickLblPos val="nextTo"/>
        <c:crossAx val="81838464"/>
        <c:crosses val="autoZero"/>
        <c:crossBetween val="between"/>
      </c:valAx>
    </c:plotArea>
    <c:legend>
      <c:legendPos val="r"/>
    </c:legend>
    <c:plotVisOnly val="1"/>
  </c:chart>
  <c:spPr>
    <a:solidFill>
      <a:schemeClr val="bg1"/>
    </a:solidFill>
    <a:ln>
      <a:solidFill>
        <a:schemeClr val="accent1">
          <a:lumMod val="50000"/>
        </a:schemeClr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Inflation (CPI)</a:t>
            </a:r>
          </a:p>
          <a:p>
            <a:pPr>
              <a:defRPr sz="2800"/>
            </a:pPr>
            <a:r>
              <a:rPr lang="en-US" sz="2800" b="0" i="1" dirty="0" smtClean="0"/>
              <a:t>Q/(Q-4)</a:t>
            </a:r>
            <a:endParaRPr lang="en-US" sz="2800" b="0" i="1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diamond"/>
            <c:size val="9"/>
          </c:marker>
          <c:cat>
            <c:strRef>
              <c:f>Sheet1!$A$2:$A$29</c:f>
              <c:strCache>
                <c:ptCount val="28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</c:strCache>
            </c:strRef>
          </c:cat>
          <c:val>
            <c:numRef>
              <c:f>Sheet1!$B$2:$B$29</c:f>
              <c:numCache>
                <c:formatCode>0.00%;[Red]\(0.00%\)</c:formatCode>
                <c:ptCount val="28"/>
                <c:pt idx="0">
                  <c:v>2.4573721163490436E-2</c:v>
                </c:pt>
                <c:pt idx="1">
                  <c:v>2.6328862394435978E-2</c:v>
                </c:pt>
                <c:pt idx="2">
                  <c:v>2.3622047244094443E-2</c:v>
                </c:pt>
                <c:pt idx="3">
                  <c:v>4.0513833992094787E-2</c:v>
                </c:pt>
                <c:pt idx="4">
                  <c:v>4.1605482134116516E-2</c:v>
                </c:pt>
                <c:pt idx="5">
                  <c:v>4.2594385285576117E-2</c:v>
                </c:pt>
                <c:pt idx="6">
                  <c:v>5.0961538461538503E-2</c:v>
                </c:pt>
                <c:pt idx="7">
                  <c:v>1.5669515669515723E-2</c:v>
                </c:pt>
                <c:pt idx="8">
                  <c:v>-1.40977443609025E-3</c:v>
                </c:pt>
                <c:pt idx="9">
                  <c:v>-8.8207985143918827E-3</c:v>
                </c:pt>
                <c:pt idx="10">
                  <c:v>-1.4638609332113361E-2</c:v>
                </c:pt>
                <c:pt idx="11">
                  <c:v>1.3557737260402115E-2</c:v>
                </c:pt>
                <c:pt idx="12">
                  <c:v>2.4000000000000032E-2</c:v>
                </c:pt>
                <c:pt idx="13">
                  <c:v>1.7330210772833698E-2</c:v>
                </c:pt>
                <c:pt idx="14">
                  <c:v>1.2070566388115111E-2</c:v>
                </c:pt>
                <c:pt idx="15">
                  <c:v>1.2453874538745257E-2</c:v>
                </c:pt>
                <c:pt idx="16">
                  <c:v>2.1599264705882467E-2</c:v>
                </c:pt>
                <c:pt idx="17">
                  <c:v>3.3609576427256198E-2</c:v>
                </c:pt>
                <c:pt idx="18">
                  <c:v>3.761467889908255E-2</c:v>
                </c:pt>
                <c:pt idx="19">
                  <c:v>3.4168564920273425E-2</c:v>
                </c:pt>
                <c:pt idx="20">
                  <c:v>2.6990553306342781E-2</c:v>
                </c:pt>
                <c:pt idx="21">
                  <c:v>2.182628062360804E-2</c:v>
                </c:pt>
                <c:pt idx="22">
                  <c:v>2.0778072502210455E-2</c:v>
                </c:pt>
                <c:pt idx="23">
                  <c:v>2.1585903083700494E-2</c:v>
                </c:pt>
                <c:pt idx="24">
                  <c:v>2.1024967148488779E-2</c:v>
                </c:pt>
                <c:pt idx="25">
                  <c:v>2.092414995640788E-2</c:v>
                </c:pt>
                <c:pt idx="26">
                  <c:v>1.9488956258120433E-2</c:v>
                </c:pt>
                <c:pt idx="27">
                  <c:v>2.0267356619232398E-2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Core CPI</c:v>
                </c:pt>
              </c:strCache>
            </c:strRef>
          </c:tx>
          <c:spPr>
            <a:ln w="50800">
              <a:solidFill>
                <a:schemeClr val="accent5"/>
              </a:solidFill>
            </a:ln>
          </c:spPr>
          <c:marker>
            <c:symbol val="square"/>
            <c:size val="8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/>
                </a:solidFill>
              </a:ln>
            </c:spPr>
          </c:marker>
          <c:cat>
            <c:strRef>
              <c:f>Sheet1!$A$2:$A$29</c:f>
              <c:strCache>
                <c:ptCount val="28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  <c:pt idx="23">
                  <c:v>2012q4</c:v>
                </c:pt>
                <c:pt idx="24">
                  <c:v>2013q1</c:v>
                </c:pt>
                <c:pt idx="25">
                  <c:v>2013q2</c:v>
                </c:pt>
                <c:pt idx="26">
                  <c:v>2013q3</c:v>
                </c:pt>
                <c:pt idx="27">
                  <c:v>2013q4</c:v>
                </c:pt>
              </c:strCache>
            </c:strRef>
          </c:cat>
          <c:val>
            <c:numRef>
              <c:f>Sheet1!$C$2:$C$29</c:f>
              <c:numCache>
                <c:formatCode>0.00%;[Red]\(0.00%\)</c:formatCode>
                <c:ptCount val="28"/>
                <c:pt idx="0">
                  <c:v>2.6018654884634396E-2</c:v>
                </c:pt>
                <c:pt idx="1">
                  <c:v>2.2395326192794489E-2</c:v>
                </c:pt>
                <c:pt idx="2">
                  <c:v>2.1266312228129625E-2</c:v>
                </c:pt>
                <c:pt idx="3">
                  <c:v>2.3099133782483093E-2</c:v>
                </c:pt>
                <c:pt idx="4">
                  <c:v>2.3444976076555192E-2</c:v>
                </c:pt>
                <c:pt idx="5">
                  <c:v>2.3809523809523749E-2</c:v>
                </c:pt>
                <c:pt idx="6">
                  <c:v>2.4609559867486919E-2</c:v>
                </c:pt>
                <c:pt idx="7">
                  <c:v>1.9755409219190972E-2</c:v>
                </c:pt>
                <c:pt idx="8">
                  <c:v>1.7765310892940533E-2</c:v>
                </c:pt>
                <c:pt idx="9">
                  <c:v>1.8139534883721001E-2</c:v>
                </c:pt>
                <c:pt idx="10">
                  <c:v>1.5242494226328075E-2</c:v>
                </c:pt>
                <c:pt idx="11">
                  <c:v>1.7527675276752603E-2</c:v>
                </c:pt>
                <c:pt idx="12">
                  <c:v>1.3321084060633938E-2</c:v>
                </c:pt>
                <c:pt idx="13">
                  <c:v>1.0050251256281457E-2</c:v>
                </c:pt>
                <c:pt idx="14">
                  <c:v>8.6442220200180185E-3</c:v>
                </c:pt>
                <c:pt idx="15">
                  <c:v>6.3463281958295991E-3</c:v>
                </c:pt>
                <c:pt idx="16">
                  <c:v>1.08794197642792E-2</c:v>
                </c:pt>
                <c:pt idx="17">
                  <c:v>1.4925373134328401E-2</c:v>
                </c:pt>
                <c:pt idx="18">
                  <c:v>1.8944519621109785E-2</c:v>
                </c:pt>
                <c:pt idx="19">
                  <c:v>2.1621621621621647E-2</c:v>
                </c:pt>
                <c:pt idx="20">
                  <c:v>2.2421524663677202E-2</c:v>
                </c:pt>
                <c:pt idx="21">
                  <c:v>2.0944741532976881E-2</c:v>
                </c:pt>
                <c:pt idx="22">
                  <c:v>1.8592297476759612E-2</c:v>
                </c:pt>
                <c:pt idx="23">
                  <c:v>1.8959435626102271E-2</c:v>
                </c:pt>
                <c:pt idx="24">
                  <c:v>1.9298245614035165E-2</c:v>
                </c:pt>
                <c:pt idx="25">
                  <c:v>1.9205587079877757E-2</c:v>
                </c:pt>
                <c:pt idx="26">
                  <c:v>2.0425901781834031E-2</c:v>
                </c:pt>
                <c:pt idx="27">
                  <c:v>2.1635655560363443E-2</c:v>
                </c:pt>
              </c:numCache>
            </c:numRef>
          </c:val>
        </c:ser>
        <c:marker val="1"/>
        <c:axId val="75222016"/>
        <c:axId val="81855616"/>
      </c:lineChart>
      <c:catAx>
        <c:axId val="75222016"/>
        <c:scaling>
          <c:orientation val="minMax"/>
        </c:scaling>
        <c:axPos val="b"/>
        <c:tickLblPos val="low"/>
        <c:txPr>
          <a:bodyPr rot="5400000" vert="horz"/>
          <a:lstStyle/>
          <a:p>
            <a:pPr>
              <a:defRPr sz="2000"/>
            </a:pPr>
            <a:endParaRPr lang="en-US"/>
          </a:p>
        </c:txPr>
        <c:crossAx val="81855616"/>
        <c:crosses val="autoZero"/>
        <c:auto val="1"/>
        <c:lblAlgn val="ctr"/>
        <c:lblOffset val="100"/>
      </c:catAx>
      <c:valAx>
        <c:axId val="81855616"/>
        <c:scaling>
          <c:orientation val="minMax"/>
        </c:scaling>
        <c:axPos val="l"/>
        <c:majorGridlines/>
        <c:numFmt formatCode="0%;[Red]\(0%\)" sourceLinked="0"/>
        <c:tickLblPos val="nextTo"/>
        <c:crossAx val="7522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47839506172757"/>
          <c:y val="8.5437297032786158E-2"/>
          <c:w val="0.15205246913580373"/>
          <c:h val="0.13605488652153774"/>
        </c:manualLayout>
      </c:layout>
      <c:overlay val="1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spPr>
    <a:solidFill>
      <a:schemeClr val="bg1"/>
    </a:solidFill>
    <a:ln>
      <a:solidFill>
        <a:schemeClr val="tx2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9209682123067952E-2"/>
                  <c:y val="-7.05412847984165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Individual Income, $</a:t>
                    </a:r>
                    <a:r>
                      <a:rPr lang="en-US" dirty="0" smtClean="0"/>
                      <a:t>5,071.6       67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9.1856226305045228E-3"/>
                  <c:y val="3.60440600662622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Sales     </a:t>
                    </a:r>
                    <a:r>
                      <a:rPr lang="en-US" dirty="0"/>
                      <a:t>$</a:t>
                    </a:r>
                    <a:r>
                      <a:rPr lang="en-US" dirty="0" smtClean="0"/>
                      <a:t>1,890.6       </a:t>
                    </a:r>
                    <a:r>
                      <a:rPr lang="en-US" dirty="0"/>
                      <a:t>25%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0.10183556916496538"/>
                  <c:y val="0.214934383202100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Corporate </a:t>
                    </a:r>
                    <a:r>
                      <a:rPr lang="en-US" dirty="0"/>
                      <a:t>$</a:t>
                    </a:r>
                    <a:r>
                      <a:rPr lang="en-US" dirty="0" smtClean="0"/>
                      <a:t>352.0             </a:t>
                    </a:r>
                    <a:r>
                      <a:rPr lang="en-US" dirty="0"/>
                      <a:t>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8.125206571400817E-2"/>
                  <c:y val="6.15225248483285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County </a:t>
                    </a:r>
                    <a:r>
                      <a:rPr lang="en-US" dirty="0" smtClean="0"/>
                      <a:t>Foreign </a:t>
                    </a:r>
                    <a:r>
                      <a:rPr lang="en-US" dirty="0"/>
                      <a:t>$</a:t>
                    </a:r>
                    <a:r>
                      <a:rPr lang="en-US" dirty="0" smtClean="0"/>
                      <a:t>180.7             </a:t>
                    </a:r>
                    <a:r>
                      <a:rPr lang="en-US" dirty="0"/>
                      <a:t>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8.1455356274910268E-3"/>
                  <c:y val="-0.1516963555785039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All </a:t>
                    </a:r>
                    <a:r>
                      <a:rPr lang="en-US" dirty="0" smtClean="0"/>
                      <a:t>Other      </a:t>
                    </a:r>
                    <a:r>
                      <a:rPr lang="en-US" dirty="0"/>
                      <a:t>$</a:t>
                    </a:r>
                    <a:r>
                      <a:rPr lang="en-US" dirty="0" smtClean="0"/>
                      <a:t>90.7               </a:t>
                    </a:r>
                    <a:r>
                      <a:rPr lang="en-US" dirty="0"/>
                      <a:t>1%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Individual Income</c:v>
                </c:pt>
                <c:pt idx="1">
                  <c:v>Sales</c:v>
                </c:pt>
                <c:pt idx="2">
                  <c:v>Corporate</c:v>
                </c:pt>
                <c:pt idx="3">
                  <c:v>County Foreign</c:v>
                </c:pt>
                <c:pt idx="4">
                  <c:v>All Other</c:v>
                </c:pt>
              </c:strCache>
            </c:strRef>
          </c:cat>
          <c:val>
            <c:numRef>
              <c:f>Sheet1!$B$2:$B$6</c:f>
              <c:numCache>
                <c:formatCode>"$"#,##0.0</c:formatCode>
                <c:ptCount val="5"/>
                <c:pt idx="0">
                  <c:v>5071.6000000000004</c:v>
                </c:pt>
                <c:pt idx="1">
                  <c:v>1890.6</c:v>
                </c:pt>
                <c:pt idx="2">
                  <c:v>352</c:v>
                </c:pt>
                <c:pt idx="3">
                  <c:v>180.7</c:v>
                </c:pt>
                <c:pt idx="4">
                  <c:v>90.7</c:v>
                </c:pt>
              </c:numCache>
            </c:numRef>
          </c:val>
        </c:ser>
        <c:firstSliceAng val="308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6581479946585627E-2"/>
          <c:y val="2.9669208015664784E-2"/>
          <c:w val="0.86546680020260558"/>
          <c:h val="0.7911267918433265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FY 08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dLbls>
            <c:dLbl>
              <c:idx val="1"/>
              <c:layout>
                <c:manualLayout>
                  <c:x val="-1.3157894736842111E-2"/>
                  <c:y val="8.6799286559984274E-3"/>
                </c:manualLayout>
              </c:layout>
              <c:showVal val="1"/>
            </c:dLbl>
            <c:dLbl>
              <c:idx val="3"/>
              <c:layout>
                <c:manualLayout>
                  <c:x val="-4.3859649122807015E-3"/>
                  <c:y val="2.6867474898971942E-3"/>
                </c:manualLayout>
              </c:layout>
              <c:showVal val="1"/>
            </c:dLbl>
            <c:dLbl>
              <c:idx val="5"/>
              <c:layout>
                <c:manualLayout>
                  <c:x val="-3.070175438596495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Individual</c:v>
                </c:pt>
                <c:pt idx="1">
                  <c:v>Sales</c:v>
                </c:pt>
                <c:pt idx="2">
                  <c:v>Corporate</c:v>
                </c:pt>
                <c:pt idx="3">
                  <c:v>CF Ins</c:v>
                </c:pt>
                <c:pt idx="4">
                  <c:v>All Other</c:v>
                </c:pt>
                <c:pt idx="5">
                  <c:v>Total</c:v>
                </c:pt>
              </c:strCache>
            </c:str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5210</c:v>
                </c:pt>
                <c:pt idx="1">
                  <c:v>1931</c:v>
                </c:pt>
                <c:pt idx="2">
                  <c:v>459</c:v>
                </c:pt>
                <c:pt idx="3">
                  <c:v>186</c:v>
                </c:pt>
                <c:pt idx="4">
                  <c:v>218</c:v>
                </c:pt>
                <c:pt idx="5">
                  <c:v>8004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09</c:v>
                </c:pt>
              </c:strCache>
            </c:strRef>
          </c:tx>
          <c:spPr>
            <a:ln>
              <a:solidFill>
                <a:schemeClr val="accent2">
                  <a:lumMod val="50000"/>
                </a:schemeClr>
              </a:solidFill>
            </a:ln>
          </c:spPr>
          <c:cat>
            <c:strRef>
              <c:f>Sheet1!$A$2:$A$7</c:f>
              <c:strCache>
                <c:ptCount val="6"/>
                <c:pt idx="0">
                  <c:v>Individual</c:v>
                </c:pt>
                <c:pt idx="1">
                  <c:v>Sales</c:v>
                </c:pt>
                <c:pt idx="2">
                  <c:v>Corporate</c:v>
                </c:pt>
                <c:pt idx="3">
                  <c:v>CF Ins</c:v>
                </c:pt>
                <c:pt idx="4">
                  <c:v>All Other</c:v>
                </c:pt>
                <c:pt idx="5">
                  <c:v>Total</c:v>
                </c:pt>
              </c:strCache>
            </c:strRef>
          </c:cat>
          <c:val>
            <c:numRef>
              <c:f>Sheet1!$C$2:$C$7</c:f>
              <c:numCache>
                <c:formatCode>_(* #,##0_);_(* \(#,##0\);_(* "-"??_);_(@_)</c:formatCode>
                <c:ptCount val="6"/>
                <c:pt idx="0">
                  <c:v>4876</c:v>
                </c:pt>
                <c:pt idx="1">
                  <c:v>1813</c:v>
                </c:pt>
                <c:pt idx="2">
                  <c:v>358</c:v>
                </c:pt>
                <c:pt idx="3">
                  <c:v>190</c:v>
                </c:pt>
                <c:pt idx="4">
                  <c:v>214</c:v>
                </c:pt>
                <c:pt idx="5">
                  <c:v>7451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10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2"/>
              <c:layout>
                <c:manualLayout>
                  <c:x val="7.3099415204678523E-3"/>
                  <c:y val="5.208333333333496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Sheet1!$A$2:$A$7</c:f>
              <c:strCache>
                <c:ptCount val="6"/>
                <c:pt idx="0">
                  <c:v>Individual</c:v>
                </c:pt>
                <c:pt idx="1">
                  <c:v>Sales</c:v>
                </c:pt>
                <c:pt idx="2">
                  <c:v>Corporate</c:v>
                </c:pt>
                <c:pt idx="3">
                  <c:v>CF Ins</c:v>
                </c:pt>
                <c:pt idx="4">
                  <c:v>All Other</c:v>
                </c:pt>
                <c:pt idx="5">
                  <c:v>Total</c:v>
                </c:pt>
              </c:strCache>
            </c:strRef>
          </c:cat>
          <c:val>
            <c:numRef>
              <c:f>Sheet1!$D$2:$D$7</c:f>
              <c:numCache>
                <c:formatCode>_(* #,##0_);_(* \(#,##0\);_(* "-"??_);_(@_)</c:formatCode>
                <c:ptCount val="6"/>
                <c:pt idx="0">
                  <c:v>4434</c:v>
                </c:pt>
                <c:pt idx="1">
                  <c:v>1732</c:v>
                </c:pt>
                <c:pt idx="2">
                  <c:v>288</c:v>
                </c:pt>
                <c:pt idx="3">
                  <c:v>177</c:v>
                </c:pt>
                <c:pt idx="4">
                  <c:v>144</c:v>
                </c:pt>
                <c:pt idx="5">
                  <c:v>6775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 11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</a:ln>
          </c:spPr>
          <c:cat>
            <c:strRef>
              <c:f>Sheet1!$A$2:$A$7</c:f>
              <c:strCache>
                <c:ptCount val="6"/>
                <c:pt idx="0">
                  <c:v>Individual</c:v>
                </c:pt>
                <c:pt idx="1">
                  <c:v>Sales</c:v>
                </c:pt>
                <c:pt idx="2">
                  <c:v>Corporate</c:v>
                </c:pt>
                <c:pt idx="3">
                  <c:v>CF Ins</c:v>
                </c:pt>
                <c:pt idx="4">
                  <c:v>All Other</c:v>
                </c:pt>
                <c:pt idx="5">
                  <c:v>Total</c:v>
                </c:pt>
              </c:strCache>
            </c:strRef>
          </c:cat>
          <c:val>
            <c:numRef>
              <c:f>Sheet1!$E$2:$E$7</c:f>
              <c:numCache>
                <c:formatCode>_(* #,##0_);_(* \(#,##0\);_(* "-"??_);_(@_)</c:formatCode>
                <c:ptCount val="6"/>
                <c:pt idx="0">
                  <c:v>4640</c:v>
                </c:pt>
                <c:pt idx="1">
                  <c:v>1760</c:v>
                </c:pt>
                <c:pt idx="2">
                  <c:v>385</c:v>
                </c:pt>
                <c:pt idx="3">
                  <c:v>193</c:v>
                </c:pt>
                <c:pt idx="4">
                  <c:v>131</c:v>
                </c:pt>
                <c:pt idx="5">
                  <c:v>7110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 12 Est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-2.3023437859741259E-7"/>
                  <c:y val="-3.1002374703162174E-3"/>
                </c:manualLayout>
              </c:layout>
              <c:showVal val="1"/>
            </c:dLbl>
            <c:dLbl>
              <c:idx val="1"/>
              <c:layout>
                <c:manualLayout>
                  <c:x val="2.9239766081871794E-3"/>
                  <c:y val="5.12560929883765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8.2697996083824768E-5"/>
                </c:manualLayout>
              </c:layout>
              <c:showVal val="1"/>
            </c:dLbl>
            <c:dLbl>
              <c:idx val="3"/>
              <c:layout>
                <c:manualLayout>
                  <c:x val="-1.4619883040935741E-3"/>
                  <c:y val="-1.0499312585926577E-2"/>
                </c:manualLayout>
              </c:layout>
              <c:showVal val="1"/>
            </c:dLbl>
            <c:dLbl>
              <c:idx val="4"/>
              <c:layout>
                <c:manualLayout>
                  <c:x val="1.4618731869042701E-3"/>
                  <c:y val="5.208128280839912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Individual</c:v>
                </c:pt>
                <c:pt idx="1">
                  <c:v>Sales</c:v>
                </c:pt>
                <c:pt idx="2">
                  <c:v>Corporate</c:v>
                </c:pt>
                <c:pt idx="3">
                  <c:v>CF Ins</c:v>
                </c:pt>
                <c:pt idx="4">
                  <c:v>All Other</c:v>
                </c:pt>
                <c:pt idx="5">
                  <c:v>Total</c:v>
                </c:pt>
              </c:strCache>
            </c:strRef>
          </c:cat>
          <c:val>
            <c:numRef>
              <c:f>Sheet1!$F$2:$F$7</c:f>
              <c:numCache>
                <c:formatCode>_(* #,##0_);_(* \(#,##0\);_(* "-"??_);_(@_)</c:formatCode>
                <c:ptCount val="6"/>
                <c:pt idx="0">
                  <c:v>4835</c:v>
                </c:pt>
                <c:pt idx="1">
                  <c:v>1825</c:v>
                </c:pt>
                <c:pt idx="2">
                  <c:v>375</c:v>
                </c:pt>
                <c:pt idx="3">
                  <c:v>171</c:v>
                </c:pt>
                <c:pt idx="4">
                  <c:v>95</c:v>
                </c:pt>
                <c:pt idx="5">
                  <c:v>7301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FY 13 Est</c:v>
                </c:pt>
              </c:strCache>
            </c:strRef>
          </c:tx>
          <c:dLbls>
            <c:dLbl>
              <c:idx val="0"/>
              <c:layout>
                <c:manualLayout>
                  <c:x val="2.339181286549710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4619883040935693E-3"/>
                  <c:y val="-1.8518518518518545E-2"/>
                </c:manualLayout>
              </c:layout>
              <c:showVal val="1"/>
            </c:dLbl>
            <c:dLbl>
              <c:idx val="2"/>
              <c:layout>
                <c:manualLayout>
                  <c:x val="-1.4619883040935693E-3"/>
                  <c:y val="-2.645502645502649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Individual</c:v>
                </c:pt>
                <c:pt idx="1">
                  <c:v>Sales</c:v>
                </c:pt>
                <c:pt idx="2">
                  <c:v>Corporate</c:v>
                </c:pt>
                <c:pt idx="3">
                  <c:v>CF Ins</c:v>
                </c:pt>
                <c:pt idx="4">
                  <c:v>All Other</c:v>
                </c:pt>
                <c:pt idx="5">
                  <c:v>Total</c:v>
                </c:pt>
              </c:strCache>
            </c:strRef>
          </c:cat>
          <c:val>
            <c:numRef>
              <c:f>Sheet1!$G$2:$G$7</c:f>
              <c:numCache>
                <c:formatCode>_(* #,##0_);_(* \(#,##0\);_(* "-"??_);_(@_)</c:formatCode>
                <c:ptCount val="6"/>
                <c:pt idx="0">
                  <c:v>5071.6000000000004</c:v>
                </c:pt>
                <c:pt idx="1">
                  <c:v>1890.6</c:v>
                </c:pt>
                <c:pt idx="2">
                  <c:v>352</c:v>
                </c:pt>
                <c:pt idx="3">
                  <c:v>180.7</c:v>
                </c:pt>
                <c:pt idx="4">
                  <c:v>90.7</c:v>
                </c:pt>
                <c:pt idx="5">
                  <c:v>7585.6</c:v>
                </c:pt>
              </c:numCache>
            </c:numRef>
          </c:val>
        </c:ser>
        <c:gapWidth val="94"/>
        <c:axId val="60846080"/>
        <c:axId val="60847616"/>
      </c:barChart>
      <c:catAx>
        <c:axId val="6084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590" baseline="0"/>
            </a:pPr>
            <a:endParaRPr lang="en-US"/>
          </a:p>
        </c:txPr>
        <c:crossAx val="60847616"/>
        <c:crosses val="autoZero"/>
        <c:auto val="1"/>
        <c:lblAlgn val="ctr"/>
        <c:lblOffset val="100"/>
      </c:catAx>
      <c:valAx>
        <c:axId val="60847616"/>
        <c:scaling>
          <c:orientation val="minMax"/>
          <c:max val="8100"/>
          <c:min val="0"/>
        </c:scaling>
        <c:axPos val="l"/>
        <c:majorGridlines/>
        <c:numFmt formatCode="_(* #,##0_);_(* \(#,##0\);_(* &quot;-&quot;??_);_(@_)" sourceLinked="1"/>
        <c:tickLblPos val="nextTo"/>
        <c:txPr>
          <a:bodyPr/>
          <a:lstStyle/>
          <a:p>
            <a:pPr>
              <a:defRPr sz="1510" baseline="0"/>
            </a:pPr>
            <a:endParaRPr lang="en-US"/>
          </a:p>
        </c:txPr>
        <c:crossAx val="60846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683773080996612"/>
          <c:y val="0.9252572973832871"/>
          <c:w val="0.62524381820693464"/>
          <c:h val="6.3827646544181979E-2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5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400"/>
              <a:t>One-Time Funds</a:t>
            </a:r>
          </a:p>
          <a:p>
            <a:pPr>
              <a:defRPr/>
            </a:pPr>
            <a:r>
              <a:rPr lang="en-US" sz="2400"/>
              <a:t>Stair Step</a:t>
            </a:r>
            <a:r>
              <a:rPr lang="en-US" sz="2400" baseline="0"/>
              <a:t> Down</a:t>
            </a:r>
            <a:endParaRPr lang="en-US" sz="2400"/>
          </a:p>
          <a:p>
            <a:pPr>
              <a:defRPr/>
            </a:pPr>
            <a:r>
              <a:rPr lang="en-US"/>
              <a:t>(millions of $s)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One-Time Funds</c:v>
                </c:pt>
              </c:strCache>
            </c:strRef>
          </c:tx>
          <c:dLbls>
            <c:showVal val="1"/>
          </c:dLbls>
          <c:cat>
            <c:strRef>
              <c:f>Sheet1!$B$1:$E$1</c:f>
              <c:strCache>
                <c:ptCount val="4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</c:strCache>
            </c:strRef>
          </c:cat>
          <c:val>
            <c:numRef>
              <c:f>Sheet1!$B$2:$E$2</c:f>
              <c:numCache>
                <c:formatCode>"$"#,##0_);[Red]\("$"#,##0\)</c:formatCode>
                <c:ptCount val="4"/>
                <c:pt idx="0">
                  <c:v>1258</c:v>
                </c:pt>
                <c:pt idx="1">
                  <c:v>1012</c:v>
                </c:pt>
                <c:pt idx="2">
                  <c:v>625</c:v>
                </c:pt>
                <c:pt idx="3">
                  <c:v>217</c:v>
                </c:pt>
              </c:numCache>
            </c:numRef>
          </c:val>
        </c:ser>
        <c:axId val="52991872"/>
        <c:axId val="52993408"/>
      </c:barChart>
      <c:catAx>
        <c:axId val="52991872"/>
        <c:scaling>
          <c:orientation val="minMax"/>
        </c:scaling>
        <c:axPos val="b"/>
        <c:tickLblPos val="nextTo"/>
        <c:crossAx val="52993408"/>
        <c:crosses val="autoZero"/>
        <c:auto val="1"/>
        <c:lblAlgn val="ctr"/>
        <c:lblOffset val="100"/>
      </c:catAx>
      <c:valAx>
        <c:axId val="52993408"/>
        <c:scaling>
          <c:orientation val="minMax"/>
        </c:scaling>
        <c:axPos val="l"/>
        <c:majorGridlines/>
        <c:numFmt formatCode="&quot;$&quot;#,##0_);[Red]\(&quot;$&quot;#,##0\)" sourceLinked="1"/>
        <c:tickLblPos val="nextTo"/>
        <c:crossAx val="5299187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86048" y="5"/>
            <a:ext cx="2971801" cy="457512"/>
          </a:xfrm>
          <a:prstGeom prst="rect">
            <a:avLst/>
          </a:prstGeom>
        </p:spPr>
        <p:txBody>
          <a:bodyPr vert="horz" lIns="91045" tIns="45522" rIns="91045" bIns="455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5"/>
            <a:ext cx="2971801" cy="457512"/>
          </a:xfrm>
          <a:prstGeom prst="rect">
            <a:avLst/>
          </a:prstGeom>
        </p:spPr>
        <p:txBody>
          <a:bodyPr vert="horz" lIns="91045" tIns="45522" rIns="91045" bIns="4552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684934"/>
            <a:ext cx="2971801" cy="457512"/>
          </a:xfrm>
          <a:prstGeom prst="rect">
            <a:avLst/>
          </a:prstGeom>
        </p:spPr>
        <p:txBody>
          <a:bodyPr vert="horz" lIns="91045" tIns="45522" rIns="91045" bIns="455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684934"/>
            <a:ext cx="2971801" cy="457512"/>
          </a:xfrm>
          <a:prstGeom prst="rect">
            <a:avLst/>
          </a:prstGeom>
        </p:spPr>
        <p:txBody>
          <a:bodyPr vert="horz" lIns="91045" tIns="45522" rIns="91045" bIns="45522" rtlCol="0" anchor="b"/>
          <a:lstStyle>
            <a:lvl1pPr algn="r">
              <a:defRPr sz="1200"/>
            </a:lvl1pPr>
          </a:lstStyle>
          <a:p>
            <a:fld id="{32018671-D19D-4E0B-A62A-834FFA417B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5" tIns="45516" rIns="91035" bIns="455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7" y="4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5" tIns="45516" rIns="91035" bIns="455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1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5" tIns="45516" rIns="91035" bIns="45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5" tIns="45516" rIns="91035" bIns="455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7" y="8685213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35" tIns="45516" rIns="91035" bIns="455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CB1090-02C2-4886-90F0-C810C724B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7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CB1090-02C2-4886-90F0-C810C724BA5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 smtClean="0"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096-86B1-4696-A791-58F7174784A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7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CB1090-02C2-4886-90F0-C810C724BA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7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CB1090-02C2-4886-90F0-C810C724BA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CB1090-02C2-4886-90F0-C810C724BA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1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7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179EE-67FE-4269-9B11-3FDBE548F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D2862-36BD-43F0-A243-9224A5C3A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6D3E-F2EC-431B-9C30-2D87AD2384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40A5B-3E6A-4524-B0D7-35EB95C3AE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7692-3796-4F66-AC22-0031E7740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BA38-E1B7-4B33-8509-98A1770FE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9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1"/>
            <a:ext cx="4040188" cy="3845721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4041775" cy="3845721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B11E-FBF5-4902-B018-51A8371630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4CD2-BB6D-43CF-8392-541780AC14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4BAF-4D03-456B-9D5D-721E6022A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4B3C8-19D3-4DD7-BDD8-9269B77A24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6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8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2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8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D92E-2EE2-4B27-835F-3BB64B758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7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7"/>
            <a:ext cx="4762500" cy="63817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4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83B7C46-D8EA-4B8E-A5A7-60F7917FF5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1" r:id="rId2"/>
    <p:sldLayoutId id="2147483770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1" r:id="rId9"/>
    <p:sldLayoutId id="2147483767" r:id="rId10"/>
    <p:sldLayoutId id="21474837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1"/>
            <a:ext cx="8229600" cy="20955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2"/>
            <a:ext cx="8229600" cy="5334000"/>
          </a:xfrm>
        </p:spPr>
        <p:txBody>
          <a:bodyPr/>
          <a:lstStyle/>
          <a:p>
            <a:pPr algn="ctr">
              <a:buNone/>
              <a:defRPr/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Missouri</a:t>
            </a:r>
          </a:p>
          <a:p>
            <a:pPr algn="ctr">
              <a:buNone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Budget Update</a:t>
            </a:r>
          </a:p>
          <a:p>
            <a:pPr algn="ctr"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May 2012</a:t>
            </a:r>
          </a:p>
          <a:p>
            <a:pPr algn="ctr"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Missouri Division of Budget and Planning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NET GENERAL REVENUE COLLECTIONS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($s in millions)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91440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REVENUE COLLECTIONS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HOW ARE WE DOING?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1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Consensus forecast for FY13 would require growth of about 3.9% above FY12 projections.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Positive signs are seen in withholding taxes, biggest source of state’s income. 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Sales tax collections are expected to continue to improve. 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Final budget approved by legislature assumes $35M more lottery than projected by lottery commission.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Hurdles:  continuing housing market flux; European debt crisis; continuing federal budget saga.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34BAF-4D03-456B-9D5D-721E6022A39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038350" y="1343025"/>
          <a:ext cx="5067300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34BAF-4D03-456B-9D5D-721E6022A39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90601"/>
            <a:ext cx="8458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MISSOURI BUDGET UPDATE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2012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FY 2013 GR Resources Unavailable For FY 2014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Over $200 million: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National Mortgage Settlement--$40 million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Federal Funds Carryover (FMAP)--$62 million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One Time Fund Balances--$115 million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4775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MISSOURI BUDGET UPDATE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2012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STATE SPENDING UPDATE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State spending pie.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Operating budget summary.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1219200" y="2336801"/>
          <a:ext cx="7086600" cy="3530600"/>
        </p:xfrm>
        <a:graphic>
          <a:graphicData uri="http://schemas.openxmlformats.org/presentationml/2006/ole">
            <p:oleObj spid="_x0000_s64514" name="Worksheet" r:id="rId3" imgW="4295734" imgH="2619440" progId="Excel.Sheet.8">
              <p:embed/>
            </p:oleObj>
          </a:graphicData>
        </a:graphic>
      </p:graphicFrame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124200" y="2179320"/>
            <a:ext cx="21336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>
                <a:latin typeface="Arial" charset="0"/>
              </a:rPr>
              <a:t>All Other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>
                <a:latin typeface="Arial" charset="0"/>
              </a:rPr>
              <a:t>$</a:t>
            </a:r>
            <a:r>
              <a:rPr lang="en-US" sz="1400" dirty="0" smtClean="0"/>
              <a:t>919</a:t>
            </a:r>
            <a:endParaRPr lang="en-US" sz="1400" dirty="0" smtClean="0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US" sz="1400" dirty="0" smtClean="0"/>
              <a:t>11%</a:t>
            </a:r>
            <a:endParaRPr lang="en-US" sz="1400" dirty="0">
              <a:latin typeface="Arial" charset="0"/>
            </a:endParaRPr>
          </a:p>
        </p:txBody>
      </p:sp>
      <p:sp>
        <p:nvSpPr>
          <p:cNvPr id="3098" name="Line 6"/>
          <p:cNvSpPr>
            <a:spLocks noChangeShapeType="1"/>
          </p:cNvSpPr>
          <p:nvPr/>
        </p:nvSpPr>
        <p:spPr bwMode="auto">
          <a:xfrm rot="19664167" flipV="1">
            <a:off x="4214983" y="2984771"/>
            <a:ext cx="179629" cy="4272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6934200" y="5238049"/>
            <a:ext cx="1676400" cy="781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>
                <a:latin typeface="Arial" charset="0"/>
              </a:rPr>
              <a:t>Higher Education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>
                <a:latin typeface="Arial" charset="0"/>
              </a:rPr>
              <a:t>$</a:t>
            </a:r>
            <a:r>
              <a:rPr lang="en-US" sz="1400" dirty="0" smtClean="0"/>
              <a:t>850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/>
              <a:t>11%</a:t>
            </a:r>
            <a:endParaRPr lang="en-US" sz="1400" dirty="0">
              <a:latin typeface="Arial" charset="0"/>
            </a:endParaRP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4038600" y="5608320"/>
            <a:ext cx="2819400" cy="10187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>
                <a:latin typeface="Arial" charset="0"/>
              </a:rPr>
              <a:t>Judiciary, Elected Officials, </a:t>
            </a:r>
            <a:r>
              <a:rPr lang="en-US" sz="1400" dirty="0" smtClean="0">
                <a:latin typeface="Arial" charset="0"/>
              </a:rPr>
              <a:t>&amp;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>
                <a:latin typeface="Arial" charset="0"/>
              </a:rPr>
              <a:t>General </a:t>
            </a:r>
            <a:r>
              <a:rPr lang="en-US" sz="1400" dirty="0">
                <a:latin typeface="Arial" charset="0"/>
              </a:rPr>
              <a:t>Assembly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>
                <a:latin typeface="Arial" charset="0"/>
              </a:rPr>
              <a:t>$290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/>
              <a:t>4%</a:t>
            </a:r>
            <a:endParaRPr lang="en-US" sz="1400" dirty="0">
              <a:latin typeface="Arial" charset="0"/>
            </a:endParaRP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6629400" y="2103120"/>
            <a:ext cx="2209800" cy="9971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>
                <a:latin typeface="Arial" charset="0"/>
              </a:rPr>
              <a:t>Elementary &amp; Secondary Education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>
                <a:latin typeface="Arial" charset="0"/>
              </a:rPr>
              <a:t>$2,917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/>
              <a:t>36%</a:t>
            </a:r>
            <a:endParaRPr lang="en-US" sz="1400" dirty="0">
              <a:latin typeface="Arial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676400" y="5394960"/>
            <a:ext cx="2667000" cy="781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>
                <a:latin typeface="Arial" charset="0"/>
              </a:rPr>
              <a:t>Corrections &amp; Public Safety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>
                <a:latin typeface="Arial" charset="0"/>
              </a:rPr>
              <a:t>$</a:t>
            </a:r>
            <a:r>
              <a:rPr lang="en-US" sz="1400" dirty="0" smtClean="0"/>
              <a:t>665</a:t>
            </a:r>
            <a:endParaRPr lang="en-US" sz="1400" dirty="0" smtClean="0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US" sz="1400" dirty="0" smtClean="0"/>
              <a:t>8%</a:t>
            </a:r>
            <a:endParaRPr lang="en-US" sz="1400" dirty="0">
              <a:latin typeface="Arial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228600" y="2616769"/>
            <a:ext cx="22098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>
                <a:latin typeface="Arial" charset="0"/>
              </a:rPr>
              <a:t>Human Services</a:t>
            </a:r>
          </a:p>
          <a:p>
            <a:pPr algn="ctr">
              <a:spcBef>
                <a:spcPct val="10000"/>
              </a:spcBef>
            </a:pPr>
            <a:r>
              <a:rPr lang="en-US" sz="1400" dirty="0">
                <a:latin typeface="Arial" charset="0"/>
              </a:rPr>
              <a:t>$</a:t>
            </a:r>
            <a:r>
              <a:rPr lang="en-US" sz="1400" dirty="0" smtClean="0">
                <a:latin typeface="Arial" charset="0"/>
              </a:rPr>
              <a:t>2,372</a:t>
            </a:r>
          </a:p>
          <a:p>
            <a:pPr algn="ctr">
              <a:spcBef>
                <a:spcPct val="10000"/>
              </a:spcBef>
            </a:pPr>
            <a:r>
              <a:rPr lang="en-US" sz="1400" dirty="0" smtClean="0"/>
              <a:t>30%</a:t>
            </a:r>
            <a:endParaRPr lang="en-US" sz="1400" dirty="0">
              <a:latin typeface="Arial" charset="0"/>
            </a:endParaRPr>
          </a:p>
        </p:txBody>
      </p:sp>
      <p:sp>
        <p:nvSpPr>
          <p:cNvPr id="3096" name="Line 14"/>
          <p:cNvSpPr>
            <a:spLocks noChangeShapeType="1"/>
          </p:cNvSpPr>
          <p:nvPr/>
        </p:nvSpPr>
        <p:spPr bwMode="auto">
          <a:xfrm rot="19454349" flipV="1">
            <a:off x="6989068" y="3361676"/>
            <a:ext cx="880871" cy="496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Line 17"/>
          <p:cNvSpPr>
            <a:spLocks noChangeShapeType="1"/>
          </p:cNvSpPr>
          <p:nvPr/>
        </p:nvSpPr>
        <p:spPr bwMode="auto">
          <a:xfrm>
            <a:off x="6553200" y="49530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2145651" flipH="1" flipV="1">
            <a:off x="1152249" y="3626929"/>
            <a:ext cx="806390" cy="76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Line 23"/>
          <p:cNvSpPr>
            <a:spLocks noChangeShapeType="1"/>
          </p:cNvSpPr>
          <p:nvPr/>
        </p:nvSpPr>
        <p:spPr bwMode="auto">
          <a:xfrm rot="19454349" flipH="1" flipV="1">
            <a:off x="3192209" y="5067368"/>
            <a:ext cx="787422" cy="2260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Line 25"/>
          <p:cNvSpPr>
            <a:spLocks noChangeShapeType="1"/>
          </p:cNvSpPr>
          <p:nvPr/>
        </p:nvSpPr>
        <p:spPr bwMode="auto">
          <a:xfrm rot="17672551" flipV="1">
            <a:off x="4658917" y="5154717"/>
            <a:ext cx="435771" cy="3665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1600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Total  $8,013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381001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FY 2013 General Revenue Operating Budget </a:t>
            </a:r>
          </a:p>
          <a:p>
            <a:pPr algn="ctr"/>
            <a:r>
              <a:rPr lang="en-US" sz="2000" b="1" dirty="0" smtClean="0"/>
              <a:t>Truly Agreed To and Finally Passed</a:t>
            </a:r>
            <a:endParaRPr lang="en-US" b="1" dirty="0" smtClean="0"/>
          </a:p>
          <a:p>
            <a:pPr algn="ctr"/>
            <a:r>
              <a:rPr lang="en-US" sz="1600" dirty="0" smtClean="0"/>
              <a:t>($ in millions)</a:t>
            </a:r>
            <a:endParaRPr lang="en-US" sz="16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MISSOURI BUDGET UPDATE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2012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FY 2013 and FY 2014 BUDGET</a:t>
            </a:r>
            <a:endParaRPr lang="en-US" dirty="0" smtClean="0"/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What’s Ahead?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FY 2013 AND FY 2014 BUDGETS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WHAT’S AHEAD?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Hopeful that core revenue will remain on track with forecast.  Continuing economic situation adds uncertainty.  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Legislative issues – will tax credit reform be addressed?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Lottery Funds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Underfunding of Mandatories.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Recovering and rebuilding from multiple disasters.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Federal budget negotiations.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FY 2013 AND FY 2014 BUDGETS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WHAT’S AHEAD? (continued)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Over $200 million in one-time revenue sources in FY2013 budget will not be available in FY2014.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- But stair steps have allowed for more thoughtful approach.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Continued improvement in economy should lead to better revenue numbers.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Pent up demand for increased funding.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Summary and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Any Questions?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1"/>
          </a:xfrm>
        </p:spPr>
        <p:txBody>
          <a:bodyPr/>
          <a:lstStyle/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Economy is continuing to improve, but there are uncertainties aplenty.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State revenue expected to continue to improve.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Lottery fund expectations for FY 2013 are very high.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Still have one-time funds to address in FY 2014, but much smaller amount.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MISSOURI BUDGET UPDATE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2012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Economic Data – Actual &amp; Projected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State revenue update.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State spending update.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What’s ahead for FY 2013 and FY 2014.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MISSOURI BUDGET UPDATE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2012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Economic Data – Actual &amp; Projected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09600" y="4876800"/>
            <a:ext cx="8169275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Personal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Income growth has been relatively strong in recent quarters, holding steady just over an annual rate of 4%.</a:t>
            </a:r>
          </a:p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Wages and salaries accelerated during the last half of 2011, while transfer payments slowed.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US economy has slowed somewhat to begin 2012, curtailing income growth, but projections are that improvements will strengthen into 2013.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228601"/>
          <a:ext cx="64770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248402"/>
            <a:ext cx="762000" cy="365124"/>
          </a:xfrm>
        </p:spPr>
        <p:txBody>
          <a:bodyPr/>
          <a:lstStyle/>
          <a:p>
            <a:pPr>
              <a:defRPr/>
            </a:pPr>
            <a:fld id="{E9034BAF-4D03-456B-9D5D-721E6022A3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D1DC-4051-49DA-861F-8F97571DE80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hart Placeholder 4"/>
          <p:cNvGraphicFramePr>
            <a:graphicFrameLocks/>
          </p:cNvGraphicFramePr>
          <p:nvPr/>
        </p:nvGraphicFramePr>
        <p:xfrm>
          <a:off x="457200" y="381001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5638800"/>
            <a:ext cx="8169275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Industrial Production showed stronger growth early in 2012, but cooled recently. Above-average winter temperatures encouraged retail spending, which in turn boosted manufacturers.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34BAF-4D03-456B-9D5D-721E6022A39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228600"/>
          <a:ext cx="82296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5638800"/>
            <a:ext cx="8169275" cy="914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 Unemployment is expected to decline slowly but steadily through 2013.</a:t>
            </a:r>
          </a:p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general, the unemployment rate in MO follows the national trend, but have remained below the national average since 2010.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34BAF-4D03-456B-9D5D-721E6022A3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228600"/>
          <a:ext cx="822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5486400"/>
            <a:ext cx="8169275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Inflation remains subdued, but improvement in wages and spending has pushed the outlook to roughly 2% growth over the next several quarters.</a:t>
            </a:r>
          </a:p>
          <a:p>
            <a:pPr marL="274320"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Growth in “core” inflation, which excludes food and energy, remains in a comfortable range.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MISSOURI BUDGET UPDATE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May 2012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STATE REVENUE UPDATE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Sources of general revenue.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General revenue projections.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One Time Funds – Stair Step Down.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40A5B-3E6A-4524-B0D7-35EB95C3AE4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14594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Total  $7,585.6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637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FY 2013 NET GENERAL REVENUE COLLECTIONS</a:t>
            </a:r>
          </a:p>
          <a:p>
            <a:pPr algn="ctr"/>
            <a:r>
              <a:rPr lang="en-US" sz="1600" dirty="0" smtClean="0"/>
              <a:t>($ in millions)</a:t>
            </a:r>
            <a:endParaRPr lang="en-US" sz="16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57200" y="19812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2754</TotalTime>
  <Words>654</Words>
  <Application>Microsoft Office PowerPoint</Application>
  <PresentationFormat>On-screen Show (4:3)</PresentationFormat>
  <Paragraphs>185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Flow</vt:lpstr>
      <vt:lpstr>Worksheet</vt:lpstr>
      <vt:lpstr> </vt:lpstr>
      <vt:lpstr>MISSOURI BUDGET UPDATE May 2012</vt:lpstr>
      <vt:lpstr>MISSOURI BUDGET UPDATE May 2012</vt:lpstr>
      <vt:lpstr>Slide 4</vt:lpstr>
      <vt:lpstr>Slide 5</vt:lpstr>
      <vt:lpstr>Slide 6</vt:lpstr>
      <vt:lpstr>Slide 7</vt:lpstr>
      <vt:lpstr>MISSOURI BUDGET UPDATE May 2012</vt:lpstr>
      <vt:lpstr>Slide 9</vt:lpstr>
      <vt:lpstr>NET GENERAL REVENUE COLLECTIONS ($s in millions)</vt:lpstr>
      <vt:lpstr>REVENUE COLLECTIONS HOW ARE WE DOING?</vt:lpstr>
      <vt:lpstr>Slide 12</vt:lpstr>
      <vt:lpstr>Slide 13</vt:lpstr>
      <vt:lpstr>MISSOURI BUDGET UPDATE May 2012</vt:lpstr>
      <vt:lpstr>Slide 15</vt:lpstr>
      <vt:lpstr>MISSOURI BUDGET UPDATE May 2012</vt:lpstr>
      <vt:lpstr>FY 2013 AND FY 2014 BUDGETS WHAT’S AHEAD?</vt:lpstr>
      <vt:lpstr>FY 2013 AND FY 2014 BUDGETS WHAT’S AHEAD? (continued)</vt:lpstr>
      <vt:lpstr>Summary and  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Luebbering, Linda</dc:creator>
  <cp:lastModifiedBy>anyuser</cp:lastModifiedBy>
  <cp:revision>424</cp:revision>
  <cp:lastPrinted>2012-05-23T16:48:23Z</cp:lastPrinted>
  <dcterms:created xsi:type="dcterms:W3CDTF">2009-08-27T00:14:08Z</dcterms:created>
  <dcterms:modified xsi:type="dcterms:W3CDTF">2012-06-07T15:29:56Z</dcterms:modified>
</cp:coreProperties>
</file>