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70" r:id="rId5"/>
    <p:sldMasterId id="2147483672" r:id="rId6"/>
  </p:sldMasterIdLst>
  <p:notesMasterIdLst>
    <p:notesMasterId r:id="rId36"/>
  </p:notesMasterIdLst>
  <p:handoutMasterIdLst>
    <p:handoutMasterId r:id="rId37"/>
  </p:handoutMasterIdLst>
  <p:sldIdLst>
    <p:sldId id="256" r:id="rId7"/>
    <p:sldId id="271" r:id="rId8"/>
    <p:sldId id="306" r:id="rId9"/>
    <p:sldId id="307" r:id="rId10"/>
    <p:sldId id="320" r:id="rId11"/>
    <p:sldId id="278" r:id="rId12"/>
    <p:sldId id="279" r:id="rId13"/>
    <p:sldId id="280" r:id="rId14"/>
    <p:sldId id="311" r:id="rId15"/>
    <p:sldId id="321" r:id="rId16"/>
    <p:sldId id="322" r:id="rId17"/>
    <p:sldId id="308" r:id="rId18"/>
    <p:sldId id="309" r:id="rId19"/>
    <p:sldId id="310" r:id="rId20"/>
    <p:sldId id="324" r:id="rId21"/>
    <p:sldId id="325" r:id="rId22"/>
    <p:sldId id="303" r:id="rId23"/>
    <p:sldId id="318" r:id="rId24"/>
    <p:sldId id="314" r:id="rId25"/>
    <p:sldId id="301" r:id="rId26"/>
    <p:sldId id="316" r:id="rId27"/>
    <p:sldId id="317" r:id="rId28"/>
    <p:sldId id="273" r:id="rId29"/>
    <p:sldId id="283" r:id="rId30"/>
    <p:sldId id="293" r:id="rId31"/>
    <p:sldId id="284" r:id="rId32"/>
    <p:sldId id="261" r:id="rId33"/>
    <p:sldId id="319" r:id="rId34"/>
    <p:sldId id="32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A9A6"/>
    <a:srgbClr val="34C7C7"/>
    <a:srgbClr val="D96709"/>
    <a:srgbClr val="00D0F6"/>
    <a:srgbClr val="00B0F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284" y="-10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Z:\Amanda\My%20Documents\Dr.%20Jarvis\Presentations\Data%20for%20Student%20Success%20Presentation%20032709.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Z:\Amanda\My%20Documents\Dr.%20Jarvis\Presentations\Data%20for%20Student%20Success%20Presentation%20032709.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Sheet1!$B$1</c:f>
              <c:strCache>
                <c:ptCount val="1"/>
                <c:pt idx="0">
                  <c:v>Total Degrees Awarded at EPCC</c:v>
                </c:pt>
              </c:strCache>
            </c:strRef>
          </c:tx>
          <c:spPr>
            <a:solidFill>
              <a:srgbClr val="33CCCC"/>
            </a:solidFill>
          </c:spPr>
          <c:dLbls>
            <c:txPr>
              <a:bodyPr/>
              <a:lstStyle/>
              <a:p>
                <a:pPr>
                  <a:defRPr b="1"/>
                </a:pPr>
                <a:endParaRPr lang="en-US"/>
              </a:p>
            </c:txPr>
            <c:dLblPos val="outEnd"/>
            <c:showVal val="1"/>
          </c:dLbls>
          <c:cat>
            <c:strRef>
              <c:f>Sheet1!$A$2:$A$6</c:f>
              <c:strCache>
                <c:ptCount val="5"/>
                <c:pt idx="0">
                  <c:v>2006 - 07</c:v>
                </c:pt>
                <c:pt idx="1">
                  <c:v>2007 - 08</c:v>
                </c:pt>
                <c:pt idx="2">
                  <c:v>2008 - 09</c:v>
                </c:pt>
                <c:pt idx="3">
                  <c:v>2009 - 10</c:v>
                </c:pt>
                <c:pt idx="4">
                  <c:v>2010 - 11</c:v>
                </c:pt>
              </c:strCache>
            </c:strRef>
          </c:cat>
          <c:val>
            <c:numRef>
              <c:f>Sheet1!$B$2:$B$6</c:f>
              <c:numCache>
                <c:formatCode>#,##0</c:formatCode>
                <c:ptCount val="5"/>
                <c:pt idx="0">
                  <c:v>2346</c:v>
                </c:pt>
                <c:pt idx="1">
                  <c:v>2438</c:v>
                </c:pt>
                <c:pt idx="2">
                  <c:v>2553</c:v>
                </c:pt>
                <c:pt idx="3">
                  <c:v>3115</c:v>
                </c:pt>
                <c:pt idx="4">
                  <c:v>3751</c:v>
                </c:pt>
              </c:numCache>
            </c:numRef>
          </c:val>
        </c:ser>
        <c:ser>
          <c:idx val="1"/>
          <c:order val="1"/>
          <c:tx>
            <c:strRef>
              <c:f>Sheet1!$C$1</c:f>
              <c:strCache>
                <c:ptCount val="1"/>
                <c:pt idx="0">
                  <c:v> From Reverse Transfer at UTEP</c:v>
                </c:pt>
              </c:strCache>
            </c:strRef>
          </c:tx>
          <c:spPr>
            <a:solidFill>
              <a:srgbClr val="FF9900"/>
            </a:solidFill>
          </c:spPr>
          <c:dLbls>
            <c:txPr>
              <a:bodyPr/>
              <a:lstStyle/>
              <a:p>
                <a:pPr>
                  <a:defRPr b="1"/>
                </a:pPr>
                <a:endParaRPr lang="en-US"/>
              </a:p>
            </c:txPr>
            <c:dLblPos val="outEnd"/>
            <c:showVal val="1"/>
          </c:dLbls>
          <c:cat>
            <c:strRef>
              <c:f>Sheet1!$A$2:$A$6</c:f>
              <c:strCache>
                <c:ptCount val="5"/>
                <c:pt idx="0">
                  <c:v>2006 - 07</c:v>
                </c:pt>
                <c:pt idx="1">
                  <c:v>2007 - 08</c:v>
                </c:pt>
                <c:pt idx="2">
                  <c:v>2008 - 09</c:v>
                </c:pt>
                <c:pt idx="3">
                  <c:v>2009 - 10</c:v>
                </c:pt>
                <c:pt idx="4">
                  <c:v>2010 - 11</c:v>
                </c:pt>
              </c:strCache>
            </c:strRef>
          </c:cat>
          <c:val>
            <c:numRef>
              <c:f>Sheet1!$C$2:$C$6</c:f>
              <c:numCache>
                <c:formatCode>General</c:formatCode>
                <c:ptCount val="5"/>
                <c:pt idx="0">
                  <c:v>228</c:v>
                </c:pt>
                <c:pt idx="1">
                  <c:v>244</c:v>
                </c:pt>
                <c:pt idx="2">
                  <c:v>344</c:v>
                </c:pt>
                <c:pt idx="3" formatCode="#,##0">
                  <c:v>1116</c:v>
                </c:pt>
                <c:pt idx="4">
                  <c:v>314</c:v>
                </c:pt>
              </c:numCache>
            </c:numRef>
          </c:val>
        </c:ser>
        <c:ser>
          <c:idx val="2"/>
          <c:order val="2"/>
          <c:tx>
            <c:strRef>
              <c:f>Sheet1!$D$1</c:f>
              <c:strCache>
                <c:ptCount val="1"/>
                <c:pt idx="0">
                  <c:v>Column1</c:v>
                </c:pt>
              </c:strCache>
            </c:strRef>
          </c:tx>
          <c:cat>
            <c:strRef>
              <c:f>Sheet1!$A$2:$A$6</c:f>
              <c:strCache>
                <c:ptCount val="5"/>
                <c:pt idx="0">
                  <c:v>2006 - 07</c:v>
                </c:pt>
                <c:pt idx="1">
                  <c:v>2007 - 08</c:v>
                </c:pt>
                <c:pt idx="2">
                  <c:v>2008 - 09</c:v>
                </c:pt>
                <c:pt idx="3">
                  <c:v>2009 - 10</c:v>
                </c:pt>
                <c:pt idx="4">
                  <c:v>2010 - 11</c:v>
                </c:pt>
              </c:strCache>
            </c:strRef>
          </c:cat>
          <c:val>
            <c:numRef>
              <c:f>Sheet1!$D$2:$D$6</c:f>
              <c:numCache>
                <c:formatCode>General</c:formatCode>
                <c:ptCount val="5"/>
              </c:numCache>
            </c:numRef>
          </c:val>
        </c:ser>
        <c:axId val="100944896"/>
        <c:axId val="100967168"/>
      </c:barChart>
      <c:catAx>
        <c:axId val="100944896"/>
        <c:scaling>
          <c:orientation val="minMax"/>
        </c:scaling>
        <c:axPos val="b"/>
        <c:tickLblPos val="nextTo"/>
        <c:crossAx val="100967168"/>
        <c:crosses val="autoZero"/>
        <c:auto val="1"/>
        <c:lblAlgn val="ctr"/>
        <c:lblOffset val="100"/>
      </c:catAx>
      <c:valAx>
        <c:axId val="100967168"/>
        <c:scaling>
          <c:orientation val="minMax"/>
        </c:scaling>
        <c:axPos val="l"/>
        <c:majorGridlines/>
        <c:numFmt formatCode="#,##0" sourceLinked="1"/>
        <c:tickLblPos val="nextTo"/>
        <c:crossAx val="100944896"/>
        <c:crosses val="autoZero"/>
        <c:crossBetween val="between"/>
      </c:valAx>
    </c:plotArea>
    <c:legend>
      <c:legendPos val="b"/>
      <c:legendEntry>
        <c:idx val="2"/>
        <c:delete val="1"/>
      </c:legendEntry>
      <c:layout/>
    </c:legend>
    <c:plotVisOnly val="1"/>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1768339053772105"/>
          <c:y val="6.4726640951257894E-2"/>
          <c:w val="0.85667558382125308"/>
          <c:h val="0.73415665147119935"/>
        </c:manualLayout>
      </c:layout>
      <c:lineChart>
        <c:grouping val="standard"/>
        <c:ser>
          <c:idx val="0"/>
          <c:order val="0"/>
          <c:tx>
            <c:strRef>
              <c:f>'Sheet1'!$B$1</c:f>
              <c:strCache>
                <c:ptCount val="1"/>
                <c:pt idx="0">
                  <c:v>1</c:v>
                </c:pt>
              </c:strCache>
            </c:strRef>
          </c:tx>
          <c:marker>
            <c:symbol val="none"/>
          </c:marker>
          <c:dLbls>
            <c:dLblPos val="t"/>
            <c:showVal val="1"/>
          </c:dLbls>
          <c:cat>
            <c:numRef>
              <c:f>'Sheet1'!$A$2:$A$10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'Sheet1'!$B$2:$B$10</c:f>
              <c:numCache>
                <c:formatCode>General</c:formatCode>
                <c:ptCount val="9"/>
                <c:pt idx="0">
                  <c:v>2</c:v>
                </c:pt>
                <c:pt idx="1">
                  <c:v>49</c:v>
                </c:pt>
                <c:pt idx="2">
                  <c:v>92</c:v>
                </c:pt>
                <c:pt idx="3">
                  <c:v>110</c:v>
                </c:pt>
                <c:pt idx="4">
                  <c:v>151</c:v>
                </c:pt>
                <c:pt idx="5">
                  <c:v>147</c:v>
                </c:pt>
                <c:pt idx="6">
                  <c:v>170</c:v>
                </c:pt>
                <c:pt idx="7">
                  <c:v>477</c:v>
                </c:pt>
                <c:pt idx="8">
                  <c:v>534</c:v>
                </c:pt>
              </c:numCache>
            </c:numRef>
          </c:val>
        </c:ser>
        <c:ser>
          <c:idx val="1"/>
          <c:order val="1"/>
          <c:tx>
            <c:strRef>
              <c:f>'Sheet1'!$C$1</c:f>
              <c:strCache>
                <c:ptCount val="1"/>
                <c:pt idx="0">
                  <c:v>Column1</c:v>
                </c:pt>
              </c:strCache>
            </c:strRef>
          </c:tx>
          <c:marker>
            <c:symbol val="none"/>
          </c:marker>
          <c:cat>
            <c:numRef>
              <c:f>'Sheet1'!$A$2:$A$10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'Sheet1'!$C$2:$C$10</c:f>
              <c:numCache>
                <c:formatCode>General</c:formatCode>
                <c:ptCount val="9"/>
              </c:numCache>
            </c:numRef>
          </c:val>
        </c:ser>
        <c:ser>
          <c:idx val="2"/>
          <c:order val="2"/>
          <c:tx>
            <c:strRef>
              <c:f>'Sheet1'!$D$1</c:f>
              <c:strCache>
                <c:ptCount val="1"/>
                <c:pt idx="0">
                  <c:v>Column2</c:v>
                </c:pt>
              </c:strCache>
            </c:strRef>
          </c:tx>
          <c:marker>
            <c:symbol val="none"/>
          </c:marker>
          <c:cat>
            <c:numRef>
              <c:f>'Sheet1'!$A$2:$A$10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'Sheet1'!$D$2:$D$10</c:f>
              <c:numCache>
                <c:formatCode>General</c:formatCode>
                <c:ptCount val="9"/>
              </c:numCache>
            </c:numRef>
          </c:val>
        </c:ser>
        <c:dLbls>
          <c:showVal val="1"/>
        </c:dLbls>
        <c:marker val="1"/>
        <c:axId val="82923904"/>
        <c:axId val="82925440"/>
      </c:lineChart>
      <c:catAx>
        <c:axId val="82923904"/>
        <c:scaling>
          <c:orientation val="minMax"/>
        </c:scaling>
        <c:axPos val="b"/>
        <c:numFmt formatCode="General" sourceLinked="1"/>
        <c:tickLblPos val="nextTo"/>
        <c:txPr>
          <a:bodyPr/>
          <a:lstStyle/>
          <a:p>
            <a:pPr>
              <a:defRPr b="1"/>
            </a:pPr>
            <a:endParaRPr lang="en-US"/>
          </a:p>
        </c:txPr>
        <c:crossAx val="82925440"/>
        <c:crosses val="autoZero"/>
        <c:auto val="1"/>
        <c:lblAlgn val="ctr"/>
        <c:lblOffset val="100"/>
      </c:catAx>
      <c:valAx>
        <c:axId val="82925440"/>
        <c:scaling>
          <c:orientation val="minMax"/>
        </c:scaling>
        <c:axPos val="l"/>
        <c:majorGridlines/>
        <c:numFmt formatCode="General" sourceLinked="1"/>
        <c:tickLblPos val="nextTo"/>
        <c:txPr>
          <a:bodyPr/>
          <a:lstStyle/>
          <a:p>
            <a:pPr>
              <a:defRPr b="1"/>
            </a:pPr>
            <a:endParaRPr lang="en-US"/>
          </a:p>
        </c:txPr>
        <c:crossAx val="82923904"/>
        <c:crosses val="autoZero"/>
        <c:crossBetween val="between"/>
      </c:valAx>
    </c:plotArea>
    <c:plotVisOnly val="1"/>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0"/>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spPr>
            <a:solidFill>
              <a:schemeClr val="accent6">
                <a:lumMod val="75000"/>
              </a:schemeClr>
            </a:solidFill>
          </c:spPr>
          <c:cat>
            <c:strRef>
              <c:f>Sheet3!$A$14:$A$20</c:f>
              <c:strCache>
                <c:ptCount val="7"/>
                <c:pt idx="0">
                  <c:v>Fall 2006</c:v>
                </c:pt>
                <c:pt idx="1">
                  <c:v>Fall 2007</c:v>
                </c:pt>
                <c:pt idx="2">
                  <c:v>Fall 2008</c:v>
                </c:pt>
                <c:pt idx="3">
                  <c:v>Fall 2009</c:v>
                </c:pt>
                <c:pt idx="4">
                  <c:v>Fall 2010</c:v>
                </c:pt>
                <c:pt idx="5">
                  <c:v>Fall 2011</c:v>
                </c:pt>
                <c:pt idx="6">
                  <c:v>Fall 2012</c:v>
                </c:pt>
              </c:strCache>
            </c:strRef>
          </c:cat>
          <c:val>
            <c:numRef>
              <c:f>Sheet3!$B$14:$B$20</c:f>
              <c:numCache>
                <c:formatCode>General</c:formatCode>
                <c:ptCount val="7"/>
                <c:pt idx="0">
                  <c:v>100</c:v>
                </c:pt>
                <c:pt idx="1">
                  <c:v>300</c:v>
                </c:pt>
                <c:pt idx="2">
                  <c:v>725</c:v>
                </c:pt>
                <c:pt idx="3">
                  <c:v>1230</c:v>
                </c:pt>
                <c:pt idx="4">
                  <c:v>1635</c:v>
                </c:pt>
                <c:pt idx="5">
                  <c:v>1940</c:v>
                </c:pt>
                <c:pt idx="6">
                  <c:v>2020</c:v>
                </c:pt>
              </c:numCache>
            </c:numRef>
          </c:val>
        </c:ser>
        <c:shape val="box"/>
        <c:axId val="95706112"/>
        <c:axId val="95753344"/>
        <c:axId val="0"/>
      </c:bar3DChart>
      <c:catAx>
        <c:axId val="95706112"/>
        <c:scaling>
          <c:orientation val="minMax"/>
        </c:scaling>
        <c:axPos val="b"/>
        <c:tickLblPos val="nextTo"/>
        <c:crossAx val="95753344"/>
        <c:crosses val="autoZero"/>
        <c:auto val="1"/>
        <c:lblAlgn val="ctr"/>
        <c:lblOffset val="100"/>
      </c:catAx>
      <c:valAx>
        <c:axId val="95753344"/>
        <c:scaling>
          <c:orientation val="minMax"/>
          <c:max val="2100"/>
          <c:min val="0"/>
        </c:scaling>
        <c:axPos val="l"/>
        <c:majorGridlines/>
        <c:numFmt formatCode="General" sourceLinked="1"/>
        <c:tickLblPos val="nextTo"/>
        <c:crossAx val="95706112"/>
        <c:crosses val="autoZero"/>
        <c:crossBetween val="between"/>
      </c:valAx>
    </c:plotArea>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35"/>
  <c:clrMapOvr bg1="lt1" tx1="dk1" bg2="lt2" tx2="dk2" accent1="accent1" accent2="accent2" accent3="accent3" accent4="accent4" accent5="accent5" accent6="accent6" hlink="hlink" folHlink="folHlink"/>
  <c:chart>
    <c:view3D>
      <c:rAngAx val="1"/>
    </c:view3D>
    <c:sideWall>
      <c:spPr>
        <a:ln>
          <a:solidFill>
            <a:srgbClr val="4F81BD"/>
          </a:solidFill>
        </a:ln>
      </c:spPr>
    </c:sideWall>
    <c:backWall>
      <c:spPr>
        <a:ln>
          <a:solidFill>
            <a:srgbClr val="4F81BD"/>
          </a:solidFill>
        </a:ln>
      </c:spPr>
    </c:backWall>
    <c:plotArea>
      <c:layout>
        <c:manualLayout>
          <c:layoutTarget val="inner"/>
          <c:xMode val="edge"/>
          <c:yMode val="edge"/>
          <c:x val="7.6719980314960884E-2"/>
          <c:y val="4.0341732283464507E-2"/>
          <c:w val="0.9232800196850397"/>
          <c:h val="0.85472204724409728"/>
        </c:manualLayout>
      </c:layout>
      <c:bar3DChart>
        <c:barDir val="col"/>
        <c:grouping val="clustered"/>
        <c:ser>
          <c:idx val="0"/>
          <c:order val="0"/>
          <c:spPr>
            <a:solidFill>
              <a:schemeClr val="tx2">
                <a:lumMod val="75000"/>
              </a:schemeClr>
            </a:solidFill>
          </c:spPr>
          <c:cat>
            <c:strRef>
              <c:f>Sheet4!$A$22:$F$22</c:f>
              <c:strCache>
                <c:ptCount val="6"/>
                <c:pt idx="0">
                  <c:v>Fall  2009</c:v>
                </c:pt>
                <c:pt idx="1">
                  <c:v>Fall 2010</c:v>
                </c:pt>
                <c:pt idx="2">
                  <c:v>Fall 2011</c:v>
                </c:pt>
                <c:pt idx="3">
                  <c:v>Fall 2012</c:v>
                </c:pt>
                <c:pt idx="4">
                  <c:v>Fall 2013</c:v>
                </c:pt>
                <c:pt idx="5">
                  <c:v>Fall 2014</c:v>
                </c:pt>
              </c:strCache>
            </c:strRef>
          </c:cat>
          <c:val>
            <c:numRef>
              <c:f>Sheet4!$A$23:$F$23</c:f>
              <c:numCache>
                <c:formatCode>General</c:formatCode>
                <c:ptCount val="6"/>
                <c:pt idx="0">
                  <c:v>23</c:v>
                </c:pt>
                <c:pt idx="1">
                  <c:v>100</c:v>
                </c:pt>
                <c:pt idx="2">
                  <c:v>277</c:v>
                </c:pt>
                <c:pt idx="3">
                  <c:v>625</c:v>
                </c:pt>
                <c:pt idx="4">
                  <c:v>930</c:v>
                </c:pt>
                <c:pt idx="5">
                  <c:v>1010</c:v>
                </c:pt>
              </c:numCache>
            </c:numRef>
          </c:val>
        </c:ser>
        <c:shape val="box"/>
        <c:axId val="95921664"/>
        <c:axId val="95923200"/>
        <c:axId val="0"/>
      </c:bar3DChart>
      <c:catAx>
        <c:axId val="95921664"/>
        <c:scaling>
          <c:orientation val="minMax"/>
        </c:scaling>
        <c:axPos val="b"/>
        <c:tickLblPos val="nextTo"/>
        <c:txPr>
          <a:bodyPr/>
          <a:lstStyle/>
          <a:p>
            <a:pPr>
              <a:defRPr sz="1200" b="1"/>
            </a:pPr>
            <a:endParaRPr lang="en-US"/>
          </a:p>
        </c:txPr>
        <c:crossAx val="95923200"/>
        <c:crosses val="autoZero"/>
        <c:auto val="1"/>
        <c:lblAlgn val="ctr"/>
        <c:lblOffset val="100"/>
      </c:catAx>
      <c:valAx>
        <c:axId val="95923200"/>
        <c:scaling>
          <c:orientation val="minMax"/>
          <c:max val="1100"/>
          <c:min val="0"/>
        </c:scaling>
        <c:axPos val="l"/>
        <c:majorGridlines/>
        <c:numFmt formatCode="General" sourceLinked="1"/>
        <c:tickLblPos val="nextTo"/>
        <c:txPr>
          <a:bodyPr/>
          <a:lstStyle/>
          <a:p>
            <a:pPr>
              <a:defRPr sz="1200" b="1"/>
            </a:pPr>
            <a:endParaRPr lang="en-US"/>
          </a:p>
        </c:txPr>
        <c:crossAx val="95921664"/>
        <c:crosses val="autoZero"/>
        <c:crossBetween val="between"/>
      </c:valAx>
      <c:spPr>
        <a:solidFill>
          <a:sysClr val="window" lastClr="FFFFFF">
            <a:alpha val="64000"/>
          </a:sysClr>
        </a:solidFill>
      </c:spPr>
    </c:plotArea>
    <c:plotVisOnly val="1"/>
  </c:chart>
  <c:spPr>
    <a:solidFill>
      <a:sysClr val="window" lastClr="FFFFFF">
        <a:alpha val="62000"/>
      </a:sysClr>
    </a:solidFill>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57534B-119A-4DA4-81D4-B41BA1BF08B0}" type="datetimeFigureOut">
              <a:rPr lang="en-US" smtClean="0"/>
              <a:pPr/>
              <a:t>2/9/2012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56BA29-078D-4A94-91E1-20207BDBAB39}"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57D89-98E2-4E8F-9986-983C2DE47120}" type="datetimeFigureOut">
              <a:rPr lang="en-US" smtClean="0"/>
              <a:pPr/>
              <a:t>2/9/2012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DBDDB0-3FD0-4D1E-9829-686EF69B88C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 we do that?</a:t>
            </a:r>
            <a:endParaRPr lang="en-US" dirty="0"/>
          </a:p>
        </p:txBody>
      </p:sp>
      <p:sp>
        <p:nvSpPr>
          <p:cNvPr id="4" name="Slide Number Placeholder 3"/>
          <p:cNvSpPr>
            <a:spLocks noGrp="1"/>
          </p:cNvSpPr>
          <p:nvPr>
            <p:ph type="sldNum" sz="quarter" idx="10"/>
          </p:nvPr>
        </p:nvSpPr>
        <p:spPr/>
        <p:txBody>
          <a:bodyPr/>
          <a:lstStyle/>
          <a:p>
            <a:fld id="{51DBDDB0-3FD0-4D1E-9829-686EF69B88C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 we do that?</a:t>
            </a:r>
            <a:endParaRPr lang="en-US" dirty="0"/>
          </a:p>
        </p:txBody>
      </p:sp>
      <p:sp>
        <p:nvSpPr>
          <p:cNvPr id="4" name="Slide Number Placeholder 3"/>
          <p:cNvSpPr>
            <a:spLocks noGrp="1"/>
          </p:cNvSpPr>
          <p:nvPr>
            <p:ph type="sldNum" sz="quarter" idx="10"/>
          </p:nvPr>
        </p:nvSpPr>
        <p:spPr/>
        <p:txBody>
          <a:bodyPr/>
          <a:lstStyle/>
          <a:p>
            <a:fld id="{51DBDDB0-3FD0-4D1E-9829-686EF69B88CD}"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AD6073-72BE-40B3-BB65-23FC9679A8B0}" type="datetimeFigureOut">
              <a:rPr lang="en-US" smtClean="0"/>
              <a:pPr/>
              <a:t>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F46AB-DE85-49F7-BDC0-563A3BA0DB2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D6073-72BE-40B3-BB65-23FC9679A8B0}" type="datetimeFigureOut">
              <a:rPr lang="en-US" smtClean="0"/>
              <a:pPr/>
              <a:t>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F46AB-DE85-49F7-BDC0-563A3BA0DB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D6073-72BE-40B3-BB65-23FC9679A8B0}" type="datetimeFigureOut">
              <a:rPr lang="en-US" smtClean="0"/>
              <a:pPr/>
              <a:t>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F46AB-DE85-49F7-BDC0-563A3BA0DB2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C4477E-2501-4E7A-80F9-8C105FA3C347}"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632B9A-8940-4CF7-AF8B-CAC4649B768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C4477E-2501-4E7A-80F9-8C105FA3C347}"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632B9A-8940-4CF7-AF8B-CAC4649B768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C4477E-2501-4E7A-80F9-8C105FA3C347}"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632B9A-8940-4CF7-AF8B-CAC4649B768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6B1E8C-5CEB-48DE-97FD-4702A25ED3C3}" type="datetimeFigureOut">
              <a:rPr lang="en-US">
                <a:solidFill>
                  <a:prstClr val="black">
                    <a:tint val="75000"/>
                  </a:prstClr>
                </a:solidFill>
              </a:rPr>
              <a:pPr>
                <a:defRPr/>
              </a:pPr>
              <a:t>2/9/2012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B82DED-9ADA-4B4B-AF85-7A717400BC7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6B1E8C-5CEB-48DE-97FD-4702A25ED3C3}" type="datetimeFigureOut">
              <a:rPr lang="en-US">
                <a:solidFill>
                  <a:prstClr val="black">
                    <a:tint val="75000"/>
                  </a:prstClr>
                </a:solidFill>
              </a:rPr>
              <a:pPr>
                <a:defRPr/>
              </a:pPr>
              <a:t>2/9/2012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B82DED-9ADA-4B4B-AF85-7A717400BC7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D6073-72BE-40B3-BB65-23FC9679A8B0}" type="datetimeFigureOut">
              <a:rPr lang="en-US" smtClean="0"/>
              <a:pPr/>
              <a:t>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F46AB-DE85-49F7-BDC0-563A3BA0DB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D6073-72BE-40B3-BB65-23FC9679A8B0}" type="datetimeFigureOut">
              <a:rPr lang="en-US" smtClean="0"/>
              <a:pPr/>
              <a:t>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F46AB-DE85-49F7-BDC0-563A3BA0DB2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AD6073-72BE-40B3-BB65-23FC9679A8B0}" type="datetimeFigureOut">
              <a:rPr lang="en-US" smtClean="0"/>
              <a:pPr/>
              <a:t>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BF46AB-DE85-49F7-BDC0-563A3BA0DB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AD6073-72BE-40B3-BB65-23FC9679A8B0}" type="datetimeFigureOut">
              <a:rPr lang="en-US" smtClean="0"/>
              <a:pPr/>
              <a:t>2/9/2012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BF46AB-DE85-49F7-BDC0-563A3BA0DB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AD6073-72BE-40B3-BB65-23FC9679A8B0}" type="datetimeFigureOut">
              <a:rPr lang="en-US" smtClean="0"/>
              <a:pPr/>
              <a:t>2/9/2012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BF46AB-DE85-49F7-BDC0-563A3BA0DB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D6073-72BE-40B3-BB65-23FC9679A8B0}" type="datetimeFigureOut">
              <a:rPr lang="en-US" smtClean="0"/>
              <a:pPr/>
              <a:t>2/9/2012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BF46AB-DE85-49F7-BDC0-563A3BA0DB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D6073-72BE-40B3-BB65-23FC9679A8B0}" type="datetimeFigureOut">
              <a:rPr lang="en-US" smtClean="0"/>
              <a:pPr/>
              <a:t>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BF46AB-DE85-49F7-BDC0-563A3BA0DB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D6073-72BE-40B3-BB65-23FC9679A8B0}" type="datetimeFigureOut">
              <a:rPr lang="en-US" smtClean="0"/>
              <a:pPr/>
              <a:t>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BF46AB-DE85-49F7-BDC0-563A3BA0DB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D6073-72BE-40B3-BB65-23FC9679A8B0}" type="datetimeFigureOut">
              <a:rPr lang="en-US" smtClean="0"/>
              <a:pPr/>
              <a:t>2/9/2012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F46AB-DE85-49F7-BDC0-563A3BA0DB2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9EAD4D0-335F-48C7-8AEA-752272BDA89D}"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F901727-B4F5-4A86-B793-3BD7C4050C58}"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ransition spd="med"/>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9EAD4D0-335F-48C7-8AEA-752272BDA89D}"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F901727-B4F5-4A86-B793-3BD7C4050C58}"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ransition spd="med"/>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9EAD4D0-335F-48C7-8AEA-752272BDA89D}"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F901727-B4F5-4A86-B793-3BD7C4050C58}"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ransition spd="med"/>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9EAD4D0-335F-48C7-8AEA-752272BDA89D}"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F901727-B4F5-4A86-B793-3BD7C4050C58}"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Lst>
  <p:transition spd="med"/>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9EAD4D0-335F-48C7-8AEA-752272BDA89D}"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F901727-B4F5-4A86-B793-3BD7C4050C58}"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ransition spd="med"/>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2.ed.gov/policy/gen/guid/fpco/ferpa/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chronicle.com/article/Reverse-Transfer-Programs/12794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earlycolleges.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0" y="0"/>
            <a:ext cx="9144000" cy="6858000"/>
          </a:xfrm>
          <a:prstGeom prst="triangle">
            <a:avLst>
              <a:gd name="adj" fmla="val 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p:cNvSpPr/>
          <p:nvPr/>
        </p:nvSpPr>
        <p:spPr>
          <a:xfrm flipH="1">
            <a:off x="0" y="0"/>
            <a:ext cx="9144000" cy="6858000"/>
          </a:xfrm>
          <a:prstGeom prst="triangle">
            <a:avLst>
              <a:gd name="adj" fmla="val 100000"/>
            </a:avLst>
          </a:prstGeom>
          <a:solidFill>
            <a:srgbClr val="00D0F6"/>
          </a:solidFill>
          <a:scene3d>
            <a:camera prst="orthographicFront">
              <a:rot lat="108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4800" y="914400"/>
            <a:ext cx="8305800" cy="4876800"/>
          </a:xfrm>
          <a:solidFill>
            <a:schemeClr val="bg1">
              <a:alpha val="78000"/>
            </a:schemeClr>
          </a:solidFill>
          <a:ln>
            <a:solidFill>
              <a:schemeClr val="accent1"/>
            </a:solidFill>
          </a:ln>
        </p:spPr>
        <p:txBody>
          <a:bodyPr>
            <a:normAutofit fontScale="90000"/>
          </a:bodyPr>
          <a:lstStyle/>
          <a:p>
            <a:r>
              <a:rPr lang="en-US" sz="4900" b="1" dirty="0" smtClean="0"/>
              <a:t> Reverse Transfer: How UTEP and EPCC Created a Successful Program</a:t>
            </a:r>
            <a:r>
              <a:rPr lang="en-US" b="1" dirty="0" smtClean="0"/>
              <a:t/>
            </a:r>
            <a:br>
              <a:rPr lang="en-US" b="1" dirty="0" smtClean="0"/>
            </a:br>
            <a:r>
              <a:rPr lang="en-US" sz="2200" b="1" dirty="0" smtClean="0"/>
              <a:t>   </a:t>
            </a:r>
            <a:r>
              <a:rPr lang="en-US" b="1" u="sng" dirty="0" smtClean="0"/>
              <a:t/>
            </a:r>
            <a:br>
              <a:rPr lang="en-US" b="1" u="sng" dirty="0" smtClean="0"/>
            </a:br>
            <a:r>
              <a:rPr lang="en-US" sz="3600" dirty="0" smtClean="0"/>
              <a:t>Dr. Donna Ekal, Associate Provost</a:t>
            </a:r>
            <a:br>
              <a:rPr lang="en-US" sz="3600" dirty="0" smtClean="0"/>
            </a:br>
            <a:r>
              <a:rPr lang="en-US" sz="3600" dirty="0" smtClean="0"/>
              <a:t>University of Texas at El Paso</a:t>
            </a:r>
            <a:r>
              <a:rPr lang="en-US" b="1" u="sng" dirty="0" smtClean="0"/>
              <a:t/>
            </a:r>
            <a:br>
              <a:rPr lang="en-US" b="1" u="sng" dirty="0" smtClean="0"/>
            </a:br>
            <a:r>
              <a:rPr lang="en-US" b="1" u="sng" dirty="0" smtClean="0"/>
              <a:t/>
            </a:r>
            <a:br>
              <a:rPr lang="en-US" b="1" u="sng" dirty="0" smtClean="0"/>
            </a:br>
            <a:r>
              <a:rPr lang="en-US" sz="2400" dirty="0" smtClean="0"/>
              <a:t/>
            </a:r>
            <a:br>
              <a:rPr lang="en-US" sz="2400" dirty="0" smtClean="0"/>
            </a:br>
            <a:r>
              <a:rPr lang="en-US" sz="2800" b="1" dirty="0" smtClean="0"/>
              <a:t>2012 COTA Transfer and Articulation Conference</a:t>
            </a:r>
            <a:br>
              <a:rPr lang="en-US" sz="2800" b="1" dirty="0" smtClean="0"/>
            </a:br>
            <a:r>
              <a:rPr lang="en-US" sz="2800" dirty="0" smtClean="0"/>
              <a:t>February 3, 2012</a:t>
            </a:r>
            <a:br>
              <a:rPr lang="en-US" sz="2800" dirty="0" smtClean="0"/>
            </a:br>
            <a:r>
              <a:rPr lang="en-US" sz="2800" dirty="0" smtClean="0"/>
              <a:t>Columbia, Missouri</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20000"/>
              <a:lumOff val="80000"/>
            </a:schemeClr>
          </a:solidFill>
        </p:spPr>
        <p:txBody>
          <a:bodyPr>
            <a:normAutofit/>
          </a:bodyPr>
          <a:lstStyle/>
          <a:p>
            <a:r>
              <a:rPr lang="en-US" sz="4800" b="1" dirty="0" smtClean="0"/>
              <a:t>Keys to Success</a:t>
            </a:r>
            <a:endParaRPr lang="en-US" sz="4800" b="1" dirty="0"/>
          </a:p>
        </p:txBody>
      </p:sp>
      <p:sp>
        <p:nvSpPr>
          <p:cNvPr id="3" name="Content Placeholder 2"/>
          <p:cNvSpPr>
            <a:spLocks noGrp="1"/>
          </p:cNvSpPr>
          <p:nvPr>
            <p:ph idx="1"/>
          </p:nvPr>
        </p:nvSpPr>
        <p:spPr>
          <a:xfrm>
            <a:off x="457200" y="1600200"/>
            <a:ext cx="8153400" cy="4800600"/>
          </a:xfrm>
        </p:spPr>
        <p:txBody>
          <a:bodyPr>
            <a:normAutofit fontScale="92500"/>
          </a:bodyPr>
          <a:lstStyle/>
          <a:p>
            <a:r>
              <a:rPr lang="en-US" dirty="0" smtClean="0"/>
              <a:t>Fully automated</a:t>
            </a:r>
          </a:p>
          <a:p>
            <a:r>
              <a:rPr lang="en-US" dirty="0" smtClean="0"/>
              <a:t>Maximum impact</a:t>
            </a:r>
          </a:p>
          <a:p>
            <a:r>
              <a:rPr lang="en-US" dirty="0" smtClean="0"/>
              <a:t>Jointly developed</a:t>
            </a:r>
          </a:p>
          <a:p>
            <a:r>
              <a:rPr lang="en-US" dirty="0" smtClean="0"/>
              <a:t>Fully supported by visionary leadership and administration</a:t>
            </a:r>
          </a:p>
          <a:p>
            <a:r>
              <a:rPr lang="en-US" dirty="0" smtClean="0"/>
              <a:t>Shared mission of student centered programming</a:t>
            </a:r>
          </a:p>
          <a:p>
            <a:r>
              <a:rPr lang="en-US" dirty="0" smtClean="0"/>
              <a:t>Not designed for UTEP to ‘steal’ students from EPCC, this program is not advertised to students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20000"/>
              <a:lumOff val="80000"/>
            </a:schemeClr>
          </a:solidFill>
        </p:spPr>
        <p:txBody>
          <a:bodyPr>
            <a:normAutofit/>
          </a:bodyPr>
          <a:lstStyle/>
          <a:p>
            <a:r>
              <a:rPr lang="en-US" sz="5400" b="1" dirty="0" smtClean="0"/>
              <a:t>FERPA?</a:t>
            </a:r>
            <a:endParaRPr lang="en-US" sz="5400"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However, FERPA allows schools to disclose those records, without consent, to the following parties or under the following conditions (34 CFR § 99.31):</a:t>
            </a:r>
          </a:p>
          <a:p>
            <a:pPr marL="0" indent="0">
              <a:buNone/>
            </a:pPr>
            <a:endParaRPr lang="en-US" sz="1400" dirty="0" smtClean="0"/>
          </a:p>
          <a:p>
            <a:pPr lvl="1"/>
            <a:r>
              <a:rPr lang="en-US" dirty="0" smtClean="0"/>
              <a:t>School officials with legitimate educational interest;</a:t>
            </a:r>
          </a:p>
          <a:p>
            <a:pPr lvl="1"/>
            <a:r>
              <a:rPr lang="en-US" dirty="0" smtClean="0"/>
              <a:t>Other schools to which a student is transferring;</a:t>
            </a:r>
          </a:p>
          <a:p>
            <a:pPr lvl="1"/>
            <a:r>
              <a:rPr lang="en-US" dirty="0" smtClean="0"/>
              <a:t>Specified officials for audit or evaluation purposes;</a:t>
            </a:r>
          </a:p>
          <a:p>
            <a:pPr lvl="1"/>
            <a:r>
              <a:rPr lang="en-US" dirty="0" smtClean="0"/>
              <a:t>Appropriate parties in connection with financial aid to a student;</a:t>
            </a:r>
          </a:p>
          <a:p>
            <a:pPr lvl="1"/>
            <a:r>
              <a:rPr lang="en-US" dirty="0" smtClean="0"/>
              <a:t>Organizations conducting certain studies for or on behalf of the school</a:t>
            </a:r>
          </a:p>
          <a:p>
            <a:pPr lvl="1">
              <a:buNone/>
            </a:pPr>
            <a:endParaRPr lang="en-US" dirty="0" smtClean="0"/>
          </a:p>
          <a:p>
            <a:pPr>
              <a:buNone/>
            </a:pPr>
            <a:r>
              <a:rPr lang="en-US" sz="2200" dirty="0" smtClean="0">
                <a:hlinkClick r:id="rId2"/>
              </a:rPr>
              <a:t>http://www2.ed.gov/policy/gen/guid/fpco/ferpa/index.html</a:t>
            </a:r>
            <a:r>
              <a:rPr lang="en-US" sz="2200" dirty="0" smtClean="0"/>
              <a:t> </a:t>
            </a:r>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20189334">
            <a:off x="914400" y="2362200"/>
            <a:ext cx="7086600" cy="3154710"/>
          </a:xfrm>
          <a:prstGeom prst="rect">
            <a:avLst/>
          </a:prstGeom>
          <a:noFill/>
        </p:spPr>
        <p:txBody>
          <a:bodyPr wrap="square" rtlCol="0">
            <a:spAutoFit/>
          </a:bodyPr>
          <a:lstStyle/>
          <a:p>
            <a:pPr fontAlgn="auto">
              <a:spcBef>
                <a:spcPts val="0"/>
              </a:spcBef>
              <a:spcAft>
                <a:spcPts val="0"/>
              </a:spcAft>
            </a:pPr>
            <a:r>
              <a:rPr lang="en-US" sz="19900" dirty="0" smtClean="0">
                <a:solidFill>
                  <a:prstClr val="white">
                    <a:lumMod val="85000"/>
                  </a:prstClr>
                </a:solidFill>
                <a:latin typeface="Calibri"/>
                <a:cs typeface="+mn-cs"/>
              </a:rPr>
              <a:t>DRAFT</a:t>
            </a:r>
            <a:endParaRPr lang="en-US" sz="19900" dirty="0">
              <a:solidFill>
                <a:prstClr val="white">
                  <a:lumMod val="85000"/>
                </a:prstClr>
              </a:solidFill>
              <a:latin typeface="Calibri"/>
              <a:cs typeface="+mn-cs"/>
            </a:endParaRPr>
          </a:p>
        </p:txBody>
      </p:sp>
      <p:graphicFrame>
        <p:nvGraphicFramePr>
          <p:cNvPr id="5" name="Table 4"/>
          <p:cNvGraphicFramePr>
            <a:graphicFrameLocks noGrp="1"/>
          </p:cNvGraphicFramePr>
          <p:nvPr/>
        </p:nvGraphicFramePr>
        <p:xfrm>
          <a:off x="228600" y="1828800"/>
          <a:ext cx="8610600" cy="4572000"/>
        </p:xfrm>
        <a:graphic>
          <a:graphicData uri="http://schemas.openxmlformats.org/drawingml/2006/table">
            <a:tbl>
              <a:tblPr/>
              <a:tblGrid>
                <a:gridCol w="6400800"/>
                <a:gridCol w="2209800"/>
              </a:tblGrid>
              <a:tr h="914400">
                <a:tc>
                  <a:txBody>
                    <a:bodyPr/>
                    <a:lstStyle/>
                    <a:p>
                      <a:pPr marL="0" marR="0" indent="0" algn="l">
                        <a:spcBef>
                          <a:spcPts val="0"/>
                        </a:spcBef>
                        <a:spcAft>
                          <a:spcPts val="0"/>
                        </a:spcAft>
                      </a:pPr>
                      <a:r>
                        <a:rPr lang="en-US" sz="2600" b="1" dirty="0">
                          <a:latin typeface="+mn-lt"/>
                          <a:ea typeface="Calibri"/>
                          <a:cs typeface="Times New Roman"/>
                        </a:rPr>
                        <a:t>Total </a:t>
                      </a:r>
                      <a:r>
                        <a:rPr lang="en-US" sz="2600" b="1" dirty="0" smtClean="0">
                          <a:latin typeface="+mn-lt"/>
                          <a:ea typeface="Calibri"/>
                          <a:cs typeface="Times New Roman"/>
                        </a:rPr>
                        <a:t># AA/AS </a:t>
                      </a:r>
                      <a:r>
                        <a:rPr lang="en-US" sz="2600" b="1" dirty="0">
                          <a:latin typeface="+mn-lt"/>
                          <a:ea typeface="Calibri"/>
                          <a:cs typeface="Times New Roman"/>
                        </a:rPr>
                        <a:t>Degrees Awarded by EPCC through Reverse Transfer with UTEP*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600" dirty="0">
                          <a:latin typeface="+mn-lt"/>
                          <a:ea typeface="Calibri"/>
                          <a:cs typeface="Times New Roman"/>
                        </a:rPr>
                        <a:t>2,874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indent="0" algn="l">
                        <a:spcBef>
                          <a:spcPts val="0"/>
                        </a:spcBef>
                        <a:spcAft>
                          <a:spcPts val="0"/>
                        </a:spcAft>
                      </a:pPr>
                      <a:r>
                        <a:rPr lang="en-US" sz="2600" b="1" dirty="0" smtClean="0">
                          <a:latin typeface="+mn-lt"/>
                          <a:ea typeface="Calibri"/>
                          <a:cs typeface="Times New Roman"/>
                        </a:rPr>
                        <a:t># Baccalaureate </a:t>
                      </a:r>
                      <a:r>
                        <a:rPr lang="en-US" sz="2600" b="1" dirty="0">
                          <a:latin typeface="+mn-lt"/>
                          <a:ea typeface="Calibri"/>
                          <a:cs typeface="Times New Roman"/>
                        </a:rPr>
                        <a:t>Degrees awarded by UTEP to Reverse Transfer degree recipients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600" dirty="0">
                          <a:latin typeface="+mn-lt"/>
                          <a:ea typeface="Calibri"/>
                          <a:cs typeface="Times New Roman"/>
                        </a:rPr>
                        <a:t>1,998 (69.5%)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indent="0" algn="l">
                        <a:spcBef>
                          <a:spcPts val="0"/>
                        </a:spcBef>
                        <a:spcAft>
                          <a:spcPts val="0"/>
                        </a:spcAft>
                      </a:pPr>
                      <a:r>
                        <a:rPr lang="en-US" sz="2600" b="1" dirty="0">
                          <a:latin typeface="+mn-lt"/>
                          <a:ea typeface="Calibri"/>
                          <a:cs typeface="Times New Roman"/>
                        </a:rPr>
                        <a:t>Average UG GPA at UTEP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600" dirty="0">
                          <a:latin typeface="+mn-lt"/>
                          <a:ea typeface="Calibri"/>
                          <a:cs typeface="Times New Roman"/>
                        </a:rPr>
                        <a:t>3.12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indent="0" algn="l">
                        <a:spcBef>
                          <a:spcPts val="0"/>
                        </a:spcBef>
                        <a:spcAft>
                          <a:spcPts val="0"/>
                        </a:spcAft>
                      </a:pPr>
                      <a:r>
                        <a:rPr lang="en-US" sz="2600" b="1" dirty="0">
                          <a:latin typeface="+mn-lt"/>
                          <a:ea typeface="Calibri"/>
                          <a:cs typeface="Times New Roman"/>
                        </a:rPr>
                        <a:t>Average hours attempted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600" dirty="0">
                          <a:latin typeface="+mn-lt"/>
                          <a:ea typeface="Calibri"/>
                          <a:cs typeface="Times New Roman"/>
                        </a:rPr>
                        <a:t>153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indent="0" algn="l">
                        <a:spcBef>
                          <a:spcPts val="0"/>
                        </a:spcBef>
                        <a:spcAft>
                          <a:spcPts val="0"/>
                        </a:spcAft>
                      </a:pPr>
                      <a:r>
                        <a:rPr lang="en-US" sz="2600" b="1" dirty="0">
                          <a:latin typeface="+mn-lt"/>
                          <a:ea typeface="Calibri"/>
                          <a:cs typeface="Times New Roman"/>
                        </a:rPr>
                        <a:t>Average hours earned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600" dirty="0">
                          <a:latin typeface="+mn-lt"/>
                          <a:ea typeface="Calibri"/>
                          <a:cs typeface="Times New Roman"/>
                        </a:rPr>
                        <a:t>145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indent="0" algn="l">
                        <a:spcBef>
                          <a:spcPts val="0"/>
                        </a:spcBef>
                        <a:spcAft>
                          <a:spcPts val="0"/>
                        </a:spcAft>
                      </a:pPr>
                      <a:r>
                        <a:rPr lang="en-US" sz="2600" b="1" dirty="0">
                          <a:latin typeface="+mn-lt"/>
                          <a:ea typeface="Calibri"/>
                          <a:cs typeface="Times New Roman"/>
                        </a:rPr>
                        <a:t>Number of Graduate Degrees Awarded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600" dirty="0">
                          <a:latin typeface="+mn-lt"/>
                          <a:ea typeface="Calibri"/>
                          <a:cs typeface="Times New Roman"/>
                        </a:rPr>
                        <a:t>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gridSpan="2">
                  <a:txBody>
                    <a:bodyPr/>
                    <a:lstStyle/>
                    <a:p>
                      <a:pPr marL="0" marR="0" indent="0" algn="l">
                        <a:spcBef>
                          <a:spcPts val="0"/>
                        </a:spcBef>
                        <a:spcAft>
                          <a:spcPts val="0"/>
                        </a:spcAft>
                      </a:pPr>
                      <a:endParaRPr lang="en-US" sz="2600" dirty="0" smtClean="0">
                        <a:latin typeface="+mn-lt"/>
                        <a:ea typeface="Calibri"/>
                        <a:cs typeface="Times New Roman"/>
                      </a:endParaRPr>
                    </a:p>
                    <a:p>
                      <a:pPr marL="0" marR="0" indent="0" algn="l">
                        <a:spcBef>
                          <a:spcPts val="0"/>
                        </a:spcBef>
                        <a:spcAft>
                          <a:spcPts val="0"/>
                        </a:spcAft>
                      </a:pPr>
                      <a:r>
                        <a:rPr lang="en-US" sz="2400" dirty="0" smtClean="0">
                          <a:latin typeface="+mn-lt"/>
                          <a:ea typeface="Calibri"/>
                          <a:cs typeface="Times New Roman"/>
                        </a:rPr>
                        <a:t>*1st </a:t>
                      </a:r>
                      <a:r>
                        <a:rPr lang="en-US" sz="2400" dirty="0">
                          <a:latin typeface="+mn-lt"/>
                          <a:ea typeface="Calibri"/>
                          <a:cs typeface="Times New Roman"/>
                        </a:rPr>
                        <a:t>term for students at UTEP ranged </a:t>
                      </a:r>
                      <a:r>
                        <a:rPr lang="en-US" sz="2400" dirty="0" smtClean="0">
                          <a:latin typeface="+mn-lt"/>
                          <a:ea typeface="Calibri"/>
                          <a:cs typeface="Times New Roman"/>
                        </a:rPr>
                        <a:t>from fall</a:t>
                      </a:r>
                      <a:r>
                        <a:rPr lang="en-US" sz="2400" baseline="0" dirty="0" smtClean="0">
                          <a:latin typeface="+mn-lt"/>
                          <a:ea typeface="Calibri"/>
                          <a:cs typeface="Times New Roman"/>
                        </a:rPr>
                        <a:t> </a:t>
                      </a:r>
                      <a:r>
                        <a:rPr lang="en-US" sz="2400" dirty="0" smtClean="0">
                          <a:latin typeface="+mn-lt"/>
                          <a:ea typeface="Calibri"/>
                          <a:cs typeface="Times New Roman"/>
                        </a:rPr>
                        <a:t>1996 </a:t>
                      </a:r>
                      <a:r>
                        <a:rPr lang="en-US" sz="2400" dirty="0">
                          <a:latin typeface="+mn-lt"/>
                          <a:ea typeface="Calibri"/>
                          <a:cs typeface="Times New Roman"/>
                        </a:rPr>
                        <a:t>– spring 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2" name="Title 1"/>
          <p:cNvSpPr>
            <a:spLocks noGrp="1"/>
          </p:cNvSpPr>
          <p:nvPr>
            <p:ph type="title"/>
          </p:nvPr>
        </p:nvSpPr>
        <p:spPr>
          <a:xfrm>
            <a:off x="0" y="0"/>
            <a:ext cx="9144000" cy="1371600"/>
          </a:xfrm>
          <a:solidFill>
            <a:schemeClr val="accent5">
              <a:lumMod val="20000"/>
              <a:lumOff val="80000"/>
            </a:schemeClr>
          </a:solidFill>
        </p:spPr>
        <p:txBody>
          <a:bodyPr>
            <a:normAutofit fontScale="90000"/>
          </a:bodyPr>
          <a:lstStyle/>
          <a:p>
            <a:r>
              <a:rPr lang="en-US" b="1" dirty="0" smtClean="0"/>
              <a:t>Initial Summary </a:t>
            </a:r>
            <a:br>
              <a:rPr lang="en-US" b="1" dirty="0" smtClean="0"/>
            </a:br>
            <a:r>
              <a:rPr lang="en-US" b="1" dirty="0" smtClean="0"/>
              <a:t>of Reverse Transfer Data</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20189334">
            <a:off x="914400" y="2362200"/>
            <a:ext cx="7086600" cy="3154710"/>
          </a:xfrm>
          <a:prstGeom prst="rect">
            <a:avLst/>
          </a:prstGeom>
          <a:noFill/>
        </p:spPr>
        <p:txBody>
          <a:bodyPr wrap="square" rtlCol="0">
            <a:spAutoFit/>
          </a:bodyPr>
          <a:lstStyle/>
          <a:p>
            <a:pPr fontAlgn="auto">
              <a:spcBef>
                <a:spcPts val="0"/>
              </a:spcBef>
              <a:spcAft>
                <a:spcPts val="0"/>
              </a:spcAft>
            </a:pPr>
            <a:r>
              <a:rPr lang="en-US" sz="19900" dirty="0" smtClean="0">
                <a:solidFill>
                  <a:prstClr val="white">
                    <a:lumMod val="85000"/>
                  </a:prstClr>
                </a:solidFill>
                <a:latin typeface="Calibri"/>
                <a:cs typeface="+mn-cs"/>
              </a:rPr>
              <a:t>DRAFT</a:t>
            </a:r>
            <a:endParaRPr lang="en-US" sz="19900" dirty="0">
              <a:solidFill>
                <a:prstClr val="white">
                  <a:lumMod val="85000"/>
                </a:prstClr>
              </a:solidFill>
              <a:latin typeface="Calibri"/>
              <a:cs typeface="+mn-cs"/>
            </a:endParaRPr>
          </a:p>
        </p:txBody>
      </p:sp>
      <p:sp>
        <p:nvSpPr>
          <p:cNvPr id="2" name="Title 1"/>
          <p:cNvSpPr>
            <a:spLocks noGrp="1"/>
          </p:cNvSpPr>
          <p:nvPr>
            <p:ph type="title"/>
          </p:nvPr>
        </p:nvSpPr>
        <p:spPr>
          <a:xfrm>
            <a:off x="0" y="0"/>
            <a:ext cx="9144000" cy="1600200"/>
          </a:xfrm>
          <a:solidFill>
            <a:schemeClr val="accent5">
              <a:lumMod val="20000"/>
              <a:lumOff val="80000"/>
            </a:schemeClr>
          </a:solidFill>
        </p:spPr>
        <p:txBody>
          <a:bodyPr>
            <a:normAutofit/>
          </a:bodyPr>
          <a:lstStyle/>
          <a:p>
            <a:r>
              <a:rPr lang="en-US" sz="3600" b="1" dirty="0" smtClean="0"/>
              <a:t>UTEP Baccalaureate Degrees Awarded to </a:t>
            </a:r>
            <a:br>
              <a:rPr lang="en-US" sz="3600" b="1" dirty="0" smtClean="0"/>
            </a:br>
            <a:r>
              <a:rPr lang="en-US" sz="3600" b="1" dirty="0" smtClean="0"/>
              <a:t>EPCC Reverse Transfer Degree Recipients</a:t>
            </a:r>
            <a:endParaRPr lang="en-US" sz="3600" dirty="0"/>
          </a:p>
        </p:txBody>
      </p:sp>
      <p:graphicFrame>
        <p:nvGraphicFramePr>
          <p:cNvPr id="4" name="Chart 3"/>
          <p:cNvGraphicFramePr/>
          <p:nvPr/>
        </p:nvGraphicFramePr>
        <p:xfrm>
          <a:off x="381000" y="1828800"/>
          <a:ext cx="83820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676400"/>
            <a:ext cx="8458200" cy="4648200"/>
          </a:xfrm>
          <a:noFill/>
        </p:spPr>
        <p:txBody>
          <a:bodyPr/>
          <a:lstStyle/>
          <a:p>
            <a:pPr>
              <a:buClrTx/>
            </a:pPr>
            <a:r>
              <a:rPr lang="en-US" dirty="0" smtClean="0"/>
              <a:t>Additional EPCC degrees programmed into UTEP’s CAPP</a:t>
            </a:r>
          </a:p>
          <a:p>
            <a:pPr>
              <a:buClrTx/>
            </a:pPr>
            <a:r>
              <a:rPr lang="en-US" dirty="0" smtClean="0"/>
              <a:t>Go further back in time for students</a:t>
            </a:r>
          </a:p>
          <a:p>
            <a:pPr>
              <a:buClrTx/>
            </a:pPr>
            <a:r>
              <a:rPr lang="en-US" dirty="0" smtClean="0"/>
              <a:t>Build community wide support of value of an associate degree</a:t>
            </a:r>
          </a:p>
          <a:p>
            <a:pPr>
              <a:buClrTx/>
            </a:pPr>
            <a:r>
              <a:rPr lang="en-US" dirty="0" smtClean="0"/>
              <a:t>Participate in national conversations</a:t>
            </a:r>
          </a:p>
          <a:p>
            <a:pPr>
              <a:buClrTx/>
            </a:pPr>
            <a:r>
              <a:rPr lang="en-US" dirty="0" smtClean="0"/>
              <a:t>Develop data on impact of AA/AS degrees through reverse transfer on success at UTEP</a:t>
            </a:r>
          </a:p>
          <a:p>
            <a:pPr>
              <a:buClrTx/>
            </a:pPr>
            <a:endParaRPr lang="en-US" dirty="0"/>
          </a:p>
        </p:txBody>
      </p:sp>
      <p:sp>
        <p:nvSpPr>
          <p:cNvPr id="9" name="Title 8"/>
          <p:cNvSpPr>
            <a:spLocks noGrp="1"/>
          </p:cNvSpPr>
          <p:nvPr>
            <p:ph type="title"/>
          </p:nvPr>
        </p:nvSpPr>
        <p:spPr>
          <a:xfrm>
            <a:off x="0" y="0"/>
            <a:ext cx="9144000" cy="1371600"/>
          </a:xfrm>
          <a:solidFill>
            <a:schemeClr val="accent5">
              <a:lumMod val="20000"/>
              <a:lumOff val="80000"/>
            </a:schemeClr>
          </a:solidFill>
        </p:spPr>
        <p:txBody>
          <a:bodyPr/>
          <a:lstStyle/>
          <a:p>
            <a:r>
              <a:rPr lang="en-US" dirty="0" smtClean="0"/>
              <a:t>  </a:t>
            </a:r>
            <a:r>
              <a:rPr lang="en-US" sz="4800" b="1" dirty="0" smtClean="0">
                <a:solidFill>
                  <a:schemeClr val="tx1"/>
                </a:solidFill>
              </a:rPr>
              <a:t>Reverse Transfer Future</a:t>
            </a:r>
            <a:endParaRPr lang="en-US" b="1" dirty="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20000"/>
              <a:lumOff val="80000"/>
            </a:schemeClr>
          </a:solidFill>
        </p:spPr>
        <p:txBody>
          <a:bodyPr/>
          <a:lstStyle/>
          <a:p>
            <a:r>
              <a:rPr lang="en-US" b="1" dirty="0" smtClean="0"/>
              <a:t>Article in “The Chronicle”</a:t>
            </a:r>
            <a:endParaRPr lang="en-US" b="1" dirty="0"/>
          </a:p>
        </p:txBody>
      </p:sp>
      <p:sp>
        <p:nvSpPr>
          <p:cNvPr id="3" name="Content Placeholder 2"/>
          <p:cNvSpPr>
            <a:spLocks noGrp="1"/>
          </p:cNvSpPr>
          <p:nvPr>
            <p:ph idx="1"/>
          </p:nvPr>
        </p:nvSpPr>
        <p:spPr>
          <a:xfrm>
            <a:off x="457200" y="1981201"/>
            <a:ext cx="8229600" cy="3886200"/>
          </a:xfrm>
        </p:spPr>
        <p:txBody>
          <a:bodyPr/>
          <a:lstStyle/>
          <a:p>
            <a:pPr marL="0" indent="0">
              <a:buNone/>
            </a:pPr>
            <a:r>
              <a:rPr lang="en-US" b="1" dirty="0" smtClean="0"/>
              <a:t>Reverse-Transfer Programs Reward Students and Colleges Alike</a:t>
            </a:r>
          </a:p>
          <a:p>
            <a:pPr>
              <a:buNone/>
            </a:pPr>
            <a:r>
              <a:rPr lang="en-US" sz="2400" dirty="0" smtClean="0"/>
              <a:t>June 19, 2011, Donna Ekal &amp; Paula Krebs</a:t>
            </a:r>
            <a:endParaRPr lang="en-US" sz="2400" dirty="0" smtClean="0">
              <a:hlinkClick r:id="rId2"/>
            </a:endParaRPr>
          </a:p>
          <a:p>
            <a:pPr>
              <a:buNone/>
            </a:pPr>
            <a:endParaRPr lang="en-US" dirty="0" smtClean="0">
              <a:hlinkClick r:id="rId2"/>
            </a:endParaRPr>
          </a:p>
          <a:p>
            <a:pPr>
              <a:buNone/>
            </a:pPr>
            <a:r>
              <a:rPr lang="en-US" sz="2800" dirty="0" smtClean="0">
                <a:hlinkClick r:id="rId2"/>
              </a:rPr>
              <a:t>http://chronicle.com/article/Reverse-Transfer-Programs/127942/</a:t>
            </a:r>
            <a:r>
              <a:rPr lang="en-US" sz="2800" dirty="0" smtClean="0"/>
              <a:t> </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1447800"/>
          </a:xfrm>
          <a:solidFill>
            <a:schemeClr val="accent5">
              <a:lumMod val="20000"/>
              <a:lumOff val="80000"/>
            </a:schemeClr>
          </a:solidFill>
        </p:spPr>
        <p:txBody>
          <a:bodyPr>
            <a:normAutofit/>
          </a:bodyPr>
          <a:lstStyle/>
          <a:p>
            <a:r>
              <a:rPr lang="en-US" sz="5400" b="1" dirty="0" smtClean="0"/>
              <a:t>Long History of Cooperation</a:t>
            </a:r>
            <a:endParaRPr lang="en-US" sz="5400" b="1" dirty="0"/>
          </a:p>
        </p:txBody>
      </p:sp>
      <p:sp>
        <p:nvSpPr>
          <p:cNvPr id="3" name="Content Placeholder 2"/>
          <p:cNvSpPr>
            <a:spLocks noGrp="1"/>
          </p:cNvSpPr>
          <p:nvPr>
            <p:ph idx="1"/>
          </p:nvPr>
        </p:nvSpPr>
        <p:spPr>
          <a:xfrm>
            <a:off x="457200" y="1828801"/>
            <a:ext cx="8229600" cy="3657600"/>
          </a:xfrm>
          <a:noFill/>
          <a:ln>
            <a:solidFill>
              <a:schemeClr val="accent1"/>
            </a:solidFill>
          </a:ln>
        </p:spPr>
        <p:txBody>
          <a:bodyPr>
            <a:normAutofit/>
          </a:bodyPr>
          <a:lstStyle/>
          <a:p>
            <a:pPr>
              <a:buNone/>
            </a:pPr>
            <a:r>
              <a:rPr lang="en-US" sz="3600" dirty="0" smtClean="0"/>
              <a:t>Committees</a:t>
            </a:r>
          </a:p>
          <a:p>
            <a:pPr>
              <a:buNone/>
            </a:pPr>
            <a:r>
              <a:rPr lang="en-US" sz="3600" dirty="0" smtClean="0"/>
              <a:t>Enrollment Services</a:t>
            </a:r>
          </a:p>
          <a:p>
            <a:pPr>
              <a:buNone/>
            </a:pPr>
            <a:r>
              <a:rPr lang="en-US" sz="3600" b="1" dirty="0" smtClean="0"/>
              <a:t>Financial Aid Services</a:t>
            </a:r>
          </a:p>
          <a:p>
            <a:pPr>
              <a:buNone/>
            </a:pPr>
            <a:r>
              <a:rPr lang="en-US" sz="3600" dirty="0" smtClean="0"/>
              <a:t>Academic Advising</a:t>
            </a:r>
          </a:p>
          <a:p>
            <a:pPr>
              <a:buNone/>
            </a:pPr>
            <a:r>
              <a:rPr lang="en-US" sz="3600" dirty="0" smtClean="0"/>
              <a:t>Curricular and Academics</a:t>
            </a:r>
          </a:p>
          <a:p>
            <a:endParaRPr lang="en-US" dirty="0" smtClean="0"/>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5">
              <a:lumMod val="20000"/>
              <a:lumOff val="80000"/>
            </a:schemeClr>
          </a:solidFill>
        </p:spPr>
        <p:txBody>
          <a:bodyPr>
            <a:normAutofit/>
          </a:bodyPr>
          <a:lstStyle/>
          <a:p>
            <a:r>
              <a:rPr lang="en-US" sz="5400" b="1" dirty="0" smtClean="0"/>
              <a:t>Financial Aid Services</a:t>
            </a:r>
            <a:endParaRPr lang="en-US" sz="5400" b="1" dirty="0"/>
          </a:p>
        </p:txBody>
      </p:sp>
      <p:sp>
        <p:nvSpPr>
          <p:cNvPr id="3" name="Content Placeholder 2"/>
          <p:cNvSpPr>
            <a:spLocks noGrp="1"/>
          </p:cNvSpPr>
          <p:nvPr>
            <p:ph idx="1"/>
          </p:nvPr>
        </p:nvSpPr>
        <p:spPr>
          <a:xfrm>
            <a:off x="457200" y="1981200"/>
            <a:ext cx="8229600" cy="4144963"/>
          </a:xfrm>
        </p:spPr>
        <p:txBody>
          <a:bodyPr/>
          <a:lstStyle/>
          <a:p>
            <a:r>
              <a:rPr lang="en-US" b="1" dirty="0" smtClean="0"/>
              <a:t>Financial Aid Consortium Agreement</a:t>
            </a:r>
          </a:p>
          <a:p>
            <a:r>
              <a:rPr lang="en-US" b="1" dirty="0" smtClean="0"/>
              <a:t>EPCC Transfer Scholarships</a:t>
            </a:r>
          </a:p>
          <a:p>
            <a:r>
              <a:rPr lang="en-US" b="1" dirty="0" smtClean="0"/>
              <a:t>Greater Texas Foundation ECHS Scholarship</a:t>
            </a:r>
          </a:p>
          <a:p>
            <a:r>
              <a:rPr lang="en-US" b="1" dirty="0" err="1" smtClean="0"/>
              <a:t>Wolslager</a:t>
            </a:r>
            <a:r>
              <a:rPr lang="en-US" b="1" dirty="0" smtClean="0"/>
              <a:t> Scholarships</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chemeClr val="accent5">
              <a:lumMod val="20000"/>
              <a:lumOff val="80000"/>
            </a:schemeClr>
          </a:solidFill>
        </p:spPr>
        <p:txBody>
          <a:bodyPr>
            <a:normAutofit/>
          </a:bodyPr>
          <a:lstStyle/>
          <a:p>
            <a:r>
              <a:rPr lang="en-US" sz="4800" b="1" dirty="0" smtClean="0"/>
              <a:t>Transfer and GTF Scholarships</a:t>
            </a:r>
            <a:endParaRPr lang="en-US" sz="4800" b="1" dirty="0"/>
          </a:p>
        </p:txBody>
      </p:sp>
      <p:sp>
        <p:nvSpPr>
          <p:cNvPr id="3" name="Content Placeholder 2"/>
          <p:cNvSpPr>
            <a:spLocks noGrp="1"/>
          </p:cNvSpPr>
          <p:nvPr>
            <p:ph idx="1"/>
          </p:nvPr>
        </p:nvSpPr>
        <p:spPr/>
        <p:txBody>
          <a:bodyPr/>
          <a:lstStyle/>
          <a:p>
            <a:pPr>
              <a:buNone/>
            </a:pPr>
            <a:r>
              <a:rPr lang="en-US" b="1" dirty="0" smtClean="0"/>
              <a:t>Greater Texas Foundation ECHS Scholarship</a:t>
            </a:r>
          </a:p>
          <a:p>
            <a:pPr lvl="1"/>
            <a:r>
              <a:rPr lang="en-US" dirty="0" smtClean="0"/>
              <a:t>$755,000 over five years</a:t>
            </a:r>
          </a:p>
          <a:p>
            <a:pPr lvl="1"/>
            <a:r>
              <a:rPr lang="en-US" dirty="0" smtClean="0"/>
              <a:t>Need and Merit based to reduce or eliminate student loans</a:t>
            </a:r>
          </a:p>
          <a:p>
            <a:pPr lvl="1"/>
            <a:r>
              <a:rPr lang="en-US" dirty="0" smtClean="0"/>
              <a:t>Housing awards</a:t>
            </a:r>
          </a:p>
          <a:p>
            <a:pPr lvl="1"/>
            <a:r>
              <a:rPr lang="en-US" dirty="0" smtClean="0"/>
              <a:t>Enrichment scholarships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1762"/>
          </a:xfrm>
          <a:solidFill>
            <a:schemeClr val="accent5">
              <a:lumMod val="20000"/>
              <a:lumOff val="80000"/>
            </a:schemeClr>
          </a:solidFill>
        </p:spPr>
        <p:txBody>
          <a:bodyPr>
            <a:normAutofit fontScale="90000"/>
          </a:bodyPr>
          <a:lstStyle/>
          <a:p>
            <a:r>
              <a:rPr lang="en-US" b="1" dirty="0" smtClean="0"/>
              <a:t>EPCC Transfer Scholarship</a:t>
            </a:r>
            <a:br>
              <a:rPr lang="en-US" b="1" dirty="0" smtClean="0"/>
            </a:br>
            <a:r>
              <a:rPr lang="en-US" b="1" dirty="0" smtClean="0"/>
              <a:t>1997 - present</a:t>
            </a:r>
            <a:endParaRPr lang="en-US" b="1" dirty="0"/>
          </a:p>
        </p:txBody>
      </p:sp>
      <p:sp>
        <p:nvSpPr>
          <p:cNvPr id="3" name="Content Placeholder 2"/>
          <p:cNvSpPr>
            <a:spLocks noGrp="1"/>
          </p:cNvSpPr>
          <p:nvPr>
            <p:ph sz="half" idx="1"/>
          </p:nvPr>
        </p:nvSpPr>
        <p:spPr>
          <a:xfrm>
            <a:off x="228600" y="1676400"/>
            <a:ext cx="8534400" cy="1752600"/>
          </a:xfrm>
          <a:solidFill>
            <a:schemeClr val="bg1">
              <a:lumMod val="95000"/>
            </a:schemeClr>
          </a:solidFill>
        </p:spPr>
        <p:txBody>
          <a:bodyPr/>
          <a:lstStyle/>
          <a:p>
            <a:pPr>
              <a:buSzPct val="125000"/>
            </a:pPr>
            <a:r>
              <a:rPr lang="en-US" dirty="0" err="1" smtClean="0"/>
              <a:t>Wolslager</a:t>
            </a:r>
            <a:r>
              <a:rPr lang="en-US" dirty="0" smtClean="0"/>
              <a:t> Foundation 	       •  $6,000/year for two years</a:t>
            </a:r>
          </a:p>
          <a:p>
            <a:pPr>
              <a:buNone/>
            </a:pPr>
            <a:r>
              <a:rPr lang="en-US" dirty="0" smtClean="0"/>
              <a:t>•  354 awards to date 	       •  95% retention rate	      </a:t>
            </a:r>
          </a:p>
          <a:p>
            <a:pPr>
              <a:buNone/>
            </a:pPr>
            <a:r>
              <a:rPr lang="en-US" dirty="0" smtClean="0"/>
              <a:t>•  2008 THECB Star Award      •  over $2.5 million to date</a:t>
            </a:r>
          </a:p>
        </p:txBody>
      </p:sp>
      <p:pic>
        <p:nvPicPr>
          <p:cNvPr id="65540" name="Picture 4" descr="http://rds.yahoo.com/_ylt=A0PDoX_0UJVMcXgAV1GjzbkF/SIG=12i90oo8j/EXP=1284940404/**http%3a/ia.utep.edu/Portals/304/EPCCTransferScholars2.09.07.jpg"/>
          <p:cNvPicPr>
            <a:picLocks noChangeAspect="1" noChangeArrowheads="1"/>
          </p:cNvPicPr>
          <p:nvPr/>
        </p:nvPicPr>
        <p:blipFill>
          <a:blip r:embed="rId2" cstate="print"/>
          <a:srcRect/>
          <a:stretch>
            <a:fillRect/>
          </a:stretch>
        </p:blipFill>
        <p:spPr bwMode="auto">
          <a:xfrm>
            <a:off x="914400" y="3628050"/>
            <a:ext cx="7391400" cy="307755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1447800"/>
          </a:xfrm>
          <a:solidFill>
            <a:schemeClr val="accent5">
              <a:lumMod val="20000"/>
              <a:lumOff val="80000"/>
            </a:schemeClr>
          </a:solidFill>
        </p:spPr>
        <p:txBody>
          <a:bodyPr>
            <a:normAutofit/>
          </a:bodyPr>
          <a:lstStyle/>
          <a:p>
            <a:r>
              <a:rPr lang="en-US" sz="5400" b="1" dirty="0" smtClean="0"/>
              <a:t>Long History of Cooperation</a:t>
            </a:r>
            <a:endParaRPr lang="en-US" sz="5400" b="1" dirty="0"/>
          </a:p>
        </p:txBody>
      </p:sp>
      <p:sp>
        <p:nvSpPr>
          <p:cNvPr id="3" name="Content Placeholder 2"/>
          <p:cNvSpPr>
            <a:spLocks noGrp="1"/>
          </p:cNvSpPr>
          <p:nvPr>
            <p:ph idx="1"/>
          </p:nvPr>
        </p:nvSpPr>
        <p:spPr>
          <a:xfrm>
            <a:off x="457200" y="1828801"/>
            <a:ext cx="8229600" cy="3657600"/>
          </a:xfrm>
          <a:noFill/>
          <a:ln>
            <a:solidFill>
              <a:schemeClr val="accent1"/>
            </a:solidFill>
          </a:ln>
        </p:spPr>
        <p:txBody>
          <a:bodyPr>
            <a:normAutofit/>
          </a:bodyPr>
          <a:lstStyle/>
          <a:p>
            <a:pPr>
              <a:buNone/>
            </a:pPr>
            <a:r>
              <a:rPr lang="en-US" sz="3600" b="1" dirty="0" smtClean="0"/>
              <a:t>Committees</a:t>
            </a:r>
          </a:p>
          <a:p>
            <a:pPr>
              <a:buNone/>
            </a:pPr>
            <a:r>
              <a:rPr lang="en-US" sz="3600" b="1" dirty="0" smtClean="0"/>
              <a:t>Enrollment Services</a:t>
            </a:r>
          </a:p>
          <a:p>
            <a:pPr>
              <a:buNone/>
            </a:pPr>
            <a:r>
              <a:rPr lang="en-US" sz="3600" b="1" dirty="0" smtClean="0"/>
              <a:t>Financial Aid Services</a:t>
            </a:r>
          </a:p>
          <a:p>
            <a:pPr>
              <a:buNone/>
            </a:pPr>
            <a:r>
              <a:rPr lang="en-US" sz="3600" b="1" dirty="0" smtClean="0"/>
              <a:t>Academic Advising</a:t>
            </a:r>
          </a:p>
          <a:p>
            <a:pPr>
              <a:buNone/>
            </a:pPr>
            <a:r>
              <a:rPr lang="en-US" sz="3600" b="1" dirty="0" smtClean="0"/>
              <a:t>Curricular and Academics</a:t>
            </a:r>
          </a:p>
          <a:p>
            <a:endParaRPr lang="en-US" dirty="0" smtClean="0"/>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chemeClr val="accent5">
              <a:lumMod val="20000"/>
              <a:lumOff val="80000"/>
            </a:schemeClr>
          </a:solidFill>
        </p:spPr>
        <p:txBody>
          <a:bodyPr>
            <a:normAutofit/>
          </a:bodyPr>
          <a:lstStyle/>
          <a:p>
            <a:r>
              <a:rPr lang="en-US" sz="5400" b="1" dirty="0" smtClean="0"/>
              <a:t>Academic Advising</a:t>
            </a:r>
            <a:endParaRPr lang="en-US" sz="5400" b="1" dirty="0"/>
          </a:p>
        </p:txBody>
      </p:sp>
      <p:sp>
        <p:nvSpPr>
          <p:cNvPr id="3" name="Content Placeholder 2"/>
          <p:cNvSpPr>
            <a:spLocks noGrp="1"/>
          </p:cNvSpPr>
          <p:nvPr>
            <p:ph idx="1"/>
          </p:nvPr>
        </p:nvSpPr>
        <p:spPr>
          <a:xfrm>
            <a:off x="457200" y="2057400"/>
            <a:ext cx="8229600" cy="3124200"/>
          </a:xfrm>
          <a:ln>
            <a:solidFill>
              <a:schemeClr val="accent1"/>
            </a:solidFill>
          </a:ln>
        </p:spPr>
        <p:txBody>
          <a:bodyPr/>
          <a:lstStyle/>
          <a:p>
            <a:r>
              <a:rPr lang="en-US" dirty="0" smtClean="0"/>
              <a:t>Shared Academic Advisor Professional Development every semester</a:t>
            </a:r>
          </a:p>
          <a:p>
            <a:r>
              <a:rPr lang="en-US" dirty="0" smtClean="0"/>
              <a:t>UTEP Advising Center at EPCC Valle Verde</a:t>
            </a:r>
          </a:p>
          <a:p>
            <a:r>
              <a:rPr lang="en-US" dirty="0" smtClean="0"/>
              <a:t>UTEP Advising at EPCC / Fort Bliss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5">
              <a:lumMod val="20000"/>
              <a:lumOff val="80000"/>
            </a:schemeClr>
          </a:solidFill>
        </p:spPr>
        <p:txBody>
          <a:bodyPr>
            <a:normAutofit/>
          </a:bodyPr>
          <a:lstStyle/>
          <a:p>
            <a:r>
              <a:rPr lang="en-US" sz="5400" b="1" dirty="0" smtClean="0"/>
              <a:t>Curricular and Academics</a:t>
            </a:r>
            <a:endParaRPr lang="en-US" sz="5400" b="1" dirty="0"/>
          </a:p>
        </p:txBody>
      </p:sp>
      <p:sp>
        <p:nvSpPr>
          <p:cNvPr id="3" name="Content Placeholder 2"/>
          <p:cNvSpPr>
            <a:spLocks noGrp="1"/>
          </p:cNvSpPr>
          <p:nvPr>
            <p:ph idx="1"/>
          </p:nvPr>
        </p:nvSpPr>
        <p:spPr>
          <a:xfrm>
            <a:off x="457200" y="1828801"/>
            <a:ext cx="8229600" cy="3962400"/>
          </a:xfrm>
          <a:ln>
            <a:solidFill>
              <a:schemeClr val="accent1"/>
            </a:solidFill>
          </a:ln>
        </p:spPr>
        <p:txBody>
          <a:bodyPr/>
          <a:lstStyle/>
          <a:p>
            <a:r>
              <a:rPr lang="en-US" b="1" dirty="0" smtClean="0"/>
              <a:t>Transfer Guides</a:t>
            </a:r>
          </a:p>
          <a:p>
            <a:r>
              <a:rPr lang="en-US" b="1" dirty="0" smtClean="0"/>
              <a:t>2 + 2 Degree Plans</a:t>
            </a:r>
          </a:p>
          <a:p>
            <a:r>
              <a:rPr lang="en-US" dirty="0" smtClean="0"/>
              <a:t>NIH Border Bridges to the Baccalaureate</a:t>
            </a:r>
          </a:p>
          <a:p>
            <a:r>
              <a:rPr lang="en-US" dirty="0" smtClean="0"/>
              <a:t>NSF GK 12 Fellows </a:t>
            </a:r>
          </a:p>
          <a:p>
            <a:r>
              <a:rPr lang="en-US" dirty="0" smtClean="0"/>
              <a:t>Reciprocal Honors Program</a:t>
            </a:r>
          </a:p>
          <a:p>
            <a:r>
              <a:rPr lang="en-US" b="1" dirty="0" smtClean="0"/>
              <a:t>Early College High School</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5">
              <a:lumMod val="20000"/>
              <a:lumOff val="80000"/>
            </a:schemeClr>
          </a:solidFill>
        </p:spPr>
        <p:txBody>
          <a:bodyPr>
            <a:normAutofit/>
          </a:bodyPr>
          <a:lstStyle/>
          <a:p>
            <a:r>
              <a:rPr lang="en-US" sz="5400" b="1" dirty="0" smtClean="0"/>
              <a:t>Transfer Guides &amp; 2 + 2</a:t>
            </a:r>
            <a:endParaRPr lang="en-US" sz="5400" b="1" dirty="0"/>
          </a:p>
        </p:txBody>
      </p:sp>
      <p:sp>
        <p:nvSpPr>
          <p:cNvPr id="3" name="Content Placeholder 2"/>
          <p:cNvSpPr>
            <a:spLocks noGrp="1"/>
          </p:cNvSpPr>
          <p:nvPr>
            <p:ph idx="1"/>
          </p:nvPr>
        </p:nvSpPr>
        <p:spPr>
          <a:xfrm>
            <a:off x="457200" y="1828800"/>
            <a:ext cx="8229600" cy="4724399"/>
          </a:xfrm>
          <a:ln>
            <a:solidFill>
              <a:schemeClr val="accent1"/>
            </a:solidFill>
          </a:ln>
        </p:spPr>
        <p:txBody>
          <a:bodyPr>
            <a:normAutofit fontScale="92500" lnSpcReduction="20000"/>
          </a:bodyPr>
          <a:lstStyle/>
          <a:p>
            <a:pPr>
              <a:buNone/>
            </a:pPr>
            <a:endParaRPr lang="en-US" sz="1100" dirty="0" smtClean="0"/>
          </a:p>
          <a:p>
            <a:r>
              <a:rPr lang="en-US" dirty="0" smtClean="0"/>
              <a:t>All College of Engineering UG Degrees</a:t>
            </a:r>
          </a:p>
          <a:p>
            <a:r>
              <a:rPr lang="en-US" dirty="0" smtClean="0"/>
              <a:t>All College of Health Science UG Degrees</a:t>
            </a:r>
          </a:p>
          <a:p>
            <a:r>
              <a:rPr lang="en-US" dirty="0" smtClean="0"/>
              <a:t>College of Business Administration – BBA</a:t>
            </a:r>
          </a:p>
          <a:p>
            <a:r>
              <a:rPr lang="en-US" dirty="0" smtClean="0"/>
              <a:t>College of Liberal Arts</a:t>
            </a:r>
          </a:p>
          <a:p>
            <a:pPr lvl="1"/>
            <a:r>
              <a:rPr lang="en-US" dirty="0" smtClean="0"/>
              <a:t>Chicano Studies 	- English in progress</a:t>
            </a:r>
          </a:p>
          <a:p>
            <a:pPr lvl="1"/>
            <a:r>
              <a:rPr lang="en-US" dirty="0" smtClean="0"/>
              <a:t>Communication </a:t>
            </a:r>
          </a:p>
          <a:p>
            <a:r>
              <a:rPr lang="en-US" dirty="0" smtClean="0"/>
              <a:t>College of Education (Bachelor of Interdisciplinary Studies) </a:t>
            </a:r>
          </a:p>
          <a:p>
            <a:r>
              <a:rPr lang="en-US" dirty="0" smtClean="0"/>
              <a:t>School of Nursing, via the RN-BSN program</a:t>
            </a:r>
          </a:p>
          <a:p>
            <a:r>
              <a:rPr lang="en-US" dirty="0" smtClean="0"/>
              <a:t>College of Science – all in process</a:t>
            </a:r>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5">
              <a:lumMod val="20000"/>
              <a:lumOff val="80000"/>
            </a:schemeClr>
          </a:solidFill>
          <a:ln>
            <a:noFill/>
          </a:ln>
        </p:spPr>
        <p:txBody>
          <a:bodyPr>
            <a:normAutofit/>
          </a:bodyPr>
          <a:lstStyle/>
          <a:p>
            <a:r>
              <a:rPr lang="en-US" sz="5400" b="1" dirty="0" smtClean="0"/>
              <a:t>Early College High School</a:t>
            </a:r>
            <a:endParaRPr lang="en-US" sz="5400" b="1" dirty="0"/>
          </a:p>
        </p:txBody>
      </p:sp>
      <p:sp>
        <p:nvSpPr>
          <p:cNvPr id="3" name="Content Placeholder 2"/>
          <p:cNvSpPr>
            <a:spLocks noGrp="1"/>
          </p:cNvSpPr>
          <p:nvPr>
            <p:ph idx="1"/>
          </p:nvPr>
        </p:nvSpPr>
        <p:spPr>
          <a:xfrm>
            <a:off x="457200" y="1600200"/>
            <a:ext cx="8382000" cy="4876800"/>
          </a:xfrm>
        </p:spPr>
        <p:txBody>
          <a:bodyPr>
            <a:normAutofit fontScale="92500" lnSpcReduction="10000"/>
          </a:bodyPr>
          <a:lstStyle/>
          <a:p>
            <a:pPr marL="0" indent="0">
              <a:buNone/>
            </a:pPr>
            <a:r>
              <a:rPr lang="en-US" dirty="0" smtClean="0"/>
              <a:t>Since 2002, the partner organizations of the Early College High School Initiative have started or redesigned more than 200 schools in 24 states and the District of Columbia. The schools are designed so that low-income youth, first-generation college goers, English language learners, students of color, and other young people underrepresented in higher education can simultaneously earn a high school diploma and an Associate’s degree or up to two years of credit toward a Bachelor’s degree—tuition free.					</a:t>
            </a:r>
            <a:r>
              <a:rPr lang="en-US" sz="2600" i="1" dirty="0" smtClean="0">
                <a:hlinkClick r:id="rId2"/>
              </a:rPr>
              <a:t>www.earlycolleges.org</a:t>
            </a:r>
            <a:r>
              <a:rPr lang="en-US" dirty="0" smtClean="0"/>
              <a:t>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chemeClr val="accent5">
              <a:lumMod val="20000"/>
              <a:lumOff val="80000"/>
            </a:schemeClr>
          </a:solidFill>
        </p:spPr>
        <p:txBody>
          <a:bodyPr/>
          <a:lstStyle/>
          <a:p>
            <a:r>
              <a:rPr lang="en-US" b="1" dirty="0" smtClean="0"/>
              <a:t>El Paso Area </a:t>
            </a:r>
            <a:br>
              <a:rPr lang="en-US" b="1" dirty="0" smtClean="0"/>
            </a:br>
            <a:r>
              <a:rPr lang="en-US" b="1" dirty="0" smtClean="0"/>
              <a:t>Early College High Schools</a:t>
            </a:r>
            <a:endParaRPr lang="en-US" b="1" dirty="0"/>
          </a:p>
        </p:txBody>
      </p:sp>
      <p:sp>
        <p:nvSpPr>
          <p:cNvPr id="5" name="Content Placeholder 4"/>
          <p:cNvSpPr>
            <a:spLocks noGrp="1"/>
          </p:cNvSpPr>
          <p:nvPr>
            <p:ph sz="half" idx="1"/>
          </p:nvPr>
        </p:nvSpPr>
        <p:spPr>
          <a:xfrm>
            <a:off x="304800" y="1905000"/>
            <a:ext cx="4038600" cy="4419600"/>
          </a:xfrm>
          <a:ln>
            <a:solidFill>
              <a:schemeClr val="accent1"/>
            </a:solidFill>
          </a:ln>
        </p:spPr>
        <p:txBody>
          <a:bodyPr/>
          <a:lstStyle/>
          <a:p>
            <a:pPr>
              <a:buNone/>
            </a:pPr>
            <a:r>
              <a:rPr lang="en-US" dirty="0" smtClean="0"/>
              <a:t>Mission (Socorro ISD)</a:t>
            </a:r>
          </a:p>
          <a:p>
            <a:pPr>
              <a:buNone/>
            </a:pPr>
            <a:r>
              <a:rPr lang="en-US" dirty="0" smtClean="0"/>
              <a:t>Valle Verde (Ysleta ISD)</a:t>
            </a:r>
          </a:p>
          <a:p>
            <a:pPr>
              <a:buNone/>
            </a:pPr>
            <a:r>
              <a:rPr lang="en-US" dirty="0" err="1" smtClean="0"/>
              <a:t>Transmountain</a:t>
            </a:r>
            <a:r>
              <a:rPr lang="en-US" dirty="0" smtClean="0"/>
              <a:t> (El Paso ISD)</a:t>
            </a:r>
          </a:p>
          <a:p>
            <a:pPr>
              <a:buNone/>
            </a:pPr>
            <a:r>
              <a:rPr lang="en-US" dirty="0" smtClean="0"/>
              <a:t>Northwest (Canutillo ISD)</a:t>
            </a:r>
          </a:p>
          <a:p>
            <a:pPr>
              <a:buNone/>
            </a:pPr>
            <a:r>
              <a:rPr lang="en-US" dirty="0" smtClean="0"/>
              <a:t>Cotton Valley (Fabens, </a:t>
            </a:r>
            <a:r>
              <a:rPr lang="en-US" dirty="0" err="1" smtClean="0"/>
              <a:t>Tornillo</a:t>
            </a:r>
            <a:r>
              <a:rPr lang="en-US" dirty="0" smtClean="0"/>
              <a:t>, and Fort Hancock ISDs)</a:t>
            </a:r>
          </a:p>
          <a:p>
            <a:pPr>
              <a:buNone/>
            </a:pPr>
            <a:r>
              <a:rPr lang="en-US" dirty="0" smtClean="0">
                <a:solidFill>
                  <a:schemeClr val="bg1">
                    <a:lumMod val="50000"/>
                  </a:schemeClr>
                </a:solidFill>
              </a:rPr>
              <a:t>Clint (Clint ISD – Fall 2012)</a:t>
            </a:r>
          </a:p>
          <a:p>
            <a:endParaRPr lang="en-US" dirty="0"/>
          </a:p>
        </p:txBody>
      </p:sp>
      <p:pic>
        <p:nvPicPr>
          <p:cNvPr id="63490" name="Picture 2" descr="http://www.nisod.org/publications/newsletter/images/hookem_upvol2_no10_clip_image004.jpg"/>
          <p:cNvPicPr>
            <a:picLocks noChangeAspect="1" noChangeArrowheads="1"/>
          </p:cNvPicPr>
          <p:nvPr/>
        </p:nvPicPr>
        <p:blipFill>
          <a:blip r:embed="rId2" cstate="print"/>
          <a:srcRect/>
          <a:stretch>
            <a:fillRect/>
          </a:stretch>
        </p:blipFill>
        <p:spPr bwMode="auto">
          <a:xfrm>
            <a:off x="4572000" y="2286000"/>
            <a:ext cx="4377225" cy="3505200"/>
          </a:xfrm>
          <a:prstGeom prst="rect">
            <a:avLst/>
          </a:prstGeom>
          <a:noFill/>
          <a:ln>
            <a:solidFill>
              <a:schemeClr val="tx1">
                <a:lumMod val="50000"/>
                <a:lumOff val="50000"/>
              </a:schemeClr>
            </a:solidFill>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5">
              <a:lumMod val="20000"/>
              <a:lumOff val="80000"/>
              <a:alpha val="79000"/>
            </a:schemeClr>
          </a:solidFill>
        </p:spPr>
        <p:txBody>
          <a:bodyPr rtlCol="0">
            <a:normAutofit/>
          </a:bodyPr>
          <a:lstStyle/>
          <a:p>
            <a:pPr fontAlgn="auto">
              <a:spcAft>
                <a:spcPts val="0"/>
              </a:spcAft>
              <a:defRPr/>
            </a:pPr>
            <a:r>
              <a:rPr lang="en-US" b="1" dirty="0" smtClean="0"/>
              <a:t>ECHS Enrollment Estimates</a:t>
            </a:r>
            <a:endParaRPr lang="en-US" b="1" dirty="0"/>
          </a:p>
        </p:txBody>
      </p:sp>
      <p:graphicFrame>
        <p:nvGraphicFramePr>
          <p:cNvPr id="11" name="Chart 10"/>
          <p:cNvGraphicFramePr/>
          <p:nvPr/>
        </p:nvGraphicFramePr>
        <p:xfrm>
          <a:off x="533400" y="1752600"/>
          <a:ext cx="82296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a:spLocks noGrp="1"/>
          </p:cNvSpPr>
          <p:nvPr>
            <p:ph sz="half" idx="1"/>
          </p:nvPr>
        </p:nvSpPr>
        <p:spPr>
          <a:xfrm>
            <a:off x="228600" y="228600"/>
            <a:ext cx="8534400" cy="2209800"/>
          </a:xfrm>
          <a:solidFill>
            <a:schemeClr val="bg1">
              <a:alpha val="65000"/>
            </a:schemeClr>
          </a:solidFill>
          <a:ln>
            <a:solidFill>
              <a:schemeClr val="accent1"/>
            </a:solidFill>
          </a:ln>
        </p:spPr>
        <p:txBody>
          <a:bodyPr>
            <a:normAutofit fontScale="92500" lnSpcReduction="10000"/>
          </a:bodyPr>
          <a:lstStyle/>
          <a:p>
            <a:r>
              <a:rPr lang="en-US" dirty="0" smtClean="0"/>
              <a:t>100 – 125 per graduating class</a:t>
            </a:r>
          </a:p>
          <a:p>
            <a:r>
              <a:rPr lang="en-US" dirty="0" smtClean="0"/>
              <a:t>Full enrollment at all six schools:</a:t>
            </a:r>
          </a:p>
          <a:p>
            <a:pPr>
              <a:buNone/>
            </a:pPr>
            <a:r>
              <a:rPr lang="en-US" dirty="0" smtClean="0"/>
              <a:t>		600 – 750 graduating ECHS seniors each year</a:t>
            </a:r>
          </a:p>
          <a:p>
            <a:r>
              <a:rPr lang="en-US" dirty="0" smtClean="0"/>
              <a:t>Estimating 75% attendance at UTEP:</a:t>
            </a:r>
          </a:p>
          <a:p>
            <a:pPr>
              <a:buNone/>
            </a:pPr>
            <a:r>
              <a:rPr lang="en-US" dirty="0" smtClean="0"/>
              <a:t>		450 – 565 incoming students ≈ </a:t>
            </a:r>
            <a:r>
              <a:rPr lang="en-US" b="1" dirty="0" smtClean="0"/>
              <a:t>10 - 15% junior class</a:t>
            </a:r>
          </a:p>
        </p:txBody>
      </p:sp>
      <p:graphicFrame>
        <p:nvGraphicFramePr>
          <p:cNvPr id="6" name="Chart 5"/>
          <p:cNvGraphicFramePr/>
          <p:nvPr/>
        </p:nvGraphicFramePr>
        <p:xfrm>
          <a:off x="304800" y="2667000"/>
          <a:ext cx="8229600" cy="373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76800"/>
            <a:ext cx="7772400" cy="1362075"/>
          </a:xfrm>
          <a:solidFill>
            <a:schemeClr val="accent5">
              <a:lumMod val="20000"/>
              <a:lumOff val="80000"/>
            </a:schemeClr>
          </a:solidFill>
        </p:spPr>
        <p:txBody>
          <a:bodyPr/>
          <a:lstStyle/>
          <a:p>
            <a:r>
              <a:rPr lang="en-US" dirty="0" smtClean="0"/>
              <a:t> </a:t>
            </a:r>
            <a:r>
              <a:rPr lang="en-US" b="1" dirty="0" smtClean="0"/>
              <a:t>Important Themes</a:t>
            </a:r>
            <a:endParaRPr lang="en-US" b="1" dirty="0"/>
          </a:p>
        </p:txBody>
      </p:sp>
      <p:sp>
        <p:nvSpPr>
          <p:cNvPr id="3" name="Content Placeholder 2"/>
          <p:cNvSpPr>
            <a:spLocks noGrp="1"/>
          </p:cNvSpPr>
          <p:nvPr>
            <p:ph type="body" idx="1"/>
          </p:nvPr>
        </p:nvSpPr>
        <p:spPr>
          <a:xfrm>
            <a:off x="381000" y="304800"/>
            <a:ext cx="7772400" cy="4038600"/>
          </a:xfrm>
          <a:solidFill>
            <a:schemeClr val="bg1">
              <a:lumMod val="95000"/>
            </a:schemeClr>
          </a:solidFill>
        </p:spPr>
        <p:txBody>
          <a:bodyPr>
            <a:normAutofit/>
          </a:bodyPr>
          <a:lstStyle/>
          <a:p>
            <a:r>
              <a:rPr lang="en-US" sz="3200" dirty="0" smtClean="0">
                <a:solidFill>
                  <a:schemeClr val="tx1"/>
                </a:solidFill>
              </a:rPr>
              <a:t>Top to Bottom Cooperation</a:t>
            </a:r>
          </a:p>
          <a:p>
            <a:r>
              <a:rPr lang="en-US" sz="3200" dirty="0" smtClean="0">
                <a:solidFill>
                  <a:schemeClr val="tx1"/>
                </a:solidFill>
              </a:rPr>
              <a:t>Side to Side Cooperation</a:t>
            </a:r>
          </a:p>
          <a:p>
            <a:r>
              <a:rPr lang="en-US" sz="3200" dirty="0" smtClean="0">
                <a:solidFill>
                  <a:schemeClr val="tx1"/>
                </a:solidFill>
              </a:rPr>
              <a:t>Overlapping Cooperation</a:t>
            </a:r>
          </a:p>
          <a:p>
            <a:r>
              <a:rPr lang="en-US" sz="3200" dirty="0" smtClean="0">
                <a:solidFill>
                  <a:schemeClr val="tx1"/>
                </a:solidFill>
              </a:rPr>
              <a:t>Long term Commitment</a:t>
            </a:r>
          </a:p>
          <a:p>
            <a:r>
              <a:rPr lang="en-US" sz="3200" dirty="0" smtClean="0">
                <a:solidFill>
                  <a:schemeClr val="tx1"/>
                </a:solidFill>
              </a:rPr>
              <a:t>Multiple Perspectives</a:t>
            </a:r>
          </a:p>
          <a:p>
            <a:r>
              <a:rPr lang="en-US" sz="3200" dirty="0" smtClean="0">
                <a:solidFill>
                  <a:schemeClr val="tx1"/>
                </a:solidFill>
              </a:rPr>
              <a:t>Student Centered Focus</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457200"/>
            <a:ext cx="3657600" cy="5791200"/>
          </a:xfrm>
          <a:ln>
            <a:solidFill>
              <a:schemeClr val="accent1"/>
            </a:solidFill>
          </a:ln>
        </p:spPr>
        <p:txBody>
          <a:bodyPr>
            <a:normAutofit/>
          </a:bodyPr>
          <a:lstStyle/>
          <a:p>
            <a:r>
              <a:rPr lang="en-US" sz="3200" dirty="0" smtClean="0">
                <a:solidFill>
                  <a:schemeClr val="tx1"/>
                </a:solidFill>
              </a:rPr>
              <a:t>During any given semester, 80 – 85% of UTEP students have taken classes at EPCC.</a:t>
            </a:r>
            <a:endParaRPr lang="en-US" sz="3200" dirty="0">
              <a:solidFill>
                <a:schemeClr val="tx1"/>
              </a:solidFill>
            </a:endParaRPr>
          </a:p>
        </p:txBody>
      </p:sp>
      <p:pic>
        <p:nvPicPr>
          <p:cNvPr id="1028" name="Picture 4" descr="http://webcontent.utep.edu/images/mediamine.jpg"/>
          <p:cNvPicPr>
            <a:picLocks noChangeAspect="1" noChangeArrowheads="1"/>
          </p:cNvPicPr>
          <p:nvPr/>
        </p:nvPicPr>
        <p:blipFill>
          <a:blip r:embed="rId2" cstate="print"/>
          <a:srcRect/>
          <a:stretch>
            <a:fillRect/>
          </a:stretch>
        </p:blipFill>
        <p:spPr bwMode="auto">
          <a:xfrm>
            <a:off x="4085177" y="457200"/>
            <a:ext cx="4715923" cy="59531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4800600"/>
            <a:ext cx="7772400" cy="1500187"/>
          </a:xfrm>
        </p:spPr>
        <p:txBody>
          <a:bodyPr>
            <a:normAutofit/>
          </a:bodyPr>
          <a:lstStyle/>
          <a:p>
            <a:r>
              <a:rPr lang="en-US" sz="3200" dirty="0" smtClean="0">
                <a:solidFill>
                  <a:schemeClr val="tx1"/>
                </a:solidFill>
              </a:rPr>
              <a:t>Thank you</a:t>
            </a:r>
            <a:endParaRPr lang="en-US" sz="3200" dirty="0">
              <a:solidFill>
                <a:schemeClr val="tx1"/>
              </a:solidFill>
            </a:endParaRPr>
          </a:p>
        </p:txBody>
      </p:sp>
      <p:pic>
        <p:nvPicPr>
          <p:cNvPr id="1026" name="Picture 2" descr="Image Detail"/>
          <p:cNvPicPr>
            <a:picLocks noChangeAspect="1" noChangeArrowheads="1"/>
          </p:cNvPicPr>
          <p:nvPr/>
        </p:nvPicPr>
        <p:blipFill>
          <a:blip r:embed="rId2" cstate="print"/>
          <a:srcRect/>
          <a:stretch>
            <a:fillRect/>
          </a:stretch>
        </p:blipFill>
        <p:spPr bwMode="auto">
          <a:xfrm>
            <a:off x="0" y="0"/>
            <a:ext cx="9144000" cy="5486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447800"/>
          </a:xfrm>
          <a:solidFill>
            <a:schemeClr val="accent5">
              <a:lumMod val="20000"/>
              <a:lumOff val="80000"/>
            </a:schemeClr>
          </a:solidFill>
        </p:spPr>
        <p:txBody>
          <a:bodyPr>
            <a:normAutofit/>
          </a:bodyPr>
          <a:lstStyle/>
          <a:p>
            <a:r>
              <a:rPr lang="en-US" sz="5400" b="1" dirty="0" smtClean="0"/>
              <a:t>Committees</a:t>
            </a:r>
            <a:endParaRPr lang="en-US" sz="5400" b="1" dirty="0"/>
          </a:p>
        </p:txBody>
      </p:sp>
      <p:sp>
        <p:nvSpPr>
          <p:cNvPr id="6" name="Content Placeholder 5"/>
          <p:cNvSpPr>
            <a:spLocks noGrp="1"/>
          </p:cNvSpPr>
          <p:nvPr>
            <p:ph idx="1"/>
          </p:nvPr>
        </p:nvSpPr>
        <p:spPr>
          <a:xfrm>
            <a:off x="457200" y="1981201"/>
            <a:ext cx="8229600" cy="3352799"/>
          </a:xfrm>
          <a:ln>
            <a:solidFill>
              <a:schemeClr val="accent1"/>
            </a:solidFill>
          </a:ln>
        </p:spPr>
        <p:txBody>
          <a:bodyPr/>
          <a:lstStyle/>
          <a:p>
            <a:r>
              <a:rPr lang="en-US" dirty="0" smtClean="0"/>
              <a:t>El Paso Collaborative for Academic Excellence</a:t>
            </a:r>
          </a:p>
          <a:p>
            <a:r>
              <a:rPr lang="en-US" dirty="0" smtClean="0"/>
              <a:t>EPCC  / UTEP College Readiness Committee</a:t>
            </a:r>
          </a:p>
          <a:p>
            <a:r>
              <a:rPr lang="en-US" dirty="0" smtClean="0"/>
              <a:t>EPCC / UTEP Articulation Committee</a:t>
            </a:r>
          </a:p>
          <a:p>
            <a:r>
              <a:rPr lang="en-US" dirty="0" smtClean="0"/>
              <a:t>El Paso ECHS Leadership Council</a:t>
            </a:r>
          </a:p>
          <a:p>
            <a:r>
              <a:rPr lang="en-US" dirty="0" smtClean="0"/>
              <a:t>Developmental Education Council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5">
              <a:lumMod val="20000"/>
              <a:lumOff val="80000"/>
            </a:schemeClr>
          </a:solidFill>
        </p:spPr>
        <p:txBody>
          <a:bodyPr>
            <a:normAutofit/>
          </a:bodyPr>
          <a:lstStyle/>
          <a:p>
            <a:r>
              <a:rPr lang="en-US" sz="5400" b="1" dirty="0" smtClean="0"/>
              <a:t>Enrollment Services</a:t>
            </a:r>
            <a:endParaRPr lang="en-US" sz="5400" b="1" dirty="0"/>
          </a:p>
        </p:txBody>
      </p:sp>
      <p:sp>
        <p:nvSpPr>
          <p:cNvPr id="3" name="Content Placeholder 2"/>
          <p:cNvSpPr>
            <a:spLocks noGrp="1"/>
          </p:cNvSpPr>
          <p:nvPr>
            <p:ph idx="1"/>
          </p:nvPr>
        </p:nvSpPr>
        <p:spPr>
          <a:xfrm>
            <a:off x="457200" y="1905001"/>
            <a:ext cx="8229600" cy="3581400"/>
          </a:xfrm>
          <a:ln>
            <a:solidFill>
              <a:schemeClr val="accent1"/>
            </a:solidFill>
          </a:ln>
        </p:spPr>
        <p:txBody>
          <a:bodyPr/>
          <a:lstStyle/>
          <a:p>
            <a:r>
              <a:rPr lang="en-US" dirty="0" smtClean="0"/>
              <a:t>EPCC UTEP Joint Application</a:t>
            </a:r>
          </a:p>
          <a:p>
            <a:r>
              <a:rPr lang="en-US" dirty="0" smtClean="0"/>
              <a:t>Shared Student ID numbers</a:t>
            </a:r>
          </a:p>
          <a:p>
            <a:r>
              <a:rPr lang="en-US" dirty="0" smtClean="0"/>
              <a:t>Joint ACCUPLACER placement chart</a:t>
            </a:r>
          </a:p>
          <a:p>
            <a:r>
              <a:rPr lang="en-US" b="1" dirty="0" smtClean="0"/>
              <a:t>Reverse Transfer</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20000"/>
              <a:lumOff val="80000"/>
            </a:schemeClr>
          </a:solidFill>
        </p:spPr>
        <p:txBody>
          <a:bodyPr/>
          <a:lstStyle/>
          <a:p>
            <a:r>
              <a:rPr lang="en-US" b="1" dirty="0" smtClean="0"/>
              <a:t>What is Reverse Transfer?</a:t>
            </a:r>
            <a:endParaRPr lang="en-US" b="1" dirty="0"/>
          </a:p>
        </p:txBody>
      </p:sp>
      <p:sp>
        <p:nvSpPr>
          <p:cNvPr id="3" name="Content Placeholder 2"/>
          <p:cNvSpPr>
            <a:spLocks noGrp="1"/>
          </p:cNvSpPr>
          <p:nvPr>
            <p:ph idx="1"/>
          </p:nvPr>
        </p:nvSpPr>
        <p:spPr/>
        <p:txBody>
          <a:bodyPr/>
          <a:lstStyle/>
          <a:p>
            <a:pPr>
              <a:buNone/>
            </a:pPr>
            <a:r>
              <a:rPr lang="en-US" dirty="0" smtClean="0"/>
              <a:t>	A program for students who take classes at both a community college and a 4 year university to have credits from both institutions count toward an associate degree from the community college.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057400"/>
            <a:ext cx="8229600" cy="3200400"/>
          </a:xfrm>
          <a:noFill/>
          <a:ln>
            <a:solidFill>
              <a:schemeClr val="accent1"/>
            </a:solidFill>
          </a:ln>
        </p:spPr>
        <p:txBody>
          <a:bodyPr/>
          <a:lstStyle/>
          <a:p>
            <a:pPr indent="0">
              <a:buNone/>
            </a:pPr>
            <a:r>
              <a:rPr lang="en-US" sz="4400" dirty="0" smtClean="0">
                <a:cs typeface="Times New Roman" pitchFamily="18" charset="0"/>
              </a:rPr>
              <a:t>UTEP supports </a:t>
            </a:r>
            <a:r>
              <a:rPr lang="en-US" sz="4400" b="1" dirty="0" smtClean="0">
                <a:cs typeface="Times New Roman" pitchFamily="18" charset="0"/>
              </a:rPr>
              <a:t>Reverse Transfer </a:t>
            </a:r>
            <a:r>
              <a:rPr lang="en-US" sz="4400" dirty="0" smtClean="0">
                <a:cs typeface="Times New Roman" pitchFamily="18" charset="0"/>
              </a:rPr>
              <a:t>of credits </a:t>
            </a:r>
            <a:r>
              <a:rPr lang="en-US" sz="4400" b="1" dirty="0" smtClean="0">
                <a:solidFill>
                  <a:schemeClr val="accent6">
                    <a:lumMod val="75000"/>
                  </a:schemeClr>
                </a:solidFill>
                <a:cs typeface="Times New Roman" pitchFamily="18" charset="0"/>
              </a:rPr>
              <a:t>from</a:t>
            </a:r>
            <a:r>
              <a:rPr lang="en-US" sz="4400" dirty="0" smtClean="0">
                <a:cs typeface="Times New Roman" pitchFamily="18" charset="0"/>
              </a:rPr>
              <a:t> UTEP      EPCC so students can earn their associate degrees from EPCC.</a:t>
            </a:r>
          </a:p>
        </p:txBody>
      </p:sp>
      <p:sp>
        <p:nvSpPr>
          <p:cNvPr id="3" name="Right Arrow 2"/>
          <p:cNvSpPr/>
          <p:nvPr/>
        </p:nvSpPr>
        <p:spPr>
          <a:xfrm>
            <a:off x="5638800" y="3048000"/>
            <a:ext cx="609600" cy="2286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0"/>
            <a:ext cx="9144000" cy="1371600"/>
          </a:xfrm>
          <a:prstGeom prst="rect">
            <a:avLst/>
          </a:prstGeom>
          <a:solidFill>
            <a:schemeClr val="accent5">
              <a:lumMod val="20000"/>
              <a:lumOff val="80000"/>
            </a:schemeClr>
          </a:solidFill>
        </p:spPr>
        <p:txBody>
          <a:bodyPr wrap="square" anchor="ctr">
            <a:spAutoFit/>
          </a:bodyPr>
          <a:lstStyle/>
          <a:p>
            <a:pPr algn="ctr"/>
            <a:r>
              <a:rPr lang="en-US" sz="5400" b="1" dirty="0" smtClean="0"/>
              <a:t>Reverse Transfer</a:t>
            </a:r>
            <a:endParaRPr lang="en-US" sz="5400"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3048000"/>
          </a:xfrm>
          <a:solidFill>
            <a:schemeClr val="bg1">
              <a:lumMod val="95000"/>
              <a:alpha val="65000"/>
            </a:schemeClr>
          </a:solidFill>
          <a:ln>
            <a:solidFill>
              <a:schemeClr val="accent1"/>
            </a:solidFill>
          </a:ln>
        </p:spPr>
        <p:txBody>
          <a:bodyPr/>
          <a:lstStyle/>
          <a:p>
            <a:r>
              <a:rPr lang="en-US" dirty="0" smtClean="0"/>
              <a:t>SACS guidelines require 25% of credits to be earned at the degree awarding institution, in this case EPCC</a:t>
            </a:r>
          </a:p>
          <a:p>
            <a:r>
              <a:rPr lang="en-US" dirty="0" smtClean="0"/>
              <a:t>Associate degree of 60 credits = 15 SCH minimum at EPCC in order to award a degree</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5943600"/>
          </a:xfrm>
          <a:solidFill>
            <a:schemeClr val="bg1">
              <a:lumMod val="95000"/>
              <a:alpha val="65000"/>
            </a:schemeClr>
          </a:solidFill>
          <a:ln>
            <a:solidFill>
              <a:schemeClr val="accent1"/>
            </a:solidFill>
          </a:ln>
        </p:spPr>
        <p:txBody>
          <a:bodyPr/>
          <a:lstStyle/>
          <a:p>
            <a:r>
              <a:rPr lang="en-US" dirty="0" smtClean="0"/>
              <a:t>Selected top AA and AS EPCC degrees plans </a:t>
            </a:r>
          </a:p>
          <a:p>
            <a:r>
              <a:rPr lang="en-US" dirty="0" smtClean="0"/>
              <a:t>Programmed them in UTEP’s Banner / CAPP system</a:t>
            </a:r>
          </a:p>
          <a:p>
            <a:r>
              <a:rPr lang="en-US" dirty="0" smtClean="0"/>
              <a:t>Set a report to run at the end of the school year that finds all UTEP students who have both the 15 hours from EPCC </a:t>
            </a:r>
            <a:r>
              <a:rPr lang="en-US" b="1" u="sng" dirty="0" smtClean="0"/>
              <a:t>and</a:t>
            </a:r>
            <a:r>
              <a:rPr lang="en-US" dirty="0" smtClean="0"/>
              <a:t> have completed the requirements for the AA or AS UTEP </a:t>
            </a:r>
          </a:p>
          <a:p>
            <a:r>
              <a:rPr lang="en-US" dirty="0" smtClean="0"/>
              <a:t>Send it to the Registrar at EPCC for confirmation and awarding of degree</a:t>
            </a:r>
            <a:endParaRPr 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447800"/>
          </a:xfrm>
          <a:solidFill>
            <a:schemeClr val="accent5">
              <a:lumMod val="20000"/>
              <a:lumOff val="80000"/>
            </a:schemeClr>
          </a:solidFill>
        </p:spPr>
        <p:txBody>
          <a:bodyPr/>
          <a:lstStyle/>
          <a:p>
            <a:r>
              <a:rPr lang="en-US" b="1" dirty="0" smtClean="0">
                <a:solidFill>
                  <a:schemeClr val="tx1"/>
                </a:solidFill>
              </a:rPr>
              <a:t>  </a:t>
            </a:r>
            <a:r>
              <a:rPr lang="en-US" sz="4400" b="1" dirty="0" smtClean="0">
                <a:solidFill>
                  <a:schemeClr val="tx1"/>
                </a:solidFill>
              </a:rPr>
              <a:t>EPCC Degrees Awarded </a:t>
            </a:r>
            <a:br>
              <a:rPr lang="en-US" sz="4400" b="1" dirty="0" smtClean="0">
                <a:solidFill>
                  <a:schemeClr val="tx1"/>
                </a:solidFill>
              </a:rPr>
            </a:br>
            <a:r>
              <a:rPr lang="en-US" sz="4400" b="1" dirty="0" smtClean="0">
                <a:solidFill>
                  <a:schemeClr val="tx1"/>
                </a:solidFill>
              </a:rPr>
              <a:t>  2006 - 2011</a:t>
            </a:r>
            <a:endParaRPr lang="en-US" dirty="0"/>
          </a:p>
        </p:txBody>
      </p:sp>
      <p:graphicFrame>
        <p:nvGraphicFramePr>
          <p:cNvPr id="4" name="Content Placeholder 3"/>
          <p:cNvGraphicFramePr>
            <a:graphicFrameLocks noGrp="1"/>
          </p:cNvGraphicFramePr>
          <p:nvPr>
            <p:ph idx="1"/>
          </p:nvPr>
        </p:nvGraphicFramePr>
        <p:xfrm>
          <a:off x="457200" y="1752600"/>
          <a:ext cx="82296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0">
    <a:dk1>
      <a:srgbClr val="3F4253"/>
    </a:dk1>
    <a:lt1>
      <a:sysClr val="window" lastClr="FFFFFF"/>
    </a:lt1>
    <a:dk2>
      <a:srgbClr val="8F91A9"/>
    </a:dk2>
    <a:lt2>
      <a:srgbClr val="272833"/>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1146</TotalTime>
  <Words>819</Words>
  <Application>Microsoft Office PowerPoint</Application>
  <PresentationFormat>On-screen Show (4:3)</PresentationFormat>
  <Paragraphs>148</Paragraphs>
  <Slides>29</Slides>
  <Notes>2</Notes>
  <HiddenSlides>0</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Office Theme</vt:lpstr>
      <vt:lpstr>1_Office Theme</vt:lpstr>
      <vt:lpstr>2_Office Theme</vt:lpstr>
      <vt:lpstr>3_Office Theme</vt:lpstr>
      <vt:lpstr>6_Office Theme</vt:lpstr>
      <vt:lpstr>7_Office Theme</vt:lpstr>
      <vt:lpstr> Reverse Transfer: How UTEP and EPCC Created a Successful Program     Dr. Donna Ekal, Associate Provost University of Texas at El Paso   2012 COTA Transfer and Articulation Conference February 3, 2012 Columbia, Missouri</vt:lpstr>
      <vt:lpstr>Long History of Cooperation</vt:lpstr>
      <vt:lpstr>Committees</vt:lpstr>
      <vt:lpstr>Enrollment Services</vt:lpstr>
      <vt:lpstr>What is Reverse Transfer?</vt:lpstr>
      <vt:lpstr>Slide 6</vt:lpstr>
      <vt:lpstr>Slide 7</vt:lpstr>
      <vt:lpstr>Slide 8</vt:lpstr>
      <vt:lpstr>  EPCC Degrees Awarded    2006 - 2011</vt:lpstr>
      <vt:lpstr>Keys to Success</vt:lpstr>
      <vt:lpstr>FERPA?</vt:lpstr>
      <vt:lpstr>Initial Summary  of Reverse Transfer Data</vt:lpstr>
      <vt:lpstr>UTEP Baccalaureate Degrees Awarded to  EPCC Reverse Transfer Degree Recipients</vt:lpstr>
      <vt:lpstr>  Reverse Transfer Future</vt:lpstr>
      <vt:lpstr>Article in “The Chronicle”</vt:lpstr>
      <vt:lpstr>Long History of Cooperation</vt:lpstr>
      <vt:lpstr>Financial Aid Services</vt:lpstr>
      <vt:lpstr>Transfer and GTF Scholarships</vt:lpstr>
      <vt:lpstr>EPCC Transfer Scholarship 1997 - present</vt:lpstr>
      <vt:lpstr>Academic Advising</vt:lpstr>
      <vt:lpstr>Curricular and Academics</vt:lpstr>
      <vt:lpstr>Transfer Guides &amp; 2 + 2</vt:lpstr>
      <vt:lpstr>Early College High School</vt:lpstr>
      <vt:lpstr>El Paso Area  Early College High Schools</vt:lpstr>
      <vt:lpstr>ECHS Enrollment Estimates</vt:lpstr>
      <vt:lpstr>Slide 26</vt:lpstr>
      <vt:lpstr> Important Themes</vt:lpstr>
      <vt:lpstr>Slide 28</vt:lpstr>
      <vt:lpstr>Slide 29</vt:lpstr>
    </vt:vector>
  </TitlesOfParts>
  <Company>The University of Texas at El Paso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EPCC – UTEP  Project Win Win</dc:title>
  <dc:creator>The University of Texas at El Paso</dc:creator>
  <cp:lastModifiedBy>Hattman, Melissa</cp:lastModifiedBy>
  <cp:revision>106</cp:revision>
  <dcterms:created xsi:type="dcterms:W3CDTF">2010-10-29T02:43:45Z</dcterms:created>
  <dcterms:modified xsi:type="dcterms:W3CDTF">2012-02-09T15:23:36Z</dcterms:modified>
</cp:coreProperties>
</file>