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62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B9A3-2C81-4A9F-AAEB-A4CF9C54BCC7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5BF1-3D99-42A9-AFA4-0BA6086AB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550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B9A3-2C81-4A9F-AAEB-A4CF9C54BCC7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5BF1-3D99-42A9-AFA4-0BA6086AB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159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B9A3-2C81-4A9F-AAEB-A4CF9C54BCC7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5BF1-3D99-42A9-AFA4-0BA6086AB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626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B9A3-2C81-4A9F-AAEB-A4CF9C54BCC7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5BF1-3D99-42A9-AFA4-0BA6086AB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474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B9A3-2C81-4A9F-AAEB-A4CF9C54BCC7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5BF1-3D99-42A9-AFA4-0BA6086AB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469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B9A3-2C81-4A9F-AAEB-A4CF9C54BCC7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5BF1-3D99-42A9-AFA4-0BA6086AB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35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B9A3-2C81-4A9F-AAEB-A4CF9C54BCC7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5BF1-3D99-42A9-AFA4-0BA6086AB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362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B9A3-2C81-4A9F-AAEB-A4CF9C54BCC7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5BF1-3D99-42A9-AFA4-0BA6086AB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0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B9A3-2C81-4A9F-AAEB-A4CF9C54BCC7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5BF1-3D99-42A9-AFA4-0BA6086AB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10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B9A3-2C81-4A9F-AAEB-A4CF9C54BCC7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5BF1-3D99-42A9-AFA4-0BA6086AB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402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B9A3-2C81-4A9F-AAEB-A4CF9C54BCC7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5BF1-3D99-42A9-AFA4-0BA6086AB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406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7B9A3-2C81-4A9F-AAEB-A4CF9C54BCC7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45BF1-3D99-42A9-AFA4-0BA6086AB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588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496" y="1295400"/>
            <a:ext cx="8001000" cy="1981200"/>
          </a:xfrm>
        </p:spPr>
        <p:txBody>
          <a:bodyPr/>
          <a:lstStyle/>
          <a:p>
            <a:r>
              <a:rPr lang="en-US" dirty="0" smtClean="0"/>
              <a:t>COTA CONFERENCE</a:t>
            </a:r>
            <a:br>
              <a:rPr lang="en-US" dirty="0" smtClean="0"/>
            </a:b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06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Brian Foster</a:t>
            </a:r>
          </a:p>
          <a:p>
            <a:r>
              <a:rPr lang="en-US" dirty="0" smtClean="0"/>
              <a:t>Provost</a:t>
            </a:r>
          </a:p>
          <a:p>
            <a:r>
              <a:rPr lang="en-US" dirty="0" smtClean="0"/>
              <a:t>University of Missouri - Columbia</a:t>
            </a:r>
          </a:p>
          <a:p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5" name="Picture 9" descr="MULOGOC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2288" y="5562600"/>
            <a:ext cx="45402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409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Areas for collaboration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 together—in all directions—on faculty professional development </a:t>
            </a:r>
          </a:p>
          <a:p>
            <a:r>
              <a:rPr lang="en-US" dirty="0" smtClean="0"/>
              <a:t>Build on complementarities in supporting economic development</a:t>
            </a:r>
          </a:p>
          <a:p>
            <a:pPr lvl="1"/>
            <a:r>
              <a:rPr lang="en-US" dirty="0" smtClean="0"/>
              <a:t>Be responsive for different kinds of workforce preparation</a:t>
            </a:r>
          </a:p>
          <a:p>
            <a:pPr lvl="1"/>
            <a:r>
              <a:rPr lang="en-US" dirty="0" smtClean="0"/>
              <a:t>Build on complementarities in attraction/retention</a:t>
            </a:r>
          </a:p>
          <a:p>
            <a:pPr lvl="1"/>
            <a:r>
              <a:rPr lang="en-US" dirty="0" smtClean="0"/>
              <a:t>Support entrepreneurial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4585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Need to REALLY work together, which requires</a:t>
            </a:r>
          </a:p>
          <a:p>
            <a:pPr lvl="1"/>
            <a:r>
              <a:rPr lang="en-US" dirty="0" smtClean="0"/>
              <a:t>Mutual understanding</a:t>
            </a:r>
          </a:p>
          <a:p>
            <a:pPr lvl="1"/>
            <a:r>
              <a:rPr lang="en-US" dirty="0" smtClean="0"/>
              <a:t>Mutual respect</a:t>
            </a:r>
          </a:p>
          <a:p>
            <a:pPr lvl="1"/>
            <a:r>
              <a:rPr lang="en-US" dirty="0" smtClean="0"/>
              <a:t>Seeing how the pieces fit together</a:t>
            </a:r>
          </a:p>
          <a:p>
            <a:pPr marL="514350" indent="-457200"/>
            <a:r>
              <a:rPr lang="en-US" dirty="0" smtClean="0"/>
              <a:t>Need constant focus on what we can do together that we can’t do alone</a:t>
            </a:r>
          </a:p>
          <a:p>
            <a:pPr marL="514350" indent="-457200"/>
            <a:r>
              <a:rPr lang="en-US" dirty="0" smtClean="0"/>
              <a:t>Need to come together to advocate politically for higher education broadly</a:t>
            </a:r>
          </a:p>
          <a:p>
            <a:pPr marL="514350" indent="-457200"/>
            <a:r>
              <a:rPr lang="en-US" dirty="0" smtClean="0"/>
              <a:t>Need to work together to meet needs of all constituents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343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Structure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93837"/>
            <a:ext cx="7696200" cy="4144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Broad perspective on coming together</a:t>
            </a:r>
          </a:p>
          <a:p>
            <a:r>
              <a:rPr lang="en-US" dirty="0" smtClean="0"/>
              <a:t>Full disclosure: my background</a:t>
            </a:r>
          </a:p>
          <a:p>
            <a:r>
              <a:rPr lang="en-US" dirty="0" smtClean="0"/>
              <a:t>Different kinds of constituent needs</a:t>
            </a:r>
          </a:p>
          <a:p>
            <a:r>
              <a:rPr lang="en-US" dirty="0" smtClean="0"/>
              <a:t>Matching constituents needs with HE institutions</a:t>
            </a:r>
          </a:p>
          <a:p>
            <a:r>
              <a:rPr lang="en-US" dirty="0" smtClean="0"/>
              <a:t>What do we all need to do?</a:t>
            </a:r>
          </a:p>
          <a:p>
            <a:r>
              <a:rPr lang="en-US" dirty="0" smtClean="0"/>
              <a:t>Areas for collaboration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1456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Broad perspective on coming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27237"/>
            <a:ext cx="7848600" cy="4525963"/>
          </a:xfrm>
        </p:spPr>
        <p:txBody>
          <a:bodyPr/>
          <a:lstStyle/>
          <a:p>
            <a:r>
              <a:rPr lang="en-US" dirty="0" smtClean="0"/>
              <a:t>My perspective is at 40,000 feet</a:t>
            </a:r>
          </a:p>
          <a:p>
            <a:pPr lvl="1"/>
            <a:r>
              <a:rPr lang="en-US" dirty="0" smtClean="0"/>
              <a:t>No real operational expertise here</a:t>
            </a:r>
          </a:p>
          <a:p>
            <a:r>
              <a:rPr lang="en-US" dirty="0" smtClean="0"/>
              <a:t>The big, most difficult issues are sector differences</a:t>
            </a:r>
          </a:p>
          <a:p>
            <a:r>
              <a:rPr lang="en-US" dirty="0" smtClean="0"/>
              <a:t>Competition within sectors also a problem</a:t>
            </a:r>
          </a:p>
          <a:p>
            <a:r>
              <a:rPr lang="en-US" dirty="0" smtClean="0"/>
              <a:t>We need a win-win situation: doing together what none of us can do alone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474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Full Disclosure: my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Personal interest in access: first generation, clueless</a:t>
            </a:r>
          </a:p>
          <a:p>
            <a:pPr lvl="1"/>
            <a:r>
              <a:rPr lang="en-US" dirty="0" smtClean="0"/>
              <a:t>Undergrad at regional school, great experience</a:t>
            </a:r>
          </a:p>
          <a:p>
            <a:r>
              <a:rPr lang="en-US" dirty="0" smtClean="0"/>
              <a:t>Small town background</a:t>
            </a:r>
          </a:p>
          <a:p>
            <a:r>
              <a:rPr lang="en-US" dirty="0" smtClean="0"/>
              <a:t>Worked a great deal with community colleges</a:t>
            </a:r>
          </a:p>
          <a:p>
            <a:pPr lvl="1"/>
            <a:r>
              <a:rPr lang="en-US" dirty="0" smtClean="0"/>
              <a:t>As grad dean worked with CC students to get them to see beyond four year degree</a:t>
            </a:r>
          </a:p>
          <a:p>
            <a:pPr lvl="1"/>
            <a:r>
              <a:rPr lang="en-US" dirty="0" smtClean="0"/>
              <a:t>At UNM 4 community college branches reported to 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323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Different kinds of constituent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Student needs vary by:</a:t>
            </a:r>
          </a:p>
          <a:p>
            <a:pPr lvl="1"/>
            <a:r>
              <a:rPr lang="en-US" dirty="0" smtClean="0"/>
              <a:t>Rural/urban, large school/small school</a:t>
            </a:r>
          </a:p>
          <a:p>
            <a:pPr lvl="1"/>
            <a:r>
              <a:rPr lang="en-US" dirty="0" smtClean="0"/>
              <a:t>First generation college</a:t>
            </a:r>
          </a:p>
          <a:p>
            <a:pPr lvl="1"/>
            <a:r>
              <a:rPr lang="en-US" dirty="0" smtClean="0"/>
              <a:t>Socioeconomic status</a:t>
            </a:r>
          </a:p>
          <a:p>
            <a:pPr lvl="1"/>
            <a:r>
              <a:rPr lang="en-US" dirty="0" smtClean="0"/>
              <a:t>Aspirations, passions, limitations, family, and more</a:t>
            </a:r>
          </a:p>
          <a:p>
            <a:r>
              <a:rPr lang="en-US" dirty="0" smtClean="0"/>
              <a:t>External constituent needs</a:t>
            </a:r>
          </a:p>
          <a:p>
            <a:pPr lvl="1"/>
            <a:r>
              <a:rPr lang="en-US" dirty="0" smtClean="0"/>
              <a:t>Preparation for VERY broad range of occupations</a:t>
            </a:r>
          </a:p>
          <a:p>
            <a:pPr lvl="1"/>
            <a:r>
              <a:rPr lang="en-US" dirty="0" smtClean="0"/>
              <a:t>Preparation for today’s and hopefully tomorrow’s jobs, not just yesterday’s</a:t>
            </a:r>
          </a:p>
          <a:p>
            <a:pPr lvl="1"/>
            <a:r>
              <a:rPr lang="en-US" dirty="0" smtClean="0"/>
              <a:t>Agility to adapt to volatile environments</a:t>
            </a:r>
          </a:p>
        </p:txBody>
      </p:sp>
    </p:spTree>
    <p:extLst>
      <p:ext uri="{BB962C8B-B14F-4D97-AF65-F5344CB8AC3E}">
        <p14:creationId xmlns:p14="http://schemas.microsoft.com/office/powerpoint/2010/main" xmlns="" val="185956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Matching constituent needs</a:t>
            </a:r>
            <a:br>
              <a:rPr lang="en-US" dirty="0" smtClean="0"/>
            </a:br>
            <a:r>
              <a:rPr lang="en-US" dirty="0" smtClean="0"/>
              <a:t>with Higher Education Institutions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r>
              <a:rPr lang="en-US" dirty="0" smtClean="0"/>
              <a:t>Provide access to VERY diverse institutions</a:t>
            </a:r>
          </a:p>
          <a:p>
            <a:r>
              <a:rPr lang="en-US" dirty="0" smtClean="0"/>
              <a:t>Proactively help students to “find themselves”</a:t>
            </a:r>
          </a:p>
          <a:p>
            <a:pPr lvl="1"/>
            <a:r>
              <a:rPr lang="en-US" dirty="0" smtClean="0"/>
              <a:t>Accommodate their exploration of options</a:t>
            </a:r>
          </a:p>
          <a:p>
            <a:pPr lvl="1"/>
            <a:r>
              <a:rPr lang="en-US" dirty="0" smtClean="0"/>
              <a:t>Avoid expectations of “hard” plans for education</a:t>
            </a:r>
          </a:p>
          <a:p>
            <a:r>
              <a:rPr lang="en-US" dirty="0" smtClean="0"/>
              <a:t>Explore how students see their education</a:t>
            </a:r>
          </a:p>
          <a:p>
            <a:r>
              <a:rPr lang="en-US" dirty="0" smtClean="0"/>
              <a:t>Explore needs of employers, other key constituents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340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What do we all need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important: understand each other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ommunicate more: “real” communication across sectors, not just blow smoke</a:t>
            </a:r>
          </a:p>
          <a:p>
            <a:pPr lvl="1"/>
            <a:r>
              <a:rPr lang="en-US" dirty="0" smtClean="0"/>
              <a:t>Cross academic “area” boundaries</a:t>
            </a:r>
          </a:p>
          <a:p>
            <a:r>
              <a:rPr lang="en-US" dirty="0" smtClean="0"/>
              <a:t>Respect the wildly diverse competencies of different sectors and different institutions…and their match with needs</a:t>
            </a:r>
          </a:p>
          <a:p>
            <a:r>
              <a:rPr lang="en-US" dirty="0" smtClean="0"/>
              <a:t>Recognize and respect student differences</a:t>
            </a:r>
          </a:p>
          <a:p>
            <a:pPr lvl="1"/>
            <a:r>
              <a:rPr lang="en-US" dirty="0" smtClean="0"/>
              <a:t>Highly variable passions, needs</a:t>
            </a:r>
          </a:p>
          <a:p>
            <a:pPr lvl="1"/>
            <a:r>
              <a:rPr lang="en-US" dirty="0" smtClean="0"/>
              <a:t>Highly variable goals for higher education (Grigsby book)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577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</a:pPr>
            <a:r>
              <a:rPr lang="en-US" dirty="0" smtClean="0"/>
              <a:t>To Do List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/>
              <a:t>Engage/inform faculty more broadly in higher education’s needs</a:t>
            </a:r>
          </a:p>
          <a:p>
            <a:pPr lvl="1"/>
            <a:r>
              <a:rPr lang="en-US" dirty="0" smtClean="0"/>
              <a:t>Learn what other sectors do and honor it</a:t>
            </a:r>
          </a:p>
          <a:p>
            <a:r>
              <a:rPr lang="en-US" dirty="0" smtClean="0"/>
              <a:t>Train </a:t>
            </a:r>
            <a:r>
              <a:rPr lang="en-US" u="sng" dirty="0" smtClean="0"/>
              <a:t>future</a:t>
            </a:r>
            <a:r>
              <a:rPr lang="en-US" dirty="0" smtClean="0"/>
              <a:t> faculty differently</a:t>
            </a:r>
          </a:p>
          <a:p>
            <a:pPr lvl="1"/>
            <a:r>
              <a:rPr lang="en-US" dirty="0" smtClean="0"/>
              <a:t>Proactively inform/engage them with all sectors</a:t>
            </a:r>
          </a:p>
          <a:p>
            <a:r>
              <a:rPr lang="en-US" dirty="0" smtClean="0"/>
              <a:t>Be serious about professional development by engaging faculty at other kinds of institutions in disciplinary conferences, symposia,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0402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Areas for collaboration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course: </a:t>
            </a:r>
          </a:p>
          <a:p>
            <a:pPr lvl="1"/>
            <a:r>
              <a:rPr lang="en-US" dirty="0" smtClean="0"/>
              <a:t>Articulation, transfer IN ALL DIRECTIONS</a:t>
            </a:r>
          </a:p>
          <a:p>
            <a:pPr lvl="1"/>
            <a:r>
              <a:rPr lang="en-US" dirty="0" smtClean="0"/>
              <a:t>Collaborative programs</a:t>
            </a:r>
          </a:p>
          <a:p>
            <a:r>
              <a:rPr lang="en-US" dirty="0" smtClean="0"/>
              <a:t>Join politically to tell story of higher education broadly</a:t>
            </a:r>
          </a:p>
          <a:p>
            <a:pPr lvl="1"/>
            <a:r>
              <a:rPr lang="en-US" dirty="0" smtClean="0"/>
              <a:t>There WILL be competition also—that’s ok</a:t>
            </a:r>
          </a:p>
          <a:p>
            <a:r>
              <a:rPr lang="en-US" dirty="0" smtClean="0"/>
              <a:t>Work together with K-12 schools, recognizing and respecting sector differences</a:t>
            </a:r>
          </a:p>
        </p:txBody>
      </p:sp>
    </p:spTree>
    <p:extLst>
      <p:ext uri="{BB962C8B-B14F-4D97-AF65-F5344CB8AC3E}">
        <p14:creationId xmlns:p14="http://schemas.microsoft.com/office/powerpoint/2010/main" xmlns="" val="3237125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502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COTA CONFERENCE 2012</vt:lpstr>
      <vt:lpstr>Structure of the talk</vt:lpstr>
      <vt:lpstr>Broad perspective on coming together</vt:lpstr>
      <vt:lpstr>Full Disclosure: my background</vt:lpstr>
      <vt:lpstr>Different kinds of constituent needs</vt:lpstr>
      <vt:lpstr>Matching constituent needs with Higher Education Institutions </vt:lpstr>
      <vt:lpstr>What do we all need to do?</vt:lpstr>
      <vt:lpstr>To Do List Continued</vt:lpstr>
      <vt:lpstr>Areas for collaboration - 1</vt:lpstr>
      <vt:lpstr>Areas for collaboration - 2</vt:lpstr>
      <vt:lpstr>Wrap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COTA CONFERENCE 2012</dc:title>
  <dc:creator>Foster, Brian L. (Provost)</dc:creator>
  <cp:lastModifiedBy>Hattman, Melissa</cp:lastModifiedBy>
  <cp:revision>19</cp:revision>
  <dcterms:created xsi:type="dcterms:W3CDTF">2012-01-26T17:25:33Z</dcterms:created>
  <dcterms:modified xsi:type="dcterms:W3CDTF">2012-02-09T15:22:55Z</dcterms:modified>
</cp:coreProperties>
</file>