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73" r:id="rId2"/>
    <p:sldId id="295" r:id="rId3"/>
    <p:sldId id="296" r:id="rId4"/>
    <p:sldId id="291" r:id="rId5"/>
    <p:sldId id="293" r:id="rId6"/>
    <p:sldId id="286" r:id="rId7"/>
    <p:sldId id="294" r:id="rId8"/>
    <p:sldId id="289" r:id="rId9"/>
    <p:sldId id="292" r:id="rId10"/>
    <p:sldId id="278" r:id="rId11"/>
    <p:sldId id="309" r:id="rId12"/>
    <p:sldId id="297" r:id="rId13"/>
    <p:sldId id="300" r:id="rId14"/>
    <p:sldId id="310" r:id="rId15"/>
    <p:sldId id="270" r:id="rId16"/>
    <p:sldId id="302" r:id="rId17"/>
    <p:sldId id="311" r:id="rId18"/>
    <p:sldId id="280" r:id="rId19"/>
    <p:sldId id="281" r:id="rId20"/>
    <p:sldId id="305" r:id="rId21"/>
    <p:sldId id="284" r:id="rId22"/>
    <p:sldId id="312" r:id="rId23"/>
    <p:sldId id="313" r:id="rId24"/>
    <p:sldId id="282" r:id="rId25"/>
    <p:sldId id="259" r:id="rId26"/>
    <p:sldId id="268" r:id="rId27"/>
    <p:sldId id="30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317"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EB562D-0AF1-45C7-9C96-12BA41EE96C7}" type="datetimeFigureOut">
              <a:rPr lang="en-US" smtClean="0"/>
              <a:pPr/>
              <a:t>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392996-3239-42A1-BDF0-B5B57292C7A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National Assessment of Educational Progress (NAEP), conducted by the National Center for Educational Statistics</a:t>
            </a:r>
            <a:endParaRPr lang="en-US" dirty="0"/>
          </a:p>
        </p:txBody>
      </p:sp>
      <p:sp>
        <p:nvSpPr>
          <p:cNvPr id="4" name="Slide Number Placeholder 3"/>
          <p:cNvSpPr>
            <a:spLocks noGrp="1"/>
          </p:cNvSpPr>
          <p:nvPr>
            <p:ph type="sldNum" sz="quarter" idx="10"/>
          </p:nvPr>
        </p:nvSpPr>
        <p:spPr/>
        <p:txBody>
          <a:bodyPr/>
          <a:lstStyle/>
          <a:p>
            <a:fld id="{89392996-3239-42A1-BDF0-B5B57292C7A3}"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High-quality: credentials that provide clear pathways to further education and employment.</a:t>
            </a:r>
          </a:p>
        </p:txBody>
      </p:sp>
      <p:sp>
        <p:nvSpPr>
          <p:cNvPr id="4" name="Slide Number Placeholder 3"/>
          <p:cNvSpPr>
            <a:spLocks noGrp="1"/>
          </p:cNvSpPr>
          <p:nvPr>
            <p:ph type="sldNum" sz="quarter" idx="10"/>
          </p:nvPr>
        </p:nvSpPr>
        <p:spPr/>
        <p:txBody>
          <a:bodyPr/>
          <a:lstStyle/>
          <a:p>
            <a:fld id="{89392996-3239-42A1-BDF0-B5B57292C7A3}"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“Help</a:t>
            </a:r>
            <a:r>
              <a:rPr lang="en-US" baseline="0" dirty="0" smtClean="0"/>
              <a:t> Wanted: Projections of Jobs and Education Requirements Through 2018.” The Georgetown University Center on Education and the Workforce</a:t>
            </a:r>
            <a:endParaRPr lang="en-US" dirty="0"/>
          </a:p>
        </p:txBody>
      </p:sp>
      <p:sp>
        <p:nvSpPr>
          <p:cNvPr id="4" name="Slide Number Placeholder 3"/>
          <p:cNvSpPr>
            <a:spLocks noGrp="1"/>
          </p:cNvSpPr>
          <p:nvPr>
            <p:ph type="sldNum" sz="quarter" idx="10"/>
          </p:nvPr>
        </p:nvSpPr>
        <p:spPr/>
        <p:txBody>
          <a:bodyPr/>
          <a:lstStyle/>
          <a:p>
            <a:fld id="{89392996-3239-42A1-BDF0-B5B57292C7A3}"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Current production</a:t>
            </a:r>
            <a:r>
              <a:rPr lang="en-US" baseline="0" dirty="0" smtClean="0"/>
              <a:t> is about 50,181. Need 461,886 additional degrees to reach 60 percent.</a:t>
            </a:r>
            <a:endParaRPr lang="en-US" dirty="0"/>
          </a:p>
        </p:txBody>
      </p:sp>
      <p:sp>
        <p:nvSpPr>
          <p:cNvPr id="4" name="Slide Number Placeholder 3"/>
          <p:cNvSpPr>
            <a:spLocks noGrp="1"/>
          </p:cNvSpPr>
          <p:nvPr>
            <p:ph type="sldNum" sz="quarter" idx="10"/>
          </p:nvPr>
        </p:nvSpPr>
        <p:spPr/>
        <p:txBody>
          <a:bodyPr/>
          <a:lstStyle/>
          <a:p>
            <a:fld id="{89392996-3239-42A1-BDF0-B5B57292C7A3}"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392996-3239-42A1-BDF0-B5B57292C7A3}"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5AFFB5-0CF3-4164-A9DB-721D1B5A17C8}" type="datetimeFigureOut">
              <a:rPr lang="en-US" smtClean="0"/>
              <a:pPr/>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DC113-5CA9-4977-8C99-3458B0AE8E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5AFFB5-0CF3-4164-A9DB-721D1B5A17C8}" type="datetimeFigureOut">
              <a:rPr lang="en-US" smtClean="0"/>
              <a:pPr/>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DC113-5CA9-4977-8C99-3458B0AE8E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5AFFB5-0CF3-4164-A9DB-721D1B5A17C8}" type="datetimeFigureOut">
              <a:rPr lang="en-US" smtClean="0"/>
              <a:pPr/>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DC113-5CA9-4977-8C99-3458B0AE8E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5AFFB5-0CF3-4164-A9DB-721D1B5A17C8}" type="datetimeFigureOut">
              <a:rPr lang="en-US" smtClean="0"/>
              <a:pPr/>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DC113-5CA9-4977-8C99-3458B0AE8E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5AFFB5-0CF3-4164-A9DB-721D1B5A17C8}" type="datetimeFigureOut">
              <a:rPr lang="en-US" smtClean="0"/>
              <a:pPr/>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DC113-5CA9-4977-8C99-3458B0AE8E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5AFFB5-0CF3-4164-A9DB-721D1B5A17C8}" type="datetimeFigureOut">
              <a:rPr lang="en-US" smtClean="0"/>
              <a:pPr/>
              <a:t>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BDC113-5CA9-4977-8C99-3458B0AE8E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5AFFB5-0CF3-4164-A9DB-721D1B5A17C8}" type="datetimeFigureOut">
              <a:rPr lang="en-US" smtClean="0"/>
              <a:pPr/>
              <a:t>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BDC113-5CA9-4977-8C99-3458B0AE8E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5AFFB5-0CF3-4164-A9DB-721D1B5A17C8}" type="datetimeFigureOut">
              <a:rPr lang="en-US" smtClean="0"/>
              <a:pPr/>
              <a:t>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BDC113-5CA9-4977-8C99-3458B0AE8E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AFFB5-0CF3-4164-A9DB-721D1B5A17C8}" type="datetimeFigureOut">
              <a:rPr lang="en-US" smtClean="0"/>
              <a:pPr/>
              <a:t>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BDC113-5CA9-4977-8C99-3458B0AE8E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5AFFB5-0CF3-4164-A9DB-721D1B5A17C8}" type="datetimeFigureOut">
              <a:rPr lang="en-US" smtClean="0"/>
              <a:pPr/>
              <a:t>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BDC113-5CA9-4977-8C99-3458B0AE8E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5AFFB5-0CF3-4164-A9DB-721D1B5A17C8}" type="datetimeFigureOut">
              <a:rPr lang="en-US" smtClean="0"/>
              <a:pPr/>
              <a:t>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BDC113-5CA9-4977-8C99-3458B0AE8E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5AFFB5-0CF3-4164-A9DB-721D1B5A17C8}" type="datetimeFigureOut">
              <a:rPr lang="en-US" smtClean="0"/>
              <a:pPr/>
              <a:t>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BDC113-5CA9-4977-8C99-3458B0AE8E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
            </a:r>
            <a:br>
              <a:rPr lang="en-US" dirty="0" smtClean="0"/>
            </a:br>
            <a:r>
              <a:rPr lang="en-US" sz="3100" dirty="0" smtClean="0"/>
              <a:t> Something Better Than in the Middle: HB 1042, the Common Core, and Increased </a:t>
            </a:r>
            <a:br>
              <a:rPr lang="en-US" sz="3100" dirty="0" smtClean="0"/>
            </a:br>
            <a:r>
              <a:rPr lang="en-US" sz="3100" dirty="0" smtClean="0"/>
              <a:t>Educational Attainment in Missouri </a:t>
            </a:r>
            <a:endParaRPr lang="en-US" sz="3100" dirty="0"/>
          </a:p>
        </p:txBody>
      </p:sp>
      <p:sp>
        <p:nvSpPr>
          <p:cNvPr id="8" name="TextBox 7"/>
          <p:cNvSpPr txBox="1"/>
          <p:nvPr/>
        </p:nvSpPr>
        <p:spPr>
          <a:xfrm>
            <a:off x="0" y="4114800"/>
            <a:ext cx="9144000" cy="830997"/>
          </a:xfrm>
          <a:prstGeom prst="rect">
            <a:avLst/>
          </a:prstGeom>
          <a:noFill/>
        </p:spPr>
        <p:txBody>
          <a:bodyPr wrap="square" rtlCol="0">
            <a:spAutoFit/>
          </a:bodyPr>
          <a:lstStyle/>
          <a:p>
            <a:pPr algn="ctr"/>
            <a:r>
              <a:rPr lang="en-US" sz="2400" dirty="0" smtClean="0"/>
              <a:t>Rusty Monhollon, Assistant Commissioner for Academic Affairs</a:t>
            </a:r>
          </a:p>
          <a:p>
            <a:pPr algn="ctr"/>
            <a:r>
              <a:rPr lang="en-US" sz="2400" dirty="0" smtClean="0"/>
              <a:t>Missouri Department of Higher Education</a:t>
            </a:r>
            <a:endParaRPr lang="en-US" sz="2400" dirty="0"/>
          </a:p>
        </p:txBody>
      </p:sp>
      <p:pic>
        <p:nvPicPr>
          <p:cNvPr id="1027" name="Picture 1"/>
          <p:cNvPicPr>
            <a:picLocks noChangeAspect="1" noChangeArrowheads="1"/>
          </p:cNvPicPr>
          <p:nvPr/>
        </p:nvPicPr>
        <p:blipFill>
          <a:blip r:embed="rId2" cstate="print"/>
          <a:srcRect/>
          <a:stretch>
            <a:fillRect/>
          </a:stretch>
        </p:blipFill>
        <p:spPr bwMode="auto">
          <a:xfrm>
            <a:off x="3200400" y="2438400"/>
            <a:ext cx="2622338" cy="1524000"/>
          </a:xfrm>
          <a:prstGeom prst="rect">
            <a:avLst/>
          </a:prstGeom>
          <a:solidFill>
            <a:schemeClr val="bg1">
              <a:lumMod val="95000"/>
            </a:schemeClr>
          </a:solidFill>
          <a:ln w="9525">
            <a:noFill/>
            <a:miter lim="800000"/>
            <a:headEnd/>
            <a:tailEnd/>
          </a:ln>
        </p:spPr>
      </p:pic>
      <p:sp>
        <p:nvSpPr>
          <p:cNvPr id="6" name="TextBox 5"/>
          <p:cNvSpPr txBox="1"/>
          <p:nvPr/>
        </p:nvSpPr>
        <p:spPr>
          <a:xfrm>
            <a:off x="1143000" y="5638800"/>
            <a:ext cx="6781800" cy="646331"/>
          </a:xfrm>
          <a:prstGeom prst="rect">
            <a:avLst/>
          </a:prstGeom>
          <a:noFill/>
        </p:spPr>
        <p:txBody>
          <a:bodyPr wrap="square" rtlCol="0">
            <a:spAutoFit/>
          </a:bodyPr>
          <a:lstStyle/>
          <a:p>
            <a:pPr algn="ctr"/>
            <a:r>
              <a:rPr lang="en-US" dirty="0" smtClean="0"/>
              <a:t>2013 COTA Conference on Transfer and Articulation</a:t>
            </a:r>
          </a:p>
          <a:p>
            <a:pPr algn="ctr"/>
            <a:r>
              <a:rPr lang="en-US" dirty="0" smtClean="0"/>
              <a:t>Columbia, Missouri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 1042</a:t>
            </a:r>
            <a:endParaRPr lang="en-US" dirty="0"/>
          </a:p>
        </p:txBody>
      </p:sp>
      <p:sp>
        <p:nvSpPr>
          <p:cNvPr id="3" name="Content Placeholder 2"/>
          <p:cNvSpPr>
            <a:spLocks noGrp="1"/>
          </p:cNvSpPr>
          <p:nvPr>
            <p:ph idx="1"/>
          </p:nvPr>
        </p:nvSpPr>
        <p:spPr/>
        <p:txBody>
          <a:bodyPr/>
          <a:lstStyle/>
          <a:p>
            <a:r>
              <a:rPr lang="en-US" dirty="0" smtClean="0"/>
              <a:t>Develop library with at least 25 courses accepted in transfer as equivalent by all institution</a:t>
            </a:r>
          </a:p>
          <a:p>
            <a:r>
              <a:rPr lang="en-US" dirty="0" smtClean="0"/>
              <a:t>Develop a reverse transfer policy</a:t>
            </a:r>
          </a:p>
          <a:p>
            <a:r>
              <a:rPr lang="en-US" dirty="0" smtClean="0"/>
              <a:t>Replicate best practices in developmental education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 Course Library</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require all public two-year and four-year higher education institutions to create by July 1, 2014, a statewide core transfer library of at least twenty-five lower division courses across all institutions that are transferable among all public higher education institutions  </a:t>
            </a:r>
            <a:r>
              <a:rPr lang="en-US" dirty="0" smtClean="0"/>
              <a:t>[and]. . . treated as equivalent to similar courses at the receiving institutions.</a:t>
            </a:r>
          </a:p>
          <a:p>
            <a:r>
              <a:rPr lang="en-US" dirty="0" smtClean="0"/>
              <a:t>Transfer students “lose” credits</a:t>
            </a:r>
          </a:p>
          <a:p>
            <a:pPr lvl="1"/>
            <a:r>
              <a:rPr lang="en-US" dirty="0" smtClean="0"/>
              <a:t>Courses transfer, but not always as “equivalent”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Mean credit hours accumulated for native vs. 42 hour block and AA students</a:t>
            </a:r>
            <a:endParaRPr lang="en-US" sz="2800" dirty="0"/>
          </a:p>
        </p:txBody>
      </p:sp>
      <p:graphicFrame>
        <p:nvGraphicFramePr>
          <p:cNvPr id="4" name="Content Placeholder 3"/>
          <p:cNvGraphicFramePr>
            <a:graphicFrameLocks noGrp="1"/>
          </p:cNvGraphicFramePr>
          <p:nvPr>
            <p:ph idx="1"/>
          </p:nvPr>
        </p:nvGraphicFramePr>
        <p:xfrm>
          <a:off x="228601" y="1600200"/>
          <a:ext cx="8458198" cy="3962400"/>
        </p:xfrm>
        <a:graphic>
          <a:graphicData uri="http://schemas.openxmlformats.org/drawingml/2006/table">
            <a:tbl>
              <a:tblPr firstRow="1" bandRow="1">
                <a:tableStyleId>{5C22544A-7EE6-4342-B048-85BDC9FD1C3A}</a:tableStyleId>
              </a:tblPr>
              <a:tblGrid>
                <a:gridCol w="1219199"/>
                <a:gridCol w="1066800"/>
                <a:gridCol w="1143000"/>
                <a:gridCol w="1066800"/>
                <a:gridCol w="1219200"/>
                <a:gridCol w="1371600"/>
                <a:gridCol w="1371599"/>
              </a:tblGrid>
              <a:tr h="1799258">
                <a:tc>
                  <a:txBody>
                    <a:bodyPr/>
                    <a:lstStyle/>
                    <a:p>
                      <a:endParaRPr lang="en-US" sz="2000" dirty="0"/>
                    </a:p>
                  </a:txBody>
                  <a:tcPr marL="68580" marR="68580" marT="0" marB="0" anchor="ctr"/>
                </a:tc>
                <a:tc>
                  <a:txBody>
                    <a:bodyPr/>
                    <a:lstStyle/>
                    <a:p>
                      <a:pPr marL="0" marR="0" algn="ctr">
                        <a:lnSpc>
                          <a:spcPct val="115000"/>
                        </a:lnSpc>
                        <a:spcBef>
                          <a:spcPts val="0"/>
                        </a:spcBef>
                        <a:spcAft>
                          <a:spcPts val="0"/>
                        </a:spcAft>
                      </a:pPr>
                      <a:r>
                        <a:rPr lang="en-US" sz="2000" b="1" dirty="0">
                          <a:solidFill>
                            <a:srgbClr val="000000"/>
                          </a:solidFill>
                          <a:latin typeface="Times New Roman"/>
                          <a:ea typeface="Times New Roman"/>
                          <a:cs typeface="Times New Roman"/>
                        </a:rPr>
                        <a:t>Native students</a:t>
                      </a:r>
                      <a:endParaRPr lang="en-US" sz="2000" dirty="0">
                        <a:latin typeface="Times New Roman"/>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a:solidFill>
                            <a:srgbClr val="000000"/>
                          </a:solidFill>
                          <a:latin typeface="Times New Roman"/>
                          <a:ea typeface="Times New Roman"/>
                          <a:cs typeface="Times New Roman"/>
                        </a:rPr>
                        <a:t>42-hour students</a:t>
                      </a:r>
                      <a:endParaRPr lang="en-US" sz="2000" dirty="0">
                        <a:latin typeface="Times New Roman"/>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a:solidFill>
                            <a:srgbClr val="000000"/>
                          </a:solidFill>
                          <a:latin typeface="Times New Roman"/>
                          <a:ea typeface="Times New Roman"/>
                          <a:cs typeface="Times New Roman"/>
                        </a:rPr>
                        <a:t>AA  students</a:t>
                      </a:r>
                      <a:endParaRPr lang="en-US" sz="2000" dirty="0">
                        <a:latin typeface="Times New Roman"/>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a:solidFill>
                            <a:srgbClr val="000000"/>
                          </a:solidFill>
                          <a:latin typeface="Times New Roman"/>
                          <a:ea typeface="Times New Roman"/>
                          <a:cs typeface="Times New Roman"/>
                        </a:rPr>
                        <a:t>Average tuition per credit hour</a:t>
                      </a:r>
                      <a:endParaRPr lang="en-US" sz="2000" dirty="0">
                        <a:latin typeface="Times New Roman"/>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a:solidFill>
                            <a:srgbClr val="000000"/>
                          </a:solidFill>
                          <a:latin typeface="Times New Roman"/>
                          <a:ea typeface="Times New Roman"/>
                          <a:cs typeface="Times New Roman"/>
                        </a:rPr>
                        <a:t>Additional </a:t>
                      </a:r>
                      <a:r>
                        <a:rPr lang="en-US" sz="2000" b="1" dirty="0" smtClean="0">
                          <a:solidFill>
                            <a:srgbClr val="000000"/>
                          </a:solidFill>
                          <a:latin typeface="Times New Roman"/>
                          <a:ea typeface="Times New Roman"/>
                          <a:cs typeface="Times New Roman"/>
                        </a:rPr>
                        <a:t>costs/42-hour </a:t>
                      </a:r>
                      <a:r>
                        <a:rPr lang="en-US" sz="2000" b="1" dirty="0">
                          <a:solidFill>
                            <a:srgbClr val="000000"/>
                          </a:solidFill>
                          <a:latin typeface="Times New Roman"/>
                          <a:ea typeface="Times New Roman"/>
                          <a:cs typeface="Times New Roman"/>
                        </a:rPr>
                        <a:t>students</a:t>
                      </a:r>
                      <a:endParaRPr lang="en-US" sz="2000" dirty="0">
                        <a:latin typeface="Times New Roman"/>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a:solidFill>
                            <a:srgbClr val="000000"/>
                          </a:solidFill>
                          <a:latin typeface="Times New Roman"/>
                          <a:ea typeface="Times New Roman"/>
                          <a:cs typeface="Times New Roman"/>
                        </a:rPr>
                        <a:t>Additional </a:t>
                      </a:r>
                      <a:r>
                        <a:rPr lang="en-US" sz="2000" b="1" dirty="0" smtClean="0">
                          <a:solidFill>
                            <a:srgbClr val="000000"/>
                          </a:solidFill>
                          <a:latin typeface="Times New Roman"/>
                          <a:ea typeface="Times New Roman"/>
                          <a:cs typeface="Times New Roman"/>
                        </a:rPr>
                        <a:t>costs/AA </a:t>
                      </a:r>
                      <a:r>
                        <a:rPr lang="en-US" sz="2000" b="1" dirty="0">
                          <a:solidFill>
                            <a:srgbClr val="000000"/>
                          </a:solidFill>
                          <a:latin typeface="Times New Roman"/>
                          <a:ea typeface="Times New Roman"/>
                          <a:cs typeface="Times New Roman"/>
                        </a:rPr>
                        <a:t>students</a:t>
                      </a:r>
                      <a:endParaRPr lang="en-US" sz="2000" dirty="0">
                        <a:latin typeface="Times New Roman"/>
                        <a:ea typeface="Calibri"/>
                        <a:cs typeface="Times New Roman"/>
                      </a:endParaRPr>
                    </a:p>
                  </a:txBody>
                  <a:tcPr marL="68580" marR="68580" marT="0" marB="0" anchor="ctr"/>
                </a:tc>
              </a:tr>
              <a:tr h="1081571">
                <a:tc>
                  <a:txBody>
                    <a:bodyPr/>
                    <a:lstStyle/>
                    <a:p>
                      <a:pPr marL="0" marR="0" algn="ctr">
                        <a:lnSpc>
                          <a:spcPct val="115000"/>
                        </a:lnSpc>
                        <a:spcBef>
                          <a:spcPts val="0"/>
                        </a:spcBef>
                        <a:spcAft>
                          <a:spcPts val="0"/>
                        </a:spcAft>
                      </a:pPr>
                      <a:r>
                        <a:rPr lang="en-US" sz="2000" b="1" dirty="0">
                          <a:solidFill>
                            <a:srgbClr val="000000"/>
                          </a:solidFill>
                          <a:latin typeface="Times New Roman"/>
                          <a:ea typeface="Times New Roman"/>
                          <a:cs typeface="Times New Roman"/>
                        </a:rPr>
                        <a:t>Full-time</a:t>
                      </a:r>
                      <a:endParaRPr lang="en-US" sz="2000" dirty="0">
                        <a:latin typeface="Times New Roman"/>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a:solidFill>
                            <a:srgbClr val="000000"/>
                          </a:solidFill>
                          <a:latin typeface="Times New Roman"/>
                          <a:ea typeface="Times New Roman"/>
                          <a:cs typeface="Times New Roman"/>
                        </a:rPr>
                        <a:t>128.95</a:t>
                      </a:r>
                      <a:endParaRPr lang="en-US" sz="2000">
                        <a:latin typeface="Times New Roman"/>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smtClean="0">
                          <a:solidFill>
                            <a:srgbClr val="000000"/>
                          </a:solidFill>
                          <a:latin typeface="Times New Roman"/>
                          <a:ea typeface="Times New Roman"/>
                          <a:cs typeface="Times New Roman"/>
                        </a:rPr>
                        <a:t>+ 9.7</a:t>
                      </a:r>
                      <a:endParaRPr lang="en-US" sz="2000" dirty="0">
                        <a:latin typeface="Times New Roman"/>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smtClean="0">
                          <a:solidFill>
                            <a:srgbClr val="000000"/>
                          </a:solidFill>
                          <a:latin typeface="Times New Roman"/>
                          <a:ea typeface="Times New Roman"/>
                          <a:cs typeface="Times New Roman"/>
                        </a:rPr>
                        <a:t>+ 6.96</a:t>
                      </a:r>
                      <a:endParaRPr lang="en-US" sz="2000" dirty="0">
                        <a:latin typeface="Times New Roman"/>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a:solidFill>
                            <a:srgbClr val="000000"/>
                          </a:solidFill>
                          <a:latin typeface="Times New Roman"/>
                          <a:ea typeface="Times New Roman"/>
                          <a:cs typeface="Times New Roman"/>
                        </a:rPr>
                        <a:t> $196.58 </a:t>
                      </a:r>
                      <a:endParaRPr lang="en-US" sz="2000" dirty="0">
                        <a:latin typeface="Times New Roman"/>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a:solidFill>
                            <a:srgbClr val="000000"/>
                          </a:solidFill>
                          <a:latin typeface="Times New Roman"/>
                          <a:ea typeface="Times New Roman"/>
                          <a:cs typeface="Times New Roman"/>
                        </a:rPr>
                        <a:t> $1,906.83 </a:t>
                      </a:r>
                      <a:endParaRPr lang="en-US" sz="2000" dirty="0">
                        <a:latin typeface="Times New Roman"/>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a:solidFill>
                            <a:srgbClr val="000000"/>
                          </a:solidFill>
                          <a:latin typeface="Times New Roman"/>
                          <a:ea typeface="Times New Roman"/>
                          <a:cs typeface="Times New Roman"/>
                        </a:rPr>
                        <a:t> $ 1,368.20 </a:t>
                      </a:r>
                      <a:endParaRPr lang="en-US" sz="2000" dirty="0">
                        <a:latin typeface="Times New Roman"/>
                        <a:ea typeface="Calibri"/>
                        <a:cs typeface="Times New Roman"/>
                      </a:endParaRPr>
                    </a:p>
                  </a:txBody>
                  <a:tcPr marL="68580" marR="68580" marT="0" marB="0" anchor="ctr"/>
                </a:tc>
              </a:tr>
              <a:tr h="1081571">
                <a:tc>
                  <a:txBody>
                    <a:bodyPr/>
                    <a:lstStyle/>
                    <a:p>
                      <a:pPr marL="0" marR="0" algn="ctr">
                        <a:lnSpc>
                          <a:spcPct val="115000"/>
                        </a:lnSpc>
                        <a:spcBef>
                          <a:spcPts val="0"/>
                        </a:spcBef>
                        <a:spcAft>
                          <a:spcPts val="0"/>
                        </a:spcAft>
                      </a:pPr>
                      <a:r>
                        <a:rPr lang="en-US" sz="2000" b="1" dirty="0">
                          <a:solidFill>
                            <a:srgbClr val="000000"/>
                          </a:solidFill>
                          <a:latin typeface="Times New Roman"/>
                          <a:ea typeface="Times New Roman"/>
                          <a:cs typeface="Times New Roman"/>
                        </a:rPr>
                        <a:t>Part-time</a:t>
                      </a:r>
                      <a:endParaRPr lang="en-US" sz="2000" dirty="0">
                        <a:latin typeface="Times New Roman"/>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a:solidFill>
                            <a:srgbClr val="000000"/>
                          </a:solidFill>
                          <a:latin typeface="Times New Roman"/>
                          <a:ea typeface="Times New Roman"/>
                          <a:cs typeface="Times New Roman"/>
                        </a:rPr>
                        <a:t>130.08</a:t>
                      </a:r>
                      <a:endParaRPr lang="en-US" sz="2000">
                        <a:latin typeface="Times New Roman"/>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smtClean="0">
                          <a:solidFill>
                            <a:srgbClr val="000000"/>
                          </a:solidFill>
                          <a:latin typeface="Times New Roman"/>
                          <a:ea typeface="Times New Roman"/>
                          <a:cs typeface="Times New Roman"/>
                        </a:rPr>
                        <a:t>+ 6.49</a:t>
                      </a:r>
                      <a:endParaRPr lang="en-US" sz="2000" dirty="0">
                        <a:latin typeface="Times New Roman"/>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smtClean="0">
                          <a:solidFill>
                            <a:srgbClr val="000000"/>
                          </a:solidFill>
                          <a:latin typeface="Times New Roman"/>
                          <a:ea typeface="Times New Roman"/>
                          <a:cs typeface="Times New Roman"/>
                        </a:rPr>
                        <a:t>+ 6.95</a:t>
                      </a:r>
                      <a:endParaRPr lang="en-US" sz="2000" dirty="0">
                        <a:latin typeface="Times New Roman"/>
                        <a:ea typeface="Calibri"/>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000000"/>
                          </a:solidFill>
                          <a:latin typeface="Times New Roman"/>
                          <a:ea typeface="Times New Roman"/>
                          <a:cs typeface="Times New Roman"/>
                        </a:rPr>
                        <a:t>$196.58</a:t>
                      </a:r>
                      <a:endParaRPr lang="en-US" sz="2000" dirty="0" smtClean="0">
                        <a:latin typeface="Times New Roman"/>
                        <a:ea typeface="Calibri"/>
                        <a:cs typeface="Times New Roman"/>
                      </a:endParaRPr>
                    </a:p>
                  </a:txBody>
                  <a:tcPr anchor="ctr"/>
                </a:tc>
                <a:tc>
                  <a:txBody>
                    <a:bodyPr/>
                    <a:lstStyle/>
                    <a:p>
                      <a:pPr marL="0" marR="0" algn="ctr">
                        <a:lnSpc>
                          <a:spcPct val="115000"/>
                        </a:lnSpc>
                        <a:spcBef>
                          <a:spcPts val="0"/>
                        </a:spcBef>
                        <a:spcAft>
                          <a:spcPts val="0"/>
                        </a:spcAft>
                      </a:pPr>
                      <a:r>
                        <a:rPr lang="en-US" sz="2000" b="1" dirty="0">
                          <a:solidFill>
                            <a:srgbClr val="000000"/>
                          </a:solidFill>
                          <a:latin typeface="Times New Roman"/>
                          <a:ea typeface="Times New Roman"/>
                          <a:cs typeface="Times New Roman"/>
                        </a:rPr>
                        <a:t> $1,275.80 </a:t>
                      </a:r>
                      <a:endParaRPr lang="en-US" sz="2000" dirty="0">
                        <a:latin typeface="Times New Roman"/>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a:solidFill>
                            <a:srgbClr val="000000"/>
                          </a:solidFill>
                          <a:latin typeface="Times New Roman"/>
                          <a:ea typeface="Times New Roman"/>
                          <a:cs typeface="Times New Roman"/>
                        </a:rPr>
                        <a:t> $1,366.23 </a:t>
                      </a:r>
                      <a:endParaRPr lang="en-US" sz="2000" dirty="0">
                        <a:latin typeface="Times New Roman"/>
                        <a:ea typeface="Calibri"/>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Transfer Course Library</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Identify courses that appear to transfer widely using information obtained from IHE transfer website</a:t>
            </a:r>
          </a:p>
          <a:p>
            <a:pPr lvl="0"/>
            <a:r>
              <a:rPr lang="en-US" dirty="0" smtClean="0"/>
              <a:t>Confirm that courses not on website do not transfer, or simply have never transferred between institutions.</a:t>
            </a:r>
          </a:p>
          <a:p>
            <a:pPr lvl="0"/>
            <a:r>
              <a:rPr lang="en-US" dirty="0" smtClean="0"/>
              <a:t>Information is one-directional and limited.</a:t>
            </a:r>
          </a:p>
          <a:p>
            <a:pPr lvl="1"/>
            <a:r>
              <a:rPr lang="en-US" dirty="0" smtClean="0"/>
              <a:t>A course may from institution A to institution B but may not transfer from B to A; or   </a:t>
            </a:r>
          </a:p>
          <a:p>
            <a:pPr lvl="1"/>
            <a:r>
              <a:rPr lang="en-US" dirty="0" smtClean="0"/>
              <a:t>The courses may transfer from institution A to institution B as HIST 101</a:t>
            </a:r>
            <a:r>
              <a:rPr lang="en-US" dirty="0" smtClean="0">
                <a:sym typeface="Wingdings"/>
              </a:rPr>
              <a:t>HIS</a:t>
            </a:r>
            <a:r>
              <a:rPr lang="en-US" dirty="0" smtClean="0"/>
              <a:t> 100, but from institution B to institution A as HIS 100</a:t>
            </a:r>
            <a:r>
              <a:rPr lang="en-US" dirty="0" smtClean="0">
                <a:sym typeface="Wingdings"/>
              </a:rPr>
              <a:t>HIST</a:t>
            </a:r>
            <a:r>
              <a:rPr lang="en-US" dirty="0" smtClean="0"/>
              <a:t> 200).  </a:t>
            </a:r>
          </a:p>
          <a:p>
            <a:r>
              <a:rPr lang="en-US" dirty="0" smtClean="0"/>
              <a:t>Course transfers from A to B; does it transfer from A to C?</a:t>
            </a:r>
          </a:p>
          <a:p>
            <a:pPr lvl="0"/>
            <a:r>
              <a:rPr lang="en-US" dirty="0" smtClean="0"/>
              <a:t>Uncertain how up-to-date information is on the transfer website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Reverse Transfer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problem:</a:t>
            </a:r>
          </a:p>
          <a:p>
            <a:pPr lvl="1"/>
            <a:r>
              <a:rPr lang="en-US" dirty="0" smtClean="0"/>
              <a:t>Missouri has 747,000 working-age adults have attended college but don’t have a degree.</a:t>
            </a:r>
          </a:p>
          <a:p>
            <a:r>
              <a:rPr lang="en-US" b="1" dirty="0" smtClean="0"/>
              <a:t>develop a policy to foster reverse transfer for any student who has accumulated enough hours in combination with at least one public higher education institution in Missouri that offers an associate degree and one public four-year higher education institution in the prescribed courses sufficient to meet the public higher education institution's requirements to be awarded an associate degree.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Missouri Reverse Transfer Initiative (MRTI)</a:t>
            </a:r>
            <a:endParaRPr lang="en-US" dirty="0"/>
          </a:p>
        </p:txBody>
      </p:sp>
      <p:sp>
        <p:nvSpPr>
          <p:cNvPr id="3" name="Content Placeholder 2"/>
          <p:cNvSpPr>
            <a:spLocks noGrp="1"/>
          </p:cNvSpPr>
          <p:nvPr>
            <p:ph idx="1"/>
          </p:nvPr>
        </p:nvSpPr>
        <p:spPr/>
        <p:txBody>
          <a:bodyPr>
            <a:normAutofit fontScale="85000" lnSpcReduction="20000"/>
          </a:bodyPr>
          <a:lstStyle/>
          <a:p>
            <a:pPr marL="342900" lvl="1" indent="-342900">
              <a:buFont typeface="Arial" pitchFamily="34" charset="0"/>
              <a:buChar char="•"/>
            </a:pPr>
            <a:r>
              <a:rPr lang="en-US" sz="3200" dirty="0" smtClean="0"/>
              <a:t>All of Missouri’s public institutions and (currently) 10 independent institutions.</a:t>
            </a:r>
          </a:p>
          <a:p>
            <a:pPr marL="342900" lvl="1" indent="-342900">
              <a:buFont typeface="Arial" pitchFamily="34" charset="0"/>
              <a:buChar char="•"/>
            </a:pPr>
            <a:r>
              <a:rPr lang="en-US" sz="3200" dirty="0" smtClean="0"/>
              <a:t>Supported by $500,000 grant from the Lumina Foundation (Credit When It’s Due)</a:t>
            </a:r>
          </a:p>
          <a:p>
            <a:r>
              <a:rPr lang="en-US" dirty="0" smtClean="0"/>
              <a:t>15 one-to-one agreements currently exist; use as building blocks for a truly statewide system.</a:t>
            </a:r>
          </a:p>
          <a:p>
            <a:pPr lvl="1"/>
            <a:r>
              <a:rPr lang="en-US" dirty="0" smtClean="0"/>
              <a:t>Connect all institutions to streamline communication.</a:t>
            </a:r>
          </a:p>
          <a:p>
            <a:pPr lvl="1"/>
            <a:r>
              <a:rPr lang="en-US" dirty="0" smtClean="0"/>
              <a:t>Have capability to expand for other needs:</a:t>
            </a:r>
          </a:p>
          <a:p>
            <a:pPr lvl="2"/>
            <a:r>
              <a:rPr lang="en-US" dirty="0" smtClean="0"/>
              <a:t>Student portal</a:t>
            </a:r>
          </a:p>
          <a:p>
            <a:pPr lvl="2"/>
            <a:r>
              <a:rPr lang="en-US" dirty="0" smtClean="0"/>
              <a:t>Financial aid information</a:t>
            </a:r>
          </a:p>
          <a:p>
            <a:pPr lvl="2"/>
            <a:r>
              <a:rPr lang="en-US" dirty="0" smtClean="0"/>
              <a:t>Common application</a:t>
            </a:r>
          </a:p>
          <a:p>
            <a:pPr lvl="2"/>
            <a:r>
              <a:rPr lang="en-US" dirty="0" smtClean="0"/>
              <a:t>Electronic diplomas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Status</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r>
              <a:rPr lang="en-US" dirty="0" smtClean="0"/>
              <a:t>Steering Committee and five workgroups</a:t>
            </a:r>
          </a:p>
          <a:p>
            <a:pPr lvl="1"/>
            <a:r>
              <a:rPr lang="en-US" dirty="0" smtClean="0"/>
              <a:t>Technology</a:t>
            </a:r>
          </a:p>
          <a:p>
            <a:pPr lvl="1"/>
            <a:r>
              <a:rPr lang="en-US" dirty="0" smtClean="0"/>
              <a:t>Implementation</a:t>
            </a:r>
          </a:p>
          <a:p>
            <a:pPr lvl="1"/>
            <a:r>
              <a:rPr lang="en-US" dirty="0" smtClean="0"/>
              <a:t>Policy</a:t>
            </a:r>
          </a:p>
          <a:p>
            <a:pPr lvl="1"/>
            <a:r>
              <a:rPr lang="en-US" dirty="0" smtClean="0"/>
              <a:t>Data</a:t>
            </a:r>
          </a:p>
          <a:p>
            <a:pPr lvl="1"/>
            <a:r>
              <a:rPr lang="en-US" dirty="0" smtClean="0"/>
              <a:t>Communications</a:t>
            </a:r>
          </a:p>
          <a:p>
            <a:r>
              <a:rPr lang="en-US" dirty="0" smtClean="0"/>
              <a:t>Implementation by October 2014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“Replicate Best Practices” in Remediation</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The coordinating board for higher education shall require all public two-year and four-year higher education institutions to replicate best practices in remediation identified by the coordinating board and institutions from research undertaken by regional educational laboratories, higher education research organizations, and similar organizations with expertise in the subject, and identify and reduce methods that have been found to be ineffective in preparing or retaining students or that delay students from enrollment in college-level courses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Remediation in Missouri</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Nationally, about 41 % of all students require remedial coursework</a:t>
            </a:r>
          </a:p>
          <a:p>
            <a:pPr lvl="1"/>
            <a:r>
              <a:rPr lang="en-US" dirty="0" smtClean="0"/>
              <a:t>Only about 15 % continue on to college-level work in one year; still fewer get degree</a:t>
            </a:r>
          </a:p>
          <a:p>
            <a:r>
              <a:rPr lang="en-US" dirty="0" smtClean="0"/>
              <a:t>In Missouri, data on remediation is limited to public institutions</a:t>
            </a:r>
          </a:p>
          <a:p>
            <a:pPr lvl="1"/>
            <a:r>
              <a:rPr lang="en-US" dirty="0" smtClean="0"/>
              <a:t>36 % take remedial course</a:t>
            </a:r>
          </a:p>
          <a:p>
            <a:pPr lvl="1"/>
            <a:r>
              <a:rPr lang="en-US" dirty="0" smtClean="0"/>
              <a:t>54 % at open enrollment institutions</a:t>
            </a:r>
          </a:p>
          <a:p>
            <a:r>
              <a:rPr lang="en-US" dirty="0" smtClean="0"/>
              <a:t>Why a problem?</a:t>
            </a:r>
          </a:p>
          <a:p>
            <a:pPr lvl="1"/>
            <a:r>
              <a:rPr lang="en-US" dirty="0" smtClean="0"/>
              <a:t>Takes longer to complete degree, if at all</a:t>
            </a:r>
          </a:p>
          <a:p>
            <a:pPr lvl="1"/>
            <a:r>
              <a:rPr lang="en-US" dirty="0" smtClean="0"/>
              <a:t>Each remedial course significantly reduces likelihood student will ever earn a degree</a:t>
            </a:r>
          </a:p>
          <a:p>
            <a:pPr lvl="1"/>
            <a:r>
              <a:rPr lang="en-US" dirty="0" smtClean="0"/>
              <a:t>Inefficient: resources diverted from degree completion</a:t>
            </a:r>
          </a:p>
          <a:p>
            <a:pPr lvl="1"/>
            <a:r>
              <a:rPr lang="en-US" dirty="0" smtClean="0"/>
              <a:t>Costs: paying twice?</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Challenges</a:t>
            </a:r>
            <a:endParaRPr lang="en-US" dirty="0"/>
          </a:p>
        </p:txBody>
      </p:sp>
      <p:sp>
        <p:nvSpPr>
          <p:cNvPr id="3" name="Content Placeholder 2"/>
          <p:cNvSpPr>
            <a:spLocks noGrp="1"/>
          </p:cNvSpPr>
          <p:nvPr>
            <p:ph idx="1"/>
          </p:nvPr>
        </p:nvSpPr>
        <p:spPr/>
        <p:txBody>
          <a:bodyPr>
            <a:normAutofit/>
          </a:bodyPr>
          <a:lstStyle/>
          <a:p>
            <a:pPr lvl="0"/>
            <a:r>
              <a:rPr lang="en-US" dirty="0" smtClean="0"/>
              <a:t>Incomplete data: don’t know the precise rate of remediation</a:t>
            </a:r>
          </a:p>
          <a:p>
            <a:pPr lvl="0"/>
            <a:r>
              <a:rPr lang="en-US" dirty="0" smtClean="0"/>
              <a:t>No precise definition of what constitutes “remedial coursework”</a:t>
            </a:r>
          </a:p>
          <a:p>
            <a:r>
              <a:rPr lang="en-US" dirty="0" smtClean="0"/>
              <a:t>Resistance about validity of remediation rate</a:t>
            </a:r>
          </a:p>
          <a:p>
            <a:r>
              <a:rPr lang="en-US" dirty="0" smtClean="0"/>
              <a:t>Remedial coursework is an easy political target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Stuck in the Middle</a:t>
            </a:r>
            <a:endParaRPr lang="en-US" dirty="0"/>
          </a:p>
        </p:txBody>
      </p:sp>
      <p:sp>
        <p:nvSpPr>
          <p:cNvPr id="3" name="Content Placeholder 2"/>
          <p:cNvSpPr>
            <a:spLocks noGrp="1"/>
          </p:cNvSpPr>
          <p:nvPr>
            <p:ph idx="1"/>
          </p:nvPr>
        </p:nvSpPr>
        <p:spPr>
          <a:xfrm>
            <a:off x="457200" y="914400"/>
            <a:ext cx="8229600" cy="5943600"/>
          </a:xfrm>
        </p:spPr>
        <p:txBody>
          <a:bodyPr>
            <a:noAutofit/>
          </a:bodyPr>
          <a:lstStyle/>
          <a:p>
            <a:r>
              <a:rPr lang="en-US" sz="2400" dirty="0" smtClean="0"/>
              <a:t>Missouri ranks</a:t>
            </a:r>
          </a:p>
          <a:p>
            <a:pPr lvl="1"/>
            <a:r>
              <a:rPr lang="en-US" sz="2000" dirty="0" smtClean="0"/>
              <a:t>20</a:t>
            </a:r>
            <a:r>
              <a:rPr lang="en-US" sz="2000" baseline="30000" dirty="0" smtClean="0"/>
              <a:t>th</a:t>
            </a:r>
            <a:r>
              <a:rPr lang="en-US" sz="2000" dirty="0" smtClean="0"/>
              <a:t> in the number of students taking college entrance examinations;</a:t>
            </a:r>
          </a:p>
          <a:p>
            <a:pPr lvl="1"/>
            <a:r>
              <a:rPr lang="en-US" sz="2000" dirty="0" smtClean="0"/>
              <a:t>22</a:t>
            </a:r>
            <a:r>
              <a:rPr lang="en-US" sz="2000" baseline="30000" dirty="0" smtClean="0"/>
              <a:t>nd</a:t>
            </a:r>
            <a:r>
              <a:rPr lang="en-US" sz="2000" dirty="0" smtClean="0"/>
              <a:t> in completions;</a:t>
            </a:r>
          </a:p>
          <a:p>
            <a:pPr lvl="1"/>
            <a:r>
              <a:rPr lang="en-US" sz="2000" dirty="0" smtClean="0"/>
              <a:t>24</a:t>
            </a:r>
            <a:r>
              <a:rPr lang="en-US" sz="2000" baseline="30000" dirty="0" smtClean="0"/>
              <a:t>th</a:t>
            </a:r>
            <a:r>
              <a:rPr lang="en-US" sz="2000" dirty="0" smtClean="0"/>
              <a:t> in college participation; </a:t>
            </a:r>
          </a:p>
          <a:p>
            <a:pPr lvl="1"/>
            <a:r>
              <a:rPr lang="en-US" sz="2000" dirty="0" smtClean="0"/>
              <a:t>24</a:t>
            </a:r>
            <a:r>
              <a:rPr lang="en-US" sz="2000" baseline="30000" dirty="0" smtClean="0"/>
              <a:t>th</a:t>
            </a:r>
            <a:r>
              <a:rPr lang="en-US" sz="2000" dirty="0" smtClean="0"/>
              <a:t> in students who complete a bachelor’s degree in six years; </a:t>
            </a:r>
          </a:p>
          <a:p>
            <a:pPr lvl="1"/>
            <a:r>
              <a:rPr lang="en-US" sz="2000" dirty="0" smtClean="0"/>
              <a:t>26</a:t>
            </a:r>
            <a:r>
              <a:rPr lang="en-US" sz="2000" baseline="30000" dirty="0" smtClean="0"/>
              <a:t>th</a:t>
            </a:r>
            <a:r>
              <a:rPr lang="en-US" sz="2000" dirty="0" smtClean="0"/>
              <a:t> in degree completions per 100 students; </a:t>
            </a:r>
          </a:p>
          <a:p>
            <a:pPr lvl="1"/>
            <a:r>
              <a:rPr lang="en-US" sz="2000" dirty="0" smtClean="0"/>
              <a:t>27</a:t>
            </a:r>
            <a:r>
              <a:rPr lang="en-US" sz="2000" baseline="30000" dirty="0" smtClean="0"/>
              <a:t>th</a:t>
            </a:r>
            <a:r>
              <a:rPr lang="en-US" sz="2000" dirty="0" smtClean="0"/>
              <a:t> in adults who hold an associate degree or higher.</a:t>
            </a:r>
          </a:p>
          <a:p>
            <a:pPr lvl="1"/>
            <a:r>
              <a:rPr lang="en-US" sz="2000" dirty="0" smtClean="0"/>
              <a:t>29</a:t>
            </a:r>
            <a:r>
              <a:rPr lang="en-US" sz="2000" baseline="30000" dirty="0" smtClean="0"/>
              <a:t>th</a:t>
            </a:r>
            <a:r>
              <a:rPr lang="en-US" sz="2000" dirty="0" smtClean="0"/>
              <a:t> in providing need-based financial aid; </a:t>
            </a:r>
          </a:p>
          <a:p>
            <a:pPr lvl="1"/>
            <a:r>
              <a:rPr lang="en-US" sz="2000" dirty="0" smtClean="0"/>
              <a:t>31</a:t>
            </a:r>
            <a:r>
              <a:rPr lang="en-US" sz="2000" baseline="30000" dirty="0" smtClean="0"/>
              <a:t>st</a:t>
            </a:r>
            <a:r>
              <a:rPr lang="en-US" sz="2000" dirty="0" smtClean="0"/>
              <a:t> in high school completion rates;</a:t>
            </a:r>
          </a:p>
          <a:p>
            <a:pPr lvl="1"/>
            <a:r>
              <a:rPr lang="en-US" sz="2000" dirty="0" smtClean="0"/>
              <a:t>33</a:t>
            </a:r>
            <a:r>
              <a:rPr lang="en-US" sz="2000" baseline="30000" dirty="0" smtClean="0"/>
              <a:t>rd</a:t>
            </a:r>
            <a:r>
              <a:rPr lang="en-US" sz="2000" dirty="0" smtClean="0"/>
              <a:t>  in adults who hold a bachelor’s degree or higher; </a:t>
            </a:r>
          </a:p>
          <a:p>
            <a:pPr lvl="1"/>
            <a:r>
              <a:rPr lang="en-US" sz="2000" dirty="0" smtClean="0"/>
              <a:t>33</a:t>
            </a:r>
            <a:r>
              <a:rPr lang="en-US" sz="2000" baseline="30000" dirty="0" smtClean="0"/>
              <a:t>rd</a:t>
            </a:r>
            <a:r>
              <a:rPr lang="en-US" sz="2000" dirty="0" smtClean="0"/>
              <a:t> in students with low amounts of student loan debt. </a:t>
            </a:r>
          </a:p>
          <a:p>
            <a:pPr lvl="1"/>
            <a:r>
              <a:rPr lang="en-US" sz="2000" dirty="0" smtClean="0"/>
              <a:t>34</a:t>
            </a:r>
            <a:r>
              <a:rPr lang="en-US" sz="2000" baseline="30000" dirty="0" smtClean="0"/>
              <a:t>th</a:t>
            </a:r>
            <a:r>
              <a:rPr lang="en-US" sz="2000" dirty="0" smtClean="0"/>
              <a:t> in the number of qualified teachers; </a:t>
            </a:r>
          </a:p>
          <a:p>
            <a:pPr lvl="1"/>
            <a:r>
              <a:rPr lang="en-US" sz="2000" dirty="0" smtClean="0"/>
              <a:t>34</a:t>
            </a:r>
            <a:r>
              <a:rPr lang="en-US" sz="2000" baseline="30000" dirty="0" smtClean="0"/>
              <a:t>th</a:t>
            </a:r>
            <a:r>
              <a:rPr lang="en-US" sz="2000" dirty="0" smtClean="0"/>
              <a:t> in college readiness; </a:t>
            </a:r>
          </a:p>
          <a:p>
            <a:pPr lvl="1"/>
            <a:r>
              <a:rPr lang="en-US" sz="2000" dirty="0" smtClean="0"/>
              <a:t>39</a:t>
            </a:r>
            <a:r>
              <a:rPr lang="en-US" sz="2000" baseline="30000" dirty="0" smtClean="0"/>
              <a:t>th</a:t>
            </a:r>
            <a:r>
              <a:rPr lang="en-US" sz="2000" dirty="0" smtClean="0"/>
              <a:t> in affordability; </a:t>
            </a:r>
          </a:p>
          <a:p>
            <a:pPr lvl="1"/>
            <a:r>
              <a:rPr lang="en-US" sz="2000" dirty="0" smtClean="0"/>
              <a:t>41</a:t>
            </a:r>
            <a:r>
              <a:rPr lang="en-US" sz="2000" baseline="30000" dirty="0" smtClean="0"/>
              <a:t>st</a:t>
            </a:r>
            <a:r>
              <a:rPr lang="en-US" sz="2000" dirty="0" smtClean="0"/>
              <a:t> in the number of high school students taking AP exams.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3"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2"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2"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3"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4" fill="hold">
                            <p:stCondLst>
                              <p:cond delay="4000"/>
                            </p:stCondLst>
                            <p:childTnLst>
                              <p:par>
                                <p:cTn id="25" presetID="2" presetClass="entr" presetSubtype="2"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1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8"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29" fill="hold">
                            <p:stCondLst>
                              <p:cond delay="5000"/>
                            </p:stCondLst>
                            <p:childTnLst>
                              <p:par>
                                <p:cTn id="30" presetID="2" presetClass="entr" presetSubtype="2" fill="hold"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1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3"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34" fill="hold">
                            <p:stCondLst>
                              <p:cond delay="6000"/>
                            </p:stCondLst>
                            <p:childTnLst>
                              <p:par>
                                <p:cTn id="35" presetID="2" presetClass="entr" presetSubtype="2" fill="hold"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1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8" dur="1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39" fill="hold">
                            <p:stCondLst>
                              <p:cond delay="7000"/>
                            </p:stCondLst>
                            <p:childTnLst>
                              <p:par>
                                <p:cTn id="40" presetID="2" presetClass="entr" presetSubtype="2" fill="hold" nodeType="after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additive="base">
                                        <p:cTn id="42" dur="10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3" dur="1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par>
                          <p:cTn id="44" fill="hold">
                            <p:stCondLst>
                              <p:cond delay="8000"/>
                            </p:stCondLst>
                            <p:childTnLst>
                              <p:par>
                                <p:cTn id="45" presetID="2" presetClass="entr" presetSubtype="2" fill="hold" nodeType="after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10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48" dur="10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par>
                          <p:cTn id="49" fill="hold">
                            <p:stCondLst>
                              <p:cond delay="9000"/>
                            </p:stCondLst>
                            <p:childTnLst>
                              <p:par>
                                <p:cTn id="50" presetID="2" presetClass="entr" presetSubtype="2" fill="hold" nodeType="after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 calcmode="lin" valueType="num">
                                      <p:cBhvr additive="base">
                                        <p:cTn id="52" dur="10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53" dur="10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par>
                          <p:cTn id="54" fill="hold">
                            <p:stCondLst>
                              <p:cond delay="10000"/>
                            </p:stCondLst>
                            <p:childTnLst>
                              <p:par>
                                <p:cTn id="55" presetID="2" presetClass="entr" presetSubtype="2" fill="hold" nodeType="after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10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58" dur="10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par>
                          <p:cTn id="59" fill="hold">
                            <p:stCondLst>
                              <p:cond delay="11000"/>
                            </p:stCondLst>
                            <p:childTnLst>
                              <p:par>
                                <p:cTn id="60" presetID="2" presetClass="entr" presetSubtype="2" fill="hold" nodeType="after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 calcmode="lin" valueType="num">
                                      <p:cBhvr additive="base">
                                        <p:cTn id="62" dur="10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63" dur="10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par>
                          <p:cTn id="64" fill="hold">
                            <p:stCondLst>
                              <p:cond delay="12000"/>
                            </p:stCondLst>
                            <p:childTnLst>
                              <p:par>
                                <p:cTn id="65" presetID="2" presetClass="entr" presetSubtype="2" fill="hold" nodeType="after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calcmode="lin" valueType="num">
                                      <p:cBhvr additive="base">
                                        <p:cTn id="67" dur="1000" fill="hold"/>
                                        <p:tgtEl>
                                          <p:spTgt spid="3">
                                            <p:txEl>
                                              <p:pRg st="13" end="13"/>
                                            </p:txEl>
                                          </p:spTgt>
                                        </p:tgtEl>
                                        <p:attrNameLst>
                                          <p:attrName>ppt_x</p:attrName>
                                        </p:attrNameLst>
                                      </p:cBhvr>
                                      <p:tavLst>
                                        <p:tav tm="0">
                                          <p:val>
                                            <p:strVal val="1+#ppt_w/2"/>
                                          </p:val>
                                        </p:tav>
                                        <p:tav tm="100000">
                                          <p:val>
                                            <p:strVal val="#ppt_x"/>
                                          </p:val>
                                        </p:tav>
                                      </p:tavLst>
                                    </p:anim>
                                    <p:anim calcmode="lin" valueType="num">
                                      <p:cBhvr additive="base">
                                        <p:cTn id="68" dur="1000" fill="hold"/>
                                        <p:tgtEl>
                                          <p:spTgt spid="3">
                                            <p:txEl>
                                              <p:pRg st="13" end="13"/>
                                            </p:txEl>
                                          </p:spTgt>
                                        </p:tgtEl>
                                        <p:attrNameLst>
                                          <p:attrName>ppt_y</p:attrName>
                                        </p:attrNameLst>
                                      </p:cBhvr>
                                      <p:tavLst>
                                        <p:tav tm="0">
                                          <p:val>
                                            <p:strVal val="#ppt_y"/>
                                          </p:val>
                                        </p:tav>
                                        <p:tav tm="100000">
                                          <p:val>
                                            <p:strVal val="#ppt_y"/>
                                          </p:val>
                                        </p:tav>
                                      </p:tavLst>
                                    </p:anim>
                                  </p:childTnLst>
                                </p:cTn>
                              </p:par>
                            </p:childTnLst>
                          </p:cTn>
                        </p:par>
                        <p:par>
                          <p:cTn id="69" fill="hold">
                            <p:stCondLst>
                              <p:cond delay="13000"/>
                            </p:stCondLst>
                            <p:childTnLst>
                              <p:par>
                                <p:cTn id="70" presetID="2" presetClass="entr" presetSubtype="2" fill="hold" nodeType="afterEffect">
                                  <p:stCondLst>
                                    <p:cond delay="0"/>
                                  </p:stCondLst>
                                  <p:childTnLst>
                                    <p:set>
                                      <p:cBhvr>
                                        <p:cTn id="71" dur="1" fill="hold">
                                          <p:stCondLst>
                                            <p:cond delay="0"/>
                                          </p:stCondLst>
                                        </p:cTn>
                                        <p:tgtEl>
                                          <p:spTgt spid="3">
                                            <p:txEl>
                                              <p:pRg st="14" end="14"/>
                                            </p:txEl>
                                          </p:spTgt>
                                        </p:tgtEl>
                                        <p:attrNameLst>
                                          <p:attrName>style.visibility</p:attrName>
                                        </p:attrNameLst>
                                      </p:cBhvr>
                                      <p:to>
                                        <p:strVal val="visible"/>
                                      </p:to>
                                    </p:set>
                                    <p:anim calcmode="lin" valueType="num">
                                      <p:cBhvr additive="base">
                                        <p:cTn id="72" dur="1000" fill="hold"/>
                                        <p:tgtEl>
                                          <p:spTgt spid="3">
                                            <p:txEl>
                                              <p:pRg st="14" end="14"/>
                                            </p:txEl>
                                          </p:spTgt>
                                        </p:tgtEl>
                                        <p:attrNameLst>
                                          <p:attrName>ppt_x</p:attrName>
                                        </p:attrNameLst>
                                      </p:cBhvr>
                                      <p:tavLst>
                                        <p:tav tm="0">
                                          <p:val>
                                            <p:strVal val="1+#ppt_w/2"/>
                                          </p:val>
                                        </p:tav>
                                        <p:tav tm="100000">
                                          <p:val>
                                            <p:strVal val="#ppt_x"/>
                                          </p:val>
                                        </p:tav>
                                      </p:tavLst>
                                    </p:anim>
                                    <p:anim calcmode="lin" valueType="num">
                                      <p:cBhvr additive="base">
                                        <p:cTn id="73" dur="1000" fill="hold"/>
                                        <p:tgtEl>
                                          <p:spTgt spid="3">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a:t>
            </a:r>
            <a:endParaRPr lang="en-US" dirty="0"/>
          </a:p>
        </p:txBody>
      </p:sp>
      <p:sp>
        <p:nvSpPr>
          <p:cNvPr id="3" name="Content Placeholder 2"/>
          <p:cNvSpPr>
            <a:spLocks noGrp="1"/>
          </p:cNvSpPr>
          <p:nvPr>
            <p:ph idx="1"/>
          </p:nvPr>
        </p:nvSpPr>
        <p:spPr/>
        <p:txBody>
          <a:bodyPr>
            <a:normAutofit lnSpcReduction="10000"/>
          </a:bodyPr>
          <a:lstStyle/>
          <a:p>
            <a:r>
              <a:rPr lang="en-US" dirty="0" smtClean="0"/>
              <a:t>MDHE staff analyzing data from Dev. Ed. Survey</a:t>
            </a:r>
          </a:p>
          <a:p>
            <a:pPr lvl="1"/>
            <a:r>
              <a:rPr lang="en-US" dirty="0" smtClean="0"/>
              <a:t>All publics; 10 independent institutions respond</a:t>
            </a:r>
          </a:p>
          <a:p>
            <a:pPr lvl="1"/>
            <a:r>
              <a:rPr lang="en-US" dirty="0" smtClean="0"/>
              <a:t>Definition of dev. ed. seems to vary</a:t>
            </a:r>
          </a:p>
          <a:p>
            <a:pPr lvl="1"/>
            <a:r>
              <a:rPr lang="en-US" dirty="0" smtClean="0"/>
              <a:t>Range of support services, placement tools, and policies</a:t>
            </a:r>
          </a:p>
          <a:p>
            <a:r>
              <a:rPr lang="en-US" dirty="0" smtClean="0"/>
              <a:t>Taskforce on College and Career Readiness</a:t>
            </a:r>
          </a:p>
          <a:p>
            <a:pPr lvl="1"/>
            <a:r>
              <a:rPr lang="en-US" dirty="0" smtClean="0"/>
              <a:t>Reviewing placement policies</a:t>
            </a:r>
          </a:p>
          <a:p>
            <a:pPr lvl="1"/>
            <a:r>
              <a:rPr lang="en-US" dirty="0" smtClean="0"/>
              <a:t>Will make recommendations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Core State Standards</a:t>
            </a:r>
            <a:endParaRPr lang="en-US" dirty="0"/>
          </a:p>
        </p:txBody>
      </p:sp>
      <p:sp>
        <p:nvSpPr>
          <p:cNvPr id="3" name="Content Placeholder 2"/>
          <p:cNvSpPr>
            <a:spLocks noGrp="1"/>
          </p:cNvSpPr>
          <p:nvPr>
            <p:ph idx="1"/>
          </p:nvPr>
        </p:nvSpPr>
        <p:spPr/>
        <p:txBody>
          <a:bodyPr>
            <a:normAutofit/>
          </a:bodyPr>
          <a:lstStyle/>
          <a:p>
            <a:r>
              <a:rPr lang="en-US" dirty="0" smtClean="0"/>
              <a:t>Joint effort between NGA and the CCSSO to develop rigorous standards in mathematics and English</a:t>
            </a:r>
          </a:p>
          <a:p>
            <a:r>
              <a:rPr lang="en-US" dirty="0" smtClean="0"/>
              <a:t>Define the knowledge and skills students should have within their K-12 education careers so they will be able to succeed in college-level coursework and workforce training programs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Smarter Balanced Assessment Consortium (SBAC)</a:t>
            </a:r>
            <a:endParaRPr lang="en-US" dirty="0"/>
          </a:p>
        </p:txBody>
      </p:sp>
      <p:sp>
        <p:nvSpPr>
          <p:cNvPr id="3" name="Content Placeholder 2"/>
          <p:cNvSpPr>
            <a:spLocks noGrp="1"/>
          </p:cNvSpPr>
          <p:nvPr>
            <p:ph idx="1"/>
          </p:nvPr>
        </p:nvSpPr>
        <p:spPr/>
        <p:txBody>
          <a:bodyPr/>
          <a:lstStyle/>
          <a:p>
            <a:r>
              <a:rPr lang="en-US" dirty="0" smtClean="0"/>
              <a:t>Measure the level of student proficiency in mastering the common core standards in mathematics and English</a:t>
            </a:r>
          </a:p>
          <a:p>
            <a:pPr lvl="1"/>
            <a:r>
              <a:rPr lang="en-US" dirty="0" smtClean="0"/>
              <a:t>Achieving a certain score (yet to be determined) will be an indicator that the student has a good chance to succeed in credit-bearing college courses.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Potential Impact on Higher Education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Education programs will have to incorporate into teacher preparation programs</a:t>
            </a:r>
          </a:p>
          <a:p>
            <a:pPr lvl="1"/>
            <a:r>
              <a:rPr lang="en-US" dirty="0" smtClean="0"/>
              <a:t>Pre-service and post-placement professional development</a:t>
            </a:r>
          </a:p>
          <a:p>
            <a:r>
              <a:rPr lang="en-US" dirty="0" smtClean="0"/>
              <a:t>Align K-12 and postsecondary curriculum</a:t>
            </a:r>
          </a:p>
          <a:p>
            <a:r>
              <a:rPr lang="en-US" dirty="0" smtClean="0"/>
              <a:t>Consistent placement tools across institutions</a:t>
            </a:r>
          </a:p>
          <a:p>
            <a:r>
              <a:rPr lang="en-US" dirty="0" smtClean="0"/>
              <a:t>Recommendations for high school curriculum</a:t>
            </a:r>
          </a:p>
          <a:p>
            <a:pPr lvl="0"/>
            <a:r>
              <a:rPr lang="en-US" dirty="0" smtClean="0">
                <a:cs typeface="Arial" pitchFamily="34" charset="0"/>
              </a:rPr>
              <a:t>12th grade interventions for students</a:t>
            </a:r>
          </a:p>
          <a:p>
            <a:pPr lvl="1"/>
            <a:r>
              <a:rPr lang="en-US" dirty="0" smtClean="0">
                <a:cs typeface="Arial" pitchFamily="34" charset="0"/>
              </a:rPr>
              <a:t>address deficiencies, course schedules for students who are on track, and accelerated options for advanced students. </a:t>
            </a:r>
          </a:p>
          <a:p>
            <a:r>
              <a:rPr lang="en-US" dirty="0" smtClean="0"/>
              <a:t>Has the potential to:</a:t>
            </a:r>
          </a:p>
          <a:p>
            <a:pPr lvl="1"/>
            <a:r>
              <a:rPr lang="en-US" dirty="0" smtClean="0"/>
              <a:t>Reduce remediation rate</a:t>
            </a:r>
          </a:p>
          <a:p>
            <a:pPr lvl="1"/>
            <a:r>
              <a:rPr lang="en-US" dirty="0" smtClean="0"/>
              <a:t>Improve degree completion</a:t>
            </a:r>
          </a:p>
          <a:p>
            <a:pPr lvl="1"/>
            <a:r>
              <a:rPr lang="en-US" dirty="0" smtClean="0"/>
              <a:t>Reduce costs of obtaining education</a:t>
            </a:r>
            <a:endParaRPr lang="en-US" sz="2800" dirty="0" smtClean="0">
              <a:cs typeface="Arial" pitchFamily="34" charset="0"/>
            </a:endParaRPr>
          </a:p>
          <a:p>
            <a:pPr marL="173736" lvl="0" indent="-173736">
              <a:lnSpc>
                <a:spcPct val="90000"/>
              </a:lnSpc>
              <a:spcBef>
                <a:spcPts val="0"/>
              </a:spcBef>
              <a:spcAft>
                <a:spcPts val="600"/>
              </a:spcAft>
              <a:buNone/>
            </a:pPr>
            <a:endParaRPr lang="en-US" sz="2800" dirty="0" smtClean="0">
              <a:solidFill>
                <a:schemeClr val="tx2"/>
              </a:solidFill>
              <a:latin typeface="Arial" pitchFamily="34" charset="0"/>
              <a:cs typeface="Arial" pitchFamily="34" charset="0"/>
            </a:endParaRP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College Readiness? Who Defines?</a:t>
            </a:r>
            <a:endParaRPr lang="en-US" dirty="0"/>
          </a:p>
        </p:txBody>
      </p:sp>
      <p:sp>
        <p:nvSpPr>
          <p:cNvPr id="3" name="Content Placeholder 2"/>
          <p:cNvSpPr>
            <a:spLocks noGrp="1"/>
          </p:cNvSpPr>
          <p:nvPr>
            <p:ph idx="1"/>
          </p:nvPr>
        </p:nvSpPr>
        <p:spPr/>
        <p:txBody>
          <a:bodyPr>
            <a:normAutofit lnSpcReduction="10000"/>
          </a:bodyPr>
          <a:lstStyle/>
          <a:p>
            <a:r>
              <a:rPr lang="en-US" dirty="0" smtClean="0"/>
              <a:t>Institutional placement tests are blunt  assessment instruments</a:t>
            </a:r>
          </a:p>
          <a:p>
            <a:pPr lvl="1"/>
            <a:r>
              <a:rPr lang="en-US" dirty="0" smtClean="0"/>
              <a:t>General predictor of success in college, not identify precise skills students lack.</a:t>
            </a:r>
          </a:p>
          <a:p>
            <a:r>
              <a:rPr lang="en-US" dirty="0" smtClean="0"/>
              <a:t>Studies suggest many students identified for remedial coursework can succeed without remediation</a:t>
            </a:r>
          </a:p>
          <a:p>
            <a:r>
              <a:rPr lang="en-US" dirty="0" smtClean="0"/>
              <a:t>Need to identify better diagnostic tools to place students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College readiness</a:t>
            </a:r>
            <a:endParaRPr lang="en-US" sz="4000" dirty="0"/>
          </a:p>
        </p:txBody>
      </p:sp>
      <p:sp>
        <p:nvSpPr>
          <p:cNvPr id="3" name="Content Placeholder 2"/>
          <p:cNvSpPr>
            <a:spLocks noGrp="1"/>
          </p:cNvSpPr>
          <p:nvPr>
            <p:ph idx="1"/>
          </p:nvPr>
        </p:nvSpPr>
        <p:spPr/>
        <p:txBody>
          <a:bodyPr>
            <a:normAutofit/>
          </a:bodyPr>
          <a:lstStyle/>
          <a:p>
            <a:r>
              <a:rPr lang="en-US" dirty="0" smtClean="0"/>
              <a:t>College readiness means students have the </a:t>
            </a:r>
            <a:r>
              <a:rPr lang="en-US" b="1" dirty="0" smtClean="0"/>
              <a:t>knowledge, skills, and behaviors to complete a college course of study successfully, </a:t>
            </a:r>
            <a:r>
              <a:rPr lang="en-US" dirty="0" smtClean="0"/>
              <a:t>without remediation.</a:t>
            </a:r>
          </a:p>
          <a:p>
            <a:pPr lvl="1"/>
            <a:endParaRPr lang="en-US"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are we with implementation of CCSSI?</a:t>
            </a:r>
            <a:endParaRPr lang="en-US" dirty="0"/>
          </a:p>
        </p:txBody>
      </p:sp>
      <p:sp>
        <p:nvSpPr>
          <p:cNvPr id="3" name="Content Placeholder 2"/>
          <p:cNvSpPr>
            <a:spLocks noGrp="1"/>
          </p:cNvSpPr>
          <p:nvPr>
            <p:ph idx="1"/>
          </p:nvPr>
        </p:nvSpPr>
        <p:spPr/>
        <p:txBody>
          <a:bodyPr/>
          <a:lstStyle/>
          <a:p>
            <a:r>
              <a:rPr lang="en-US" dirty="0" smtClean="0"/>
              <a:t>Aligning curriculum was relatively easy</a:t>
            </a:r>
          </a:p>
          <a:p>
            <a:pPr lvl="1"/>
            <a:r>
              <a:rPr lang="en-US" dirty="0" smtClean="0"/>
              <a:t>There’s not a lot of disagreement on WHAT students should know and WHAT skills they should possess</a:t>
            </a:r>
          </a:p>
          <a:p>
            <a:pPr lvl="1"/>
            <a:r>
              <a:rPr lang="en-US" dirty="0" smtClean="0"/>
              <a:t>Broad consensus in support of curriculum alignment</a:t>
            </a:r>
          </a:p>
          <a:p>
            <a:r>
              <a:rPr lang="en-US" dirty="0" smtClean="0"/>
              <a:t>HOW DO WE KNOW IF THEY’RE READY?</a:t>
            </a:r>
          </a:p>
          <a:p>
            <a:pPr lvl="1"/>
            <a:r>
              <a:rPr lang="en-US" dirty="0" smtClean="0"/>
              <a:t>Where will the line be drawn to delineate college readiness?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Opportunity for Something Better than “In the Middle”</a:t>
            </a:r>
            <a:endParaRPr lang="en-US" dirty="0"/>
          </a:p>
        </p:txBody>
      </p:sp>
      <p:sp>
        <p:nvSpPr>
          <p:cNvPr id="3" name="Content Placeholder 2"/>
          <p:cNvSpPr>
            <a:spLocks noGrp="1"/>
          </p:cNvSpPr>
          <p:nvPr>
            <p:ph idx="1"/>
          </p:nvPr>
        </p:nvSpPr>
        <p:spPr/>
        <p:txBody>
          <a:bodyPr>
            <a:normAutofit fontScale="85000" lnSpcReduction="20000"/>
          </a:bodyPr>
          <a:lstStyle/>
          <a:p>
            <a:r>
              <a:rPr lang="en-US" b="1" i="1" dirty="0" smtClean="0"/>
              <a:t>We will </a:t>
            </a:r>
            <a:r>
              <a:rPr lang="en-US" dirty="0" smtClean="0"/>
              <a:t>get</a:t>
            </a:r>
            <a:r>
              <a:rPr lang="en-US" b="1" i="1" dirty="0" smtClean="0"/>
              <a:t> </a:t>
            </a:r>
            <a:r>
              <a:rPr lang="en-US" dirty="0" smtClean="0"/>
              <a:t>all students prepared for college and career</a:t>
            </a:r>
          </a:p>
          <a:p>
            <a:r>
              <a:rPr lang="en-US" b="1" i="1" dirty="0" smtClean="0"/>
              <a:t>We will </a:t>
            </a:r>
            <a:r>
              <a:rPr lang="en-US" dirty="0" smtClean="0"/>
              <a:t> give them clear pathways to further education and employment. </a:t>
            </a:r>
          </a:p>
          <a:p>
            <a:r>
              <a:rPr lang="en-US" b="1" i="1" dirty="0" smtClean="0"/>
              <a:t>We will </a:t>
            </a:r>
            <a:r>
              <a:rPr lang="en-US" dirty="0" smtClean="0"/>
              <a:t>increase educational attainment</a:t>
            </a:r>
          </a:p>
          <a:p>
            <a:r>
              <a:rPr lang="en-US" b="1" i="1" dirty="0" smtClean="0"/>
              <a:t>We will </a:t>
            </a:r>
            <a:r>
              <a:rPr lang="en-US" dirty="0" smtClean="0"/>
              <a:t>reduce time to completion by streamlining transfer</a:t>
            </a:r>
          </a:p>
          <a:p>
            <a:r>
              <a:rPr lang="en-US" b="1" i="1" dirty="0" smtClean="0"/>
              <a:t>We must</a:t>
            </a:r>
            <a:r>
              <a:rPr lang="en-US" dirty="0" smtClean="0"/>
              <a:t> change public perceptions</a:t>
            </a:r>
          </a:p>
          <a:p>
            <a:pPr lvl="1"/>
            <a:r>
              <a:rPr lang="en-US" dirty="0" smtClean="0"/>
              <a:t>Build appreciation of education’s value and economic impact</a:t>
            </a:r>
          </a:p>
          <a:p>
            <a:pPr lvl="1"/>
            <a:r>
              <a:rPr lang="en-US" dirty="0" smtClean="0"/>
              <a:t>Increase awareness that our competiveness in the global economy depends on a strong public system</a:t>
            </a:r>
          </a:p>
          <a:p>
            <a:pPr lvl="1"/>
            <a:r>
              <a:rPr lang="en-US" dirty="0" smtClean="0"/>
              <a:t>Foster a sense of urgency </a:t>
            </a:r>
            <a:r>
              <a:rPr lang="en-US" smtClean="0"/>
              <a:t>about higher </a:t>
            </a:r>
            <a:r>
              <a:rPr lang="en-US" dirty="0" smtClean="0"/>
              <a:t>education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2"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2"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2"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8000"/>
                            </p:stCondLst>
                            <p:childTnLst>
                              <p:par>
                                <p:cTn id="25" presetID="2" presetClass="entr" presetSubtype="2"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9" fill="hold">
                            <p:stCondLst>
                              <p:cond delay="10000"/>
                            </p:stCondLst>
                            <p:childTnLst>
                              <p:par>
                                <p:cTn id="30" presetID="2" presetClass="entr" presetSubtype="2"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3"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34" fill="hold">
                            <p:stCondLst>
                              <p:cond delay="12000"/>
                            </p:stCondLst>
                            <p:childTnLst>
                              <p:par>
                                <p:cTn id="35" presetID="2" presetClass="entr" presetSubtype="2"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2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8" dur="2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39" fill="hold">
                            <p:stCondLst>
                              <p:cond delay="14000"/>
                            </p:stCondLst>
                            <p:childTnLst>
                              <p:par>
                                <p:cTn id="40" presetID="2" presetClass="entr" presetSubtype="2" fill="hold"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2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3" dur="2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t>
            </a:r>
            <a:endParaRPr lang="en-US" dirty="0"/>
          </a:p>
        </p:txBody>
      </p:sp>
      <p:sp>
        <p:nvSpPr>
          <p:cNvPr id="3" name="Content Placeholder 2"/>
          <p:cNvSpPr>
            <a:spLocks noGrp="1"/>
          </p:cNvSpPr>
          <p:nvPr>
            <p:ph idx="1"/>
          </p:nvPr>
        </p:nvSpPr>
        <p:spPr/>
        <p:txBody>
          <a:bodyPr>
            <a:normAutofit/>
          </a:bodyPr>
          <a:lstStyle/>
          <a:p>
            <a:r>
              <a:rPr lang="en-US" dirty="0" smtClean="0"/>
              <a:t>State comparisons are unfair? </a:t>
            </a:r>
          </a:p>
          <a:p>
            <a:r>
              <a:rPr lang="en-US" dirty="0" smtClean="0"/>
              <a:t>Educators failed our children?</a:t>
            </a:r>
          </a:p>
          <a:p>
            <a:r>
              <a:rPr lang="en-US" dirty="0" smtClean="0"/>
              <a:t>U.S. falling behind other nations in educational attainment?</a:t>
            </a:r>
          </a:p>
          <a:p>
            <a:r>
              <a:rPr lang="en-US" dirty="0" smtClean="0"/>
              <a:t>Dire consequences? </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President Obama’s challenge,  Governor Nixon’s charge</a:t>
            </a:r>
            <a:endParaRPr lang="en-US" b="1" dirty="0"/>
          </a:p>
        </p:txBody>
      </p:sp>
      <p:sp>
        <p:nvSpPr>
          <p:cNvPr id="3" name="Content Placeholder 2"/>
          <p:cNvSpPr>
            <a:spLocks noGrp="1"/>
          </p:cNvSpPr>
          <p:nvPr>
            <p:ph idx="1"/>
          </p:nvPr>
        </p:nvSpPr>
        <p:spPr>
          <a:xfrm>
            <a:off x="1066800" y="1600200"/>
            <a:ext cx="6858000" cy="4525963"/>
          </a:xfrm>
        </p:spPr>
        <p:txBody>
          <a:bodyPr>
            <a:normAutofit/>
          </a:bodyPr>
          <a:lstStyle/>
          <a:p>
            <a:r>
              <a:rPr lang="en-US" sz="2800" dirty="0" smtClean="0"/>
              <a:t>Increase educational attainment</a:t>
            </a:r>
          </a:p>
          <a:p>
            <a:r>
              <a:rPr lang="en-US" sz="2800" dirty="0" smtClean="0"/>
              <a:t>The CBHE has endorsed what we refer to as “the Big Goal”:</a:t>
            </a:r>
          </a:p>
          <a:p>
            <a:pPr algn="ctr">
              <a:buNone/>
            </a:pPr>
            <a:endParaRPr lang="en-US" b="1" dirty="0" smtClean="0"/>
          </a:p>
          <a:p>
            <a:pPr algn="ctr">
              <a:buNone/>
            </a:pPr>
            <a:r>
              <a:rPr lang="en-US" b="1" dirty="0" smtClean="0"/>
              <a:t>We will increase the proportion of Missourians with high-quality* postsecondary credentials to 60 percent by 2025.</a:t>
            </a:r>
            <a:endParaRPr lang="en-US" dirty="0" smtClean="0"/>
          </a:p>
          <a:p>
            <a:pPr>
              <a:buNone/>
            </a:pPr>
            <a:endParaRPr lang="en-US" dirty="0"/>
          </a:p>
        </p:txBody>
      </p:sp>
      <p:sp>
        <p:nvSpPr>
          <p:cNvPr id="4" name="Rectangle 3"/>
          <p:cNvSpPr/>
          <p:nvPr/>
        </p:nvSpPr>
        <p:spPr>
          <a:xfrm>
            <a:off x="381000" y="5867400"/>
            <a:ext cx="8763000" cy="830997"/>
          </a:xfrm>
          <a:prstGeom prst="rect">
            <a:avLst/>
          </a:prstGeom>
        </p:spPr>
        <p:txBody>
          <a:bodyPr wrap="square">
            <a:spAutoFit/>
          </a:bodyPr>
          <a:lstStyle/>
          <a:p>
            <a:pPr algn="ctr"/>
            <a:r>
              <a:rPr lang="en-US" sz="2400" dirty="0" smtClean="0"/>
              <a:t>*credentials that provide clear pathways to further education and employment.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par>
                          <p:cTn id="8" fill="hold">
                            <p:stCondLst>
                              <p:cond delay="500"/>
                            </p:stCondLst>
                            <p:childTnLst>
                              <p:par>
                                <p:cTn id="9" presetID="6" presetClass="emph" presetSubtype="0" fill="hold" nodeType="afterEffect">
                                  <p:stCondLst>
                                    <p:cond delay="0"/>
                                  </p:stCondLst>
                                  <p:childTnLst>
                                    <p:animScale>
                                      <p:cBhvr>
                                        <p:cTn id="10" dur="5000" fill="hold"/>
                                        <p:tgtEl>
                                          <p:spTgt spid="3">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increase educational attainment? </a:t>
            </a:r>
            <a:endParaRPr lang="en-US" dirty="0"/>
          </a:p>
        </p:txBody>
      </p:sp>
      <p:sp>
        <p:nvSpPr>
          <p:cNvPr id="3" name="Content Placeholder 2"/>
          <p:cNvSpPr>
            <a:spLocks noGrp="1"/>
          </p:cNvSpPr>
          <p:nvPr>
            <p:ph idx="1"/>
          </p:nvPr>
        </p:nvSpPr>
        <p:spPr>
          <a:xfrm>
            <a:off x="304800" y="1600200"/>
            <a:ext cx="8610600" cy="5257800"/>
          </a:xfrm>
        </p:spPr>
        <p:txBody>
          <a:bodyPr>
            <a:normAutofit fontScale="85000" lnSpcReduction="20000"/>
          </a:bodyPr>
          <a:lstStyle/>
          <a:p>
            <a:r>
              <a:rPr lang="en-US" dirty="0" smtClean="0"/>
              <a:t>Americans holding a postsecondary credential constant for last 40 years. </a:t>
            </a:r>
          </a:p>
          <a:p>
            <a:pPr lvl="1"/>
            <a:r>
              <a:rPr lang="en-US" dirty="0" smtClean="0"/>
              <a:t>Our knowledge-based society and economy demands workers with greater skills and knowledge.</a:t>
            </a:r>
          </a:p>
          <a:p>
            <a:pPr lvl="1"/>
            <a:r>
              <a:rPr lang="en-US" dirty="0" smtClean="0"/>
              <a:t>By 2018, 59 percent of all jobs in Missouri (1.8 million) will require postsecondary education.</a:t>
            </a:r>
          </a:p>
          <a:p>
            <a:r>
              <a:rPr lang="en-US" dirty="0" smtClean="0"/>
              <a:t>It’s the key to economic growth and building a better society.</a:t>
            </a:r>
          </a:p>
          <a:p>
            <a:pPr lvl="1"/>
            <a:r>
              <a:rPr lang="en-US" dirty="0" smtClean="0"/>
              <a:t>improve the economy, strengthen civic engagement and reduce the costs of crime, poverty and health care</a:t>
            </a:r>
          </a:p>
          <a:p>
            <a:pPr lvl="1"/>
            <a:r>
              <a:rPr lang="en-US" dirty="0" smtClean="0"/>
              <a:t>In short, improve the human condition.</a:t>
            </a:r>
          </a:p>
          <a:p>
            <a:r>
              <a:rPr lang="en-US" dirty="0" smtClean="0"/>
              <a:t>Close the “attainment gap,” which is widening and of particular concern given the country’s demographic trends.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Georgetown_Education_Jobs_Recovery-thumb-615x485-96313.bmp"/>
          <p:cNvPicPr>
            <a:picLocks noGrp="1" noChangeAspect="1"/>
          </p:cNvPicPr>
          <p:nvPr>
            <p:ph idx="4294967295"/>
          </p:nvPr>
        </p:nvPicPr>
        <p:blipFill>
          <a:blip r:embed="rId2" cstate="print"/>
          <a:srcRect/>
          <a:stretch>
            <a:fillRect/>
          </a:stretch>
        </p:blipFill>
        <p:spPr>
          <a:xfrm>
            <a:off x="762000" y="693338"/>
            <a:ext cx="7620000" cy="6010423"/>
          </a:xfrm>
        </p:spPr>
      </p:pic>
      <p:sp>
        <p:nvSpPr>
          <p:cNvPr id="3" name="TextBox 2"/>
          <p:cNvSpPr txBox="1"/>
          <p:nvPr/>
        </p:nvSpPr>
        <p:spPr>
          <a:xfrm>
            <a:off x="838200" y="228600"/>
            <a:ext cx="7543800" cy="461665"/>
          </a:xfrm>
          <a:prstGeom prst="rect">
            <a:avLst/>
          </a:prstGeom>
          <a:noFill/>
        </p:spPr>
        <p:txBody>
          <a:bodyPr wrap="square" rtlCol="0">
            <a:spAutoFit/>
          </a:bodyPr>
          <a:lstStyle/>
          <a:p>
            <a:pPr algn="ctr"/>
            <a:r>
              <a:rPr lang="en-US" sz="2400" b="1" dirty="0" smtClean="0"/>
              <a:t>Educational attainment and income</a:t>
            </a:r>
            <a:endParaRPr lang="en-US" sz="2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close are we to the “Big Goal”</a:t>
            </a:r>
            <a:endParaRPr lang="en-US" dirty="0"/>
          </a:p>
        </p:txBody>
      </p:sp>
      <p:sp>
        <p:nvSpPr>
          <p:cNvPr id="3" name="Content Placeholder 2"/>
          <p:cNvSpPr>
            <a:spLocks noGrp="1"/>
          </p:cNvSpPr>
          <p:nvPr>
            <p:ph idx="1"/>
          </p:nvPr>
        </p:nvSpPr>
        <p:spPr/>
        <p:txBody>
          <a:bodyPr>
            <a:normAutofit/>
          </a:bodyPr>
          <a:lstStyle/>
          <a:p>
            <a:r>
              <a:rPr lang="en-US" dirty="0" smtClean="0"/>
              <a:t>2012: ~46 percent of Missourians hold a high-quality postsecondary credential. </a:t>
            </a:r>
          </a:p>
          <a:p>
            <a:pPr lvl="1"/>
            <a:r>
              <a:rPr lang="en-US" dirty="0" smtClean="0"/>
              <a:t>At current rate, Missouri will reach 45 percent by 2025</a:t>
            </a:r>
          </a:p>
          <a:p>
            <a:pPr lvl="1"/>
            <a:r>
              <a:rPr lang="en-US" dirty="0" smtClean="0"/>
              <a:t>400,000 shortfall.</a:t>
            </a:r>
          </a:p>
          <a:p>
            <a:r>
              <a:rPr lang="en-US" dirty="0" smtClean="0"/>
              <a:t>2025: To reach 60 percent, we’ll need to add 3,000 new degrees each year.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990600"/>
            <a:ext cx="9144000" cy="1077218"/>
          </a:xfrm>
          <a:prstGeom prst="rect">
            <a:avLst/>
          </a:prstGeom>
        </p:spPr>
        <p:txBody>
          <a:bodyPr wrap="square">
            <a:spAutoFit/>
          </a:bodyPr>
          <a:lstStyle/>
          <a:p>
            <a:pPr algn="ctr"/>
            <a:r>
              <a:rPr lang="en-US" sz="1600" dirty="0" smtClean="0"/>
              <a:t>“Why, anybody can have a brain. That's a very mediocre commodity. Every pusillanimous creature that crawls on the Earth or slinks through slimy seas has a brain. Back where I come from, we have universities, seats of great learning, where men go to become great thinkers. And when they come out, they think deep thoughts and with no more brains than you have. But they have one thing you haven't got: a diploma.”</a:t>
            </a:r>
          </a:p>
        </p:txBody>
      </p:sp>
      <p:sp>
        <p:nvSpPr>
          <p:cNvPr id="8" name="Title 7"/>
          <p:cNvSpPr>
            <a:spLocks noGrp="1"/>
          </p:cNvSpPr>
          <p:nvPr>
            <p:ph type="title"/>
          </p:nvPr>
        </p:nvSpPr>
        <p:spPr>
          <a:xfrm>
            <a:off x="457200" y="274638"/>
            <a:ext cx="8229600" cy="868362"/>
          </a:xfrm>
        </p:spPr>
        <p:txBody>
          <a:bodyPr>
            <a:normAutofit/>
          </a:bodyPr>
          <a:lstStyle/>
          <a:p>
            <a:r>
              <a:rPr lang="en-US" dirty="0" smtClean="0"/>
              <a:t>How do we get there?</a:t>
            </a:r>
            <a:endParaRPr lang="en-US" dirty="0"/>
          </a:p>
        </p:txBody>
      </p:sp>
      <p:pic>
        <p:nvPicPr>
          <p:cNvPr id="10" name="Content Placeholder 9" descr="wizard-of-oz-diploma.jpg"/>
          <p:cNvPicPr>
            <a:picLocks noGrp="1" noChangeAspect="1"/>
          </p:cNvPicPr>
          <p:nvPr>
            <p:ph idx="1"/>
          </p:nvPr>
        </p:nvPicPr>
        <p:blipFill>
          <a:blip r:embed="rId2" cstate="print"/>
          <a:stretch>
            <a:fillRect/>
          </a:stretch>
        </p:blipFill>
        <p:spPr>
          <a:xfrm>
            <a:off x="1600200" y="2438400"/>
            <a:ext cx="6019800" cy="396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Really, how </a:t>
            </a:r>
            <a:r>
              <a:rPr lang="en-US" u="sng" dirty="0" smtClean="0"/>
              <a:t>will</a:t>
            </a:r>
            <a:r>
              <a:rPr lang="en-US" dirty="0" smtClean="0"/>
              <a:t> we achieve the Big Goal?</a:t>
            </a:r>
            <a:endParaRPr lang="en-US" dirty="0"/>
          </a:p>
        </p:txBody>
      </p:sp>
      <p:sp>
        <p:nvSpPr>
          <p:cNvPr id="3" name="Content Placeholder 2"/>
          <p:cNvSpPr>
            <a:spLocks noGrp="1"/>
          </p:cNvSpPr>
          <p:nvPr>
            <p:ph idx="1"/>
          </p:nvPr>
        </p:nvSpPr>
        <p:spPr/>
        <p:txBody>
          <a:bodyPr/>
          <a:lstStyle/>
          <a:p>
            <a:pPr>
              <a:buNone/>
            </a:pPr>
            <a:r>
              <a:rPr lang="en-US" dirty="0" smtClean="0"/>
              <a:t>By focusing on three key areas:</a:t>
            </a:r>
          </a:p>
          <a:p>
            <a:pPr marL="834390" lvl="1" indent="-514350">
              <a:buFont typeface="+mj-lt"/>
              <a:buAutoNum type="arabicPeriod"/>
            </a:pPr>
            <a:r>
              <a:rPr lang="en-US" dirty="0" smtClean="0"/>
              <a:t>Assuring that students are academically prepared and ready for postsecondary education.</a:t>
            </a:r>
          </a:p>
          <a:p>
            <a:pPr marL="834390" lvl="1" indent="-514350">
              <a:buFont typeface="+mj-lt"/>
              <a:buAutoNum type="arabicPeriod"/>
            </a:pPr>
            <a:r>
              <a:rPr lang="en-US" dirty="0" smtClean="0"/>
              <a:t>Reducing time to completion.</a:t>
            </a:r>
          </a:p>
          <a:p>
            <a:pPr marL="834390" lvl="1" indent="-514350">
              <a:buFont typeface="+mj-lt"/>
              <a:buAutoNum type="arabicPeriod"/>
            </a:pPr>
            <a:r>
              <a:rPr lang="en-US" dirty="0" smtClean="0"/>
              <a:t>Assuring academic rigor and quality.</a:t>
            </a:r>
          </a:p>
          <a:p>
            <a:pPr marL="834390" lvl="1" indent="-514350">
              <a:buNone/>
            </a:pPr>
            <a:endParaRPr lang="en-US" dirty="0" smtClean="0"/>
          </a:p>
          <a:p>
            <a:pPr marL="834390" lvl="1" indent="-514350">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3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3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9" fill="hold">
                            <p:stCondLst>
                              <p:cond delay="3000"/>
                            </p:stCondLst>
                            <p:childTnLst>
                              <p:par>
                                <p:cTn id="10" presetID="2" presetClass="entr" presetSubtype="2"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3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3" dur="3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6000"/>
                            </p:stCondLst>
                            <p:childTnLst>
                              <p:par>
                                <p:cTn id="15" presetID="2" presetClass="entr" presetSubtype="2"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3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8" dur="3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7392</TotalTime>
  <Words>1683</Words>
  <Application>Microsoft Office PowerPoint</Application>
  <PresentationFormat>On-screen Show (4:3)</PresentationFormat>
  <Paragraphs>188</Paragraphs>
  <Slides>27</Slides>
  <Notes>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  Something Better Than in the Middle: HB 1042, the Common Core, and Increased  Educational Attainment in Missouri </vt:lpstr>
      <vt:lpstr>Stuck in the Middle</vt:lpstr>
      <vt:lpstr>So?</vt:lpstr>
      <vt:lpstr>President Obama’s challenge,  Governor Nixon’s charge</vt:lpstr>
      <vt:lpstr>Why increase educational attainment? </vt:lpstr>
      <vt:lpstr>Slide 6</vt:lpstr>
      <vt:lpstr>How close are we to the “Big Goal”</vt:lpstr>
      <vt:lpstr>How do we get there?</vt:lpstr>
      <vt:lpstr>Really, how will we achieve the Big Goal?</vt:lpstr>
      <vt:lpstr>HB 1042</vt:lpstr>
      <vt:lpstr>Transfer Course Library</vt:lpstr>
      <vt:lpstr>Mean credit hours accumulated for native vs. 42 hour block and AA students</vt:lpstr>
      <vt:lpstr>Transfer Course Library</vt:lpstr>
      <vt:lpstr>Reverse Transfer</vt:lpstr>
      <vt:lpstr>Missouri Reverse Transfer Initiative (MRTI)</vt:lpstr>
      <vt:lpstr>Goals  and Status</vt:lpstr>
      <vt:lpstr>“Replicate Best Practices” in Remediation</vt:lpstr>
      <vt:lpstr>Remediation in Missouri</vt:lpstr>
      <vt:lpstr>Challenges</vt:lpstr>
      <vt:lpstr>Status</vt:lpstr>
      <vt:lpstr>Common Core State Standards</vt:lpstr>
      <vt:lpstr>Smarter Balanced Assessment Consortium (SBAC)</vt:lpstr>
      <vt:lpstr>Potential Impact on Higher Education</vt:lpstr>
      <vt:lpstr>What is College Readiness? Who Defines?</vt:lpstr>
      <vt:lpstr>College readiness</vt:lpstr>
      <vt:lpstr>Where are we with implementation of CCSSI?</vt:lpstr>
      <vt:lpstr>An Opportunity for Something Better than “In the Middle”</vt:lpstr>
    </vt:vector>
  </TitlesOfParts>
  <Company>State of Missouri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Monhollon</dc:creator>
  <cp:lastModifiedBy>Monhollon</cp:lastModifiedBy>
  <cp:revision>242</cp:revision>
  <dcterms:created xsi:type="dcterms:W3CDTF">2011-12-15T15:40:08Z</dcterms:created>
  <dcterms:modified xsi:type="dcterms:W3CDTF">2013-02-07T19:53:13Z</dcterms:modified>
</cp:coreProperties>
</file>