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287" r:id="rId2"/>
    <p:sldId id="257" r:id="rId3"/>
    <p:sldId id="260" r:id="rId4"/>
    <p:sldId id="266" r:id="rId5"/>
    <p:sldId id="261" r:id="rId6"/>
    <p:sldId id="263" r:id="rId7"/>
    <p:sldId id="267" r:id="rId8"/>
    <p:sldId id="324" r:id="rId9"/>
    <p:sldId id="322" r:id="rId10"/>
    <p:sldId id="323" r:id="rId11"/>
    <p:sldId id="325" r:id="rId12"/>
    <p:sldId id="269" r:id="rId13"/>
    <p:sldId id="291" r:id="rId14"/>
    <p:sldId id="271" r:id="rId15"/>
    <p:sldId id="312" r:id="rId16"/>
    <p:sldId id="273" r:id="rId17"/>
    <p:sldId id="310" r:id="rId18"/>
    <p:sldId id="313" r:id="rId19"/>
    <p:sldId id="314" r:id="rId20"/>
    <p:sldId id="327" r:id="rId21"/>
    <p:sldId id="328" r:id="rId22"/>
    <p:sldId id="329" r:id="rId23"/>
    <p:sldId id="280" r:id="rId24"/>
    <p:sldId id="321" r:id="rId25"/>
    <p:sldId id="265" r:id="rId26"/>
    <p:sldId id="284" r:id="rId27"/>
    <p:sldId id="285" r:id="rId28"/>
    <p:sldId id="305" r:id="rId29"/>
    <p:sldId id="306" r:id="rId30"/>
    <p:sldId id="307" r:id="rId31"/>
    <p:sldId id="286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04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60"/>
  </p:normalViewPr>
  <p:slideViewPr>
    <p:cSldViewPr>
      <p:cViewPr varScale="1">
        <p:scale>
          <a:sx n="101" d="100"/>
          <a:sy n="101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C84C0A-B915-48C4-973D-02660F3D0032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2DA0D2-F23B-42B2-AB63-21ADC71CE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1444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E49B60-6A20-405F-B06A-E47468D690D5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27A5E0-5717-40BC-ACF2-29D4B1EAF1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667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7A5E0-5717-40BC-ACF2-29D4B1EAF13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3E65E-094B-4362-A435-25D367096D40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96B156-EC2B-43DA-A119-1F6EC048D2A1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2556B-2171-40A4-A188-3C58C9AC5D22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18FF8-07CE-4022-B022-675A1E131DB1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CD606-288C-4213-AC79-3E59EDB39532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EC591-FD9E-418D-90A8-CCEDD8D1FF30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D7DC5-AF04-4107-8EE6-9D2C59B86F0C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FC8F0-C21D-4017-B8FC-CE4617FB3A27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BEB4B-A8A8-45B9-B303-93361B1604C8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10BE7-4ABA-422E-B3A6-D944D75B0C5B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B2824-CBAE-4160-A04A-1DF3FF3B24A4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A0D9A71-ADCB-4B98-A507-40C798691488}" type="datetime1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075F8B4-9DA4-48DF-BDE9-6A379B3584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e.missouri.gov/transferdocument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44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/>
              </a:rPr>
              <a:t>THE EFFECTIVENESS OF ARTICULATION AND TRANSFER AGREEMENTS IN PROMOTING THE SUCCESSFUL COMPLETION OF A FOUR-YEAR DEGREE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953000"/>
            <a:ext cx="7498080" cy="167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COTA Conference</a:t>
            </a:r>
          </a:p>
          <a:p>
            <a:pPr algn="ctr">
              <a:buNone/>
            </a:pPr>
            <a:r>
              <a:rPr lang="en-US" sz="2000" dirty="0" smtClean="0"/>
              <a:t>Katherine Perkins, Ph.D.</a:t>
            </a:r>
          </a:p>
          <a:p>
            <a:pPr algn="ctr">
              <a:buNone/>
            </a:pPr>
            <a:r>
              <a:rPr lang="en-US" sz="2000" dirty="0" smtClean="0"/>
              <a:t>February 3, 2012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>MISSOURI INITIATIVES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Higher Education Funding Task Force</a:t>
            </a:r>
          </a:p>
          <a:p>
            <a:pPr lvl="1"/>
            <a:r>
              <a:rPr lang="en-US" dirty="0" smtClean="0"/>
              <a:t>Strategic initiatives to address pressing needs.</a:t>
            </a:r>
          </a:p>
          <a:p>
            <a:pPr lvl="1"/>
            <a:r>
              <a:rPr lang="en-US" dirty="0" smtClean="0"/>
              <a:t>Performance funding</a:t>
            </a:r>
          </a:p>
          <a:p>
            <a:pPr lvl="1"/>
            <a:r>
              <a:rPr lang="en-US" dirty="0" smtClean="0"/>
              <a:t>Base funding allocation formulas</a:t>
            </a:r>
          </a:p>
          <a:p>
            <a:r>
              <a:rPr lang="en-US" dirty="0" smtClean="0"/>
              <a:t>P-20 Council</a:t>
            </a:r>
          </a:p>
          <a:p>
            <a:r>
              <a:rPr lang="en-US" dirty="0" smtClean="0"/>
              <a:t>Imperatives for Change</a:t>
            </a:r>
          </a:p>
          <a:p>
            <a:r>
              <a:rPr lang="en-US" dirty="0" smtClean="0"/>
              <a:t>Joint Leadership Statement on Commitment to Transfer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PERFORMANCE FUNDING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</a:p>
          <a:p>
            <a:pPr lvl="1"/>
            <a:r>
              <a:rPr lang="en-US" dirty="0" smtClean="0"/>
              <a:t>Improved student success and progress</a:t>
            </a:r>
          </a:p>
          <a:p>
            <a:pPr lvl="1"/>
            <a:r>
              <a:rPr lang="en-US" dirty="0" smtClean="0"/>
              <a:t>Increased degree attainment</a:t>
            </a:r>
          </a:p>
          <a:p>
            <a:pPr lvl="1"/>
            <a:r>
              <a:rPr lang="en-US" dirty="0" smtClean="0"/>
              <a:t>Increased quality of student learning</a:t>
            </a:r>
          </a:p>
          <a:p>
            <a:pPr lvl="1"/>
            <a:r>
              <a:rPr lang="en-US" dirty="0" smtClean="0"/>
              <a:t>Affordability</a:t>
            </a:r>
          </a:p>
          <a:p>
            <a:pPr lvl="1"/>
            <a:r>
              <a:rPr lang="en-US" dirty="0" smtClean="0"/>
              <a:t>Support of institution-specific 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/>
              </a:rPr>
              <a:t>RELATED LITERATURE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Adjustments for transfer students.</a:t>
            </a:r>
          </a:p>
          <a:p>
            <a:r>
              <a:rPr lang="en-US" dirty="0" smtClean="0"/>
              <a:t>Academic preparedness.</a:t>
            </a:r>
          </a:p>
          <a:p>
            <a:r>
              <a:rPr lang="en-US" dirty="0" smtClean="0"/>
              <a:t>Retention and student success rates.</a:t>
            </a:r>
          </a:p>
          <a:p>
            <a:r>
              <a:rPr lang="en-US" dirty="0" smtClean="0"/>
              <a:t>Effects of early transfer.</a:t>
            </a:r>
          </a:p>
          <a:p>
            <a:r>
              <a:rPr lang="en-US" dirty="0" smtClean="0"/>
              <a:t>Roles of two and four-year institution in promotion of successful transfer.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762000"/>
            <a:ext cx="3200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INDEPENDENT VARIABLE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1524000" y="1371600"/>
            <a:ext cx="68580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Four-year degree completers</a:t>
            </a:r>
          </a:p>
          <a:p>
            <a:pPr algn="ctr"/>
            <a:r>
              <a:rPr lang="en-US" sz="1400" dirty="0" smtClean="0"/>
              <a:t>Subgroups</a:t>
            </a:r>
          </a:p>
          <a:p>
            <a:pPr algn="ctr"/>
            <a:endParaRPr lang="en-US" sz="1400" dirty="0" smtClean="0"/>
          </a:p>
          <a:p>
            <a:r>
              <a:rPr lang="en-US" sz="1400" dirty="0" smtClean="0"/>
              <a:t>42-hour transfer  	          A.A. degree transfer   		  Native</a:t>
            </a:r>
          </a:p>
          <a:p>
            <a:r>
              <a:rPr lang="en-US" sz="1400" dirty="0" smtClean="0"/>
              <a:t>      students 		    students 	               students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066800" y="3352800"/>
            <a:ext cx="1828800" cy="990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DEPENDENT VARIABLE</a:t>
            </a:r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3276600" y="3352800"/>
            <a:ext cx="18288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Total # of terms accumulated to completion of a four-year degree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6172200" y="3352800"/>
            <a:ext cx="18288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Total # of hours accumulated to completion of a four-year degree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038600" y="5943600"/>
            <a:ext cx="1905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COVARIATE</a:t>
            </a:r>
            <a:endParaRPr lang="en-US" sz="1600" b="1" dirty="0"/>
          </a:p>
        </p:txBody>
      </p:sp>
      <p:sp>
        <p:nvSpPr>
          <p:cNvPr id="10" name="Rectangle 9"/>
          <p:cNvSpPr/>
          <p:nvPr/>
        </p:nvSpPr>
        <p:spPr>
          <a:xfrm>
            <a:off x="3124200" y="4953000"/>
            <a:ext cx="11430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Ethnicity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181600" y="4953000"/>
            <a:ext cx="11430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University Attended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7239000" y="4953000"/>
            <a:ext cx="12192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Community College Attended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295400" y="4953000"/>
            <a:ext cx="1066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Gender</a:t>
            </a:r>
            <a:endParaRPr lang="en-US" sz="14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62200" y="2590800"/>
            <a:ext cx="1371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38400" y="2590800"/>
            <a:ext cx="4191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" idx="2"/>
            <a:endCxn id="7" idx="0"/>
          </p:cNvCxnSpPr>
          <p:nvPr/>
        </p:nvCxnSpPr>
        <p:spPr>
          <a:xfrm rot="5400000">
            <a:off x="4191000" y="25908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" idx="2"/>
          </p:cNvCxnSpPr>
          <p:nvPr/>
        </p:nvCxnSpPr>
        <p:spPr>
          <a:xfrm rot="16200000" flipH="1">
            <a:off x="5715000" y="1828800"/>
            <a:ext cx="6858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4800600" y="2590800"/>
            <a:ext cx="2743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7200900" y="29337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3" idx="0"/>
          </p:cNvCxnSpPr>
          <p:nvPr/>
        </p:nvCxnSpPr>
        <p:spPr>
          <a:xfrm rot="5400000" flipH="1" flipV="1">
            <a:off x="2324100" y="3771900"/>
            <a:ext cx="685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3" idx="0"/>
          </p:cNvCxnSpPr>
          <p:nvPr/>
        </p:nvCxnSpPr>
        <p:spPr>
          <a:xfrm rot="5400000" flipH="1" flipV="1">
            <a:off x="3886200" y="2286000"/>
            <a:ext cx="609600" cy="472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0"/>
          </p:cNvCxnSpPr>
          <p:nvPr/>
        </p:nvCxnSpPr>
        <p:spPr>
          <a:xfrm rot="5400000" flipH="1" flipV="1">
            <a:off x="3371850" y="459105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0"/>
            <a:endCxn id="8" idx="2"/>
          </p:cNvCxnSpPr>
          <p:nvPr/>
        </p:nvCxnSpPr>
        <p:spPr>
          <a:xfrm rot="5400000" flipH="1" flipV="1">
            <a:off x="5048250" y="2914650"/>
            <a:ext cx="685800" cy="3390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1" idx="0"/>
            <a:endCxn id="7" idx="2"/>
          </p:cNvCxnSpPr>
          <p:nvPr/>
        </p:nvCxnSpPr>
        <p:spPr>
          <a:xfrm rot="16200000" flipV="1">
            <a:off x="4629150" y="3829050"/>
            <a:ext cx="685800" cy="1562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1" idx="0"/>
          </p:cNvCxnSpPr>
          <p:nvPr/>
        </p:nvCxnSpPr>
        <p:spPr>
          <a:xfrm rot="5400000" flipH="1" flipV="1">
            <a:off x="6267450" y="3752850"/>
            <a:ext cx="6858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2" idx="0"/>
          </p:cNvCxnSpPr>
          <p:nvPr/>
        </p:nvCxnSpPr>
        <p:spPr>
          <a:xfrm rot="16200000" flipV="1">
            <a:off x="6019800" y="3124200"/>
            <a:ext cx="68580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2" idx="0"/>
          </p:cNvCxnSpPr>
          <p:nvPr/>
        </p:nvCxnSpPr>
        <p:spPr>
          <a:xfrm rot="16200000" flipV="1">
            <a:off x="7467600" y="4572000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971800" y="1524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50704E"/>
                </a:solidFill>
                <a:latin typeface="+mj-lt"/>
              </a:rPr>
              <a:t>STATISTICAL MODEL</a:t>
            </a:r>
            <a:endParaRPr lang="en-US" sz="2400" b="1" dirty="0">
              <a:solidFill>
                <a:srgbClr val="50704E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>PARTICIPANT CRITERIA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714488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Transferred to one of two universities from a Missouri community college with the 42-hour block or A.A. degree.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First-time freshman.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Had no out-of-state credits.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Graduated between fall 2005 and fall 2008.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Began college career in fall 2002 or later.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Transferred no more than 11 college credits after enrolling at university.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/>
              </a:rPr>
              <a:t>TOTAL POPULATION 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6952488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Full-time = 465 students</a:t>
            </a:r>
          </a:p>
          <a:p>
            <a:pPr lvl="1"/>
            <a:r>
              <a:rPr lang="en-US" dirty="0" smtClean="0"/>
              <a:t>20     42-hour block</a:t>
            </a:r>
          </a:p>
          <a:p>
            <a:pPr lvl="1"/>
            <a:r>
              <a:rPr lang="en-US" dirty="0" smtClean="0"/>
              <a:t>39     A.A. degree</a:t>
            </a:r>
          </a:p>
          <a:p>
            <a:pPr lvl="1"/>
            <a:r>
              <a:rPr lang="en-US" dirty="0" smtClean="0"/>
              <a:t>406   Native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Part-time = 1947 students</a:t>
            </a:r>
          </a:p>
          <a:p>
            <a:pPr lvl="1"/>
            <a:r>
              <a:rPr lang="en-US" dirty="0" smtClean="0"/>
              <a:t>140    42-hour block</a:t>
            </a:r>
          </a:p>
          <a:p>
            <a:pPr lvl="1"/>
            <a:r>
              <a:rPr lang="en-US" dirty="0" smtClean="0"/>
              <a:t>578    A.A. degree</a:t>
            </a:r>
          </a:p>
          <a:p>
            <a:pPr lvl="1"/>
            <a:r>
              <a:rPr lang="en-US" dirty="0" smtClean="0"/>
              <a:t>1229  Native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= 2412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9144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ffectLst/>
              </a:rPr>
              <a:t>DEMOGRAPHIC</a:t>
            </a:r>
            <a:r>
              <a:rPr lang="en-US" b="1" dirty="0" smtClean="0"/>
              <a:t> </a:t>
            </a:r>
            <a:r>
              <a:rPr lang="en-US" b="1" dirty="0" smtClean="0">
                <a:effectLst/>
              </a:rPr>
              <a:t>FINDINGS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077200" cy="556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Gender: More females than males - ~ 60/40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800" dirty="0" smtClean="0"/>
              <a:t>Ethnicity: Greater number of Caucasian - ~ 87%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800" dirty="0" smtClean="0"/>
              <a:t>University attended:</a:t>
            </a:r>
          </a:p>
          <a:p>
            <a:pPr lvl="1"/>
            <a:r>
              <a:rPr lang="en-US" sz="2400" dirty="0" smtClean="0"/>
              <a:t>Two universities with one university having more transfer students while the other had more native students. 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sz="2800" dirty="0" smtClean="0"/>
              <a:t> Community College Attended:</a:t>
            </a:r>
          </a:p>
          <a:p>
            <a:pPr lvl="1"/>
            <a:r>
              <a:rPr lang="en-US" sz="2400" dirty="0" smtClean="0"/>
              <a:t>Total of eight represented with three main feeder colleges. 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255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/>
              </a:rPr>
              <a:t>DESCRIPTIVE: Mean Number of Terms and Hours Accumulated for Full-time</a:t>
            </a:r>
            <a:endParaRPr lang="en-US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66888" cy="441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Total number of Terms Accumulated</a:t>
            </a:r>
          </a:p>
          <a:p>
            <a:pPr lvl="1"/>
            <a:r>
              <a:rPr lang="en-US" dirty="0" smtClean="0"/>
              <a:t>42-hour            	10.45</a:t>
            </a:r>
          </a:p>
          <a:p>
            <a:pPr lvl="1"/>
            <a:r>
              <a:rPr lang="en-US" dirty="0" smtClean="0"/>
              <a:t>A.A. Degree   	10.10</a:t>
            </a:r>
          </a:p>
          <a:p>
            <a:pPr lvl="1"/>
            <a:r>
              <a:rPr lang="en-US" dirty="0" smtClean="0"/>
              <a:t>Native			  9.10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Total number of Hours Accumulated</a:t>
            </a:r>
          </a:p>
          <a:p>
            <a:pPr lvl="1"/>
            <a:r>
              <a:rPr lang="en-US" dirty="0" smtClean="0"/>
              <a:t>42-hour		138.65</a:t>
            </a:r>
          </a:p>
          <a:p>
            <a:pPr lvl="1"/>
            <a:r>
              <a:rPr lang="en-US" dirty="0" smtClean="0"/>
              <a:t>A.A. Degree		135.91</a:t>
            </a:r>
          </a:p>
          <a:p>
            <a:pPr lvl="1"/>
            <a:r>
              <a:rPr lang="en-US" dirty="0" smtClean="0"/>
              <a:t>Native			128.85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255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effectLst/>
              </a:rPr>
              <a:t>DESCRIPTIVE: Mean Number of Terms and Hours Accumulated for Part-time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66888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Total number of Terms Accumulated</a:t>
            </a:r>
          </a:p>
          <a:p>
            <a:pPr lvl="1"/>
            <a:r>
              <a:rPr lang="en-US" dirty="0" smtClean="0"/>
              <a:t>42-hour            	12.02</a:t>
            </a:r>
          </a:p>
          <a:p>
            <a:pPr lvl="1"/>
            <a:r>
              <a:rPr lang="en-US" dirty="0" smtClean="0"/>
              <a:t>A.A. Degree   	12.19</a:t>
            </a:r>
          </a:p>
          <a:p>
            <a:pPr lvl="1"/>
            <a:r>
              <a:rPr lang="en-US" dirty="0" smtClean="0"/>
              <a:t>Native			11.12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Total number of Hours Accumulated</a:t>
            </a:r>
          </a:p>
          <a:p>
            <a:pPr lvl="1"/>
            <a:r>
              <a:rPr lang="en-US" dirty="0" smtClean="0"/>
              <a:t>42-hour		136.57</a:t>
            </a:r>
          </a:p>
          <a:p>
            <a:pPr lvl="1"/>
            <a:r>
              <a:rPr lang="en-US" dirty="0" smtClean="0"/>
              <a:t>A.A. Degree		137.03</a:t>
            </a:r>
          </a:p>
          <a:p>
            <a:pPr lvl="1"/>
            <a:r>
              <a:rPr lang="en-US" dirty="0" smtClean="0"/>
              <a:t>Native			130.08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ffectLst/>
              </a:rPr>
              <a:t>DESCRIPTIVE: THREE CATEGORIES OF HOURS ACCUMULATED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71600"/>
            <a:ext cx="7638288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FULL-TIME Mean Hours Accumulated</a:t>
            </a:r>
          </a:p>
          <a:p>
            <a:pPr>
              <a:buNone/>
            </a:pPr>
            <a:r>
              <a:rPr lang="en-US" sz="2300" dirty="0" smtClean="0"/>
              <a:t> </a:t>
            </a:r>
            <a:r>
              <a:rPr lang="en-US" dirty="0" smtClean="0"/>
              <a:t>      42-hour Transfer Students      </a:t>
            </a:r>
          </a:p>
          <a:p>
            <a:pPr>
              <a:buNone/>
            </a:pPr>
            <a:r>
              <a:rPr lang="en-US" dirty="0" smtClean="0"/>
              <a:t>             Hours transferred to the universities                                </a:t>
            </a:r>
            <a:r>
              <a:rPr lang="en-US" b="1" dirty="0" smtClean="0"/>
              <a:t>58.05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Hours transferred after enrolling at the universities             </a:t>
            </a:r>
            <a:r>
              <a:rPr lang="en-US" b="1" dirty="0" smtClean="0"/>
              <a:t>3.35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Hours taken at the universities                                        </a:t>
            </a:r>
            <a:r>
              <a:rPr lang="en-US" b="1" dirty="0" smtClean="0"/>
              <a:t>77.25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      A.A. Degree Transfer Students  </a:t>
            </a:r>
          </a:p>
          <a:p>
            <a:pPr>
              <a:buNone/>
            </a:pPr>
            <a:r>
              <a:rPr lang="en-US" dirty="0" smtClean="0"/>
              <a:t>              Hours transferred to the universities                               </a:t>
            </a:r>
            <a:r>
              <a:rPr lang="en-US" b="1" dirty="0" smtClean="0"/>
              <a:t>66.45</a:t>
            </a:r>
            <a:r>
              <a:rPr lang="en-US" dirty="0" smtClean="0"/>
              <a:t>                   </a:t>
            </a:r>
          </a:p>
          <a:p>
            <a:pPr>
              <a:buNone/>
            </a:pPr>
            <a:r>
              <a:rPr lang="en-US" dirty="0" smtClean="0"/>
              <a:t>              Hours transferred after enrolling at the universities            </a:t>
            </a:r>
            <a:r>
              <a:rPr lang="en-US" b="1" dirty="0" smtClean="0"/>
              <a:t>0.00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       Hours taken at the universities                                       </a:t>
            </a:r>
            <a:r>
              <a:rPr lang="en-US" b="1" dirty="0" smtClean="0"/>
              <a:t>69.50</a:t>
            </a:r>
            <a:r>
              <a:rPr lang="en-US" dirty="0" smtClean="0"/>
              <a:t>                                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PART-TIME Mean Hours Accumulated</a:t>
            </a:r>
          </a:p>
          <a:p>
            <a:pPr>
              <a:buNone/>
            </a:pPr>
            <a:r>
              <a:rPr lang="en-US" dirty="0" smtClean="0"/>
              <a:t>       42-hour Transfer Students   </a:t>
            </a:r>
          </a:p>
          <a:p>
            <a:pPr>
              <a:buNone/>
            </a:pPr>
            <a:r>
              <a:rPr lang="en-US" dirty="0" smtClean="0"/>
              <a:t>               Hours transferred to the universities                              </a:t>
            </a:r>
            <a:r>
              <a:rPr lang="en-US" b="1" dirty="0" smtClean="0"/>
              <a:t>63.87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        Hours transferred after enrolling at the universities           </a:t>
            </a:r>
            <a:r>
              <a:rPr lang="en-US" b="1" dirty="0" smtClean="0"/>
              <a:t>1.53</a:t>
            </a: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           Hours taken at the universities                                      </a:t>
            </a:r>
            <a:r>
              <a:rPr lang="en-US" b="1" dirty="0" smtClean="0"/>
              <a:t>71.17</a:t>
            </a: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      A.A. Degree Transfer Students</a:t>
            </a:r>
          </a:p>
          <a:p>
            <a:pPr>
              <a:buNone/>
            </a:pPr>
            <a:r>
              <a:rPr lang="en-US" dirty="0" smtClean="0"/>
              <a:t>               Hours transferred to the universities                               </a:t>
            </a:r>
            <a:r>
              <a:rPr lang="en-US" b="1" dirty="0" smtClean="0"/>
              <a:t>68.94  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        Hours transferred after enrolling at the universities            </a:t>
            </a:r>
            <a:r>
              <a:rPr lang="en-US" b="1" dirty="0" smtClean="0"/>
              <a:t>1.18</a:t>
            </a: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           Hours taken at the universities                                        </a:t>
            </a:r>
            <a:r>
              <a:rPr lang="en-US" b="1" dirty="0" smtClean="0"/>
              <a:t>66.92</a:t>
            </a: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303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>ARTICULATION AGREEMENTS ESTABLISHED BY CBHE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895600"/>
            <a:ext cx="7498080" cy="3352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Associate of Arts transfer degree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42-hour transfer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>BASIC RESEARCH QUESTION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90688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Are there significant differences in time-to-completion and in hours-to-completion of a four-year degree based on transfer status for Missouri transfer students in comparison to native students after adjusting for ethnicity, gender, university attended, and community attended?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4405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pPr algn="ctr"/>
            <a:r>
              <a:rPr lang="en-US" b="1" dirty="0" smtClean="0">
                <a:effectLst/>
              </a:rPr>
              <a:t>FULL-TIME RESULTS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fontScale="92500"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Significant </a:t>
            </a:r>
            <a:r>
              <a:rPr lang="en-US" dirty="0"/>
              <a:t>difference </a:t>
            </a:r>
            <a:r>
              <a:rPr lang="en-US" dirty="0" smtClean="0"/>
              <a:t>in semesters and hours accumulated associated </a:t>
            </a:r>
            <a:r>
              <a:rPr lang="en-US" dirty="0"/>
              <a:t>with mode of transfer or no transfer. </a:t>
            </a:r>
            <a:endParaRPr lang="en-US" dirty="0" smtClean="0"/>
          </a:p>
          <a:p>
            <a:pPr marL="82296" lvl="1" indent="0">
              <a:spcBef>
                <a:spcPts val="600"/>
              </a:spcBef>
              <a:buSzPct val="80000"/>
              <a:buNone/>
            </a:pPr>
            <a:endParaRPr lang="en-US" sz="9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Significant </a:t>
            </a:r>
            <a:r>
              <a:rPr lang="en-US" dirty="0"/>
              <a:t>difference for semesters </a:t>
            </a:r>
            <a:r>
              <a:rPr lang="en-US" dirty="0" smtClean="0"/>
              <a:t>and hours accumulated between the three subgroups with </a:t>
            </a:r>
            <a:r>
              <a:rPr lang="en-US" dirty="0"/>
              <a:t>native students accumulating </a:t>
            </a:r>
            <a:r>
              <a:rPr lang="en-US" dirty="0" smtClean="0"/>
              <a:t>fewer than the two transfer groups. </a:t>
            </a:r>
          </a:p>
          <a:p>
            <a:pPr marL="82296" lvl="1" indent="0">
              <a:spcBef>
                <a:spcPts val="600"/>
              </a:spcBef>
              <a:buSzPct val="80000"/>
              <a:buNone/>
            </a:pPr>
            <a:r>
              <a:rPr lang="en-US" sz="900" dirty="0" smtClean="0"/>
              <a:t> 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/>
              <a:t>No significant difference in semesters </a:t>
            </a:r>
            <a:r>
              <a:rPr lang="en-US" dirty="0" smtClean="0"/>
              <a:t>and hours accumulated between the two transfer groups.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5906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pPr algn="ctr"/>
            <a:r>
              <a:rPr lang="en-US" b="1" dirty="0" smtClean="0">
                <a:effectLst/>
              </a:rPr>
              <a:t>PART-TIME RESULTS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No </a:t>
            </a:r>
            <a:r>
              <a:rPr lang="en-US" sz="2800" dirty="0"/>
              <a:t>significant difference </a:t>
            </a:r>
            <a:r>
              <a:rPr lang="en-US" sz="2800" dirty="0" smtClean="0"/>
              <a:t>in terms accumulated but a significant difference in hours accumulated associated </a:t>
            </a:r>
            <a:r>
              <a:rPr lang="en-US" sz="2800" dirty="0"/>
              <a:t>with mode of transfer or no </a:t>
            </a:r>
            <a:r>
              <a:rPr lang="en-US" sz="2800" dirty="0" smtClean="0"/>
              <a:t>transfer. </a:t>
            </a:r>
          </a:p>
          <a:p>
            <a:pPr marL="82296" indent="0">
              <a:buNone/>
            </a:pPr>
            <a:endParaRPr lang="en-US" sz="10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No </a:t>
            </a:r>
            <a:r>
              <a:rPr lang="en-US" dirty="0"/>
              <a:t>significant difference </a:t>
            </a:r>
            <a:r>
              <a:rPr lang="en-US" dirty="0" smtClean="0"/>
              <a:t>in number of semesters but a significant difference in hours accumulated between native students and the two transfer groups with fewer hours for native students. </a:t>
            </a:r>
          </a:p>
          <a:p>
            <a:pPr marL="82296" lvl="1" indent="0">
              <a:spcBef>
                <a:spcPts val="600"/>
              </a:spcBef>
              <a:buSzPct val="80000"/>
              <a:buNone/>
            </a:pPr>
            <a:endParaRPr lang="en-US" sz="1000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No </a:t>
            </a:r>
            <a:r>
              <a:rPr lang="en-US" dirty="0"/>
              <a:t>significant difference in </a:t>
            </a:r>
            <a:r>
              <a:rPr lang="en-US" dirty="0" smtClean="0"/>
              <a:t>semesters and hours accumulated between the two transfer groups.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435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303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/>
              </a:rPr>
              <a:t>ADDITIONAL 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514600"/>
            <a:ext cx="7714488" cy="4191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Does the community college attended have a significant influence on the time-to-degree completion and in the number of college credits accumulated for full-time transfer students. 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2400" dirty="0" smtClean="0"/>
              <a:t>Gabriel post hoc indicated no significant difference in total terms or total hours accumulated for full-time transfer student.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>ADDITIONAL 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90688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Does the specific university attended have a significant influence on the time-to-degree completion and in the number of college credits accumulated for part-time transfer and native students?</a:t>
            </a:r>
          </a:p>
          <a:p>
            <a:pPr marL="82296" indent="0">
              <a:buNone/>
            </a:pPr>
            <a:endParaRPr lang="en-US" sz="900" dirty="0" smtClean="0"/>
          </a:p>
          <a:p>
            <a:pPr lvl="1"/>
            <a:r>
              <a:rPr lang="en-US" dirty="0" smtClean="0"/>
              <a:t>Independent-samples </a:t>
            </a:r>
            <a:r>
              <a:rPr lang="en-US" i="1" dirty="0" smtClean="0"/>
              <a:t>t</a:t>
            </a:r>
            <a:r>
              <a:rPr lang="en-US" dirty="0" smtClean="0"/>
              <a:t>-test indicated significant difference for the three subgroups in hours accumulated.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30362"/>
          </a:xfrm>
        </p:spPr>
        <p:txBody>
          <a:bodyPr/>
          <a:lstStyle/>
          <a:p>
            <a:pPr algn="ctr"/>
            <a:r>
              <a:rPr lang="en-US" b="1" dirty="0" smtClean="0">
                <a:effectLst/>
              </a:rPr>
              <a:t>IMPLICATIONS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0"/>
            <a:ext cx="7543800" cy="4191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two transfer agreements may not be as efficient and effective as the state anticipated.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Transfer students are accumulating more hours than minimally required at the community college and at the university.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/>
              </a:rPr>
              <a:t>IMPLICATIONS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82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Cost to student and/or financial aid system.</a:t>
            </a:r>
          </a:p>
          <a:p>
            <a:pPr lvl="1"/>
            <a:r>
              <a:rPr lang="en-US" sz="2400" dirty="0" smtClean="0"/>
              <a:t>$200/credit hour</a:t>
            </a:r>
          </a:p>
          <a:p>
            <a:pPr lvl="1"/>
            <a:r>
              <a:rPr lang="en-US" sz="2400" dirty="0" smtClean="0"/>
              <a:t>$200 x 3 hours = $600</a:t>
            </a:r>
          </a:p>
          <a:p>
            <a:pPr lvl="1"/>
            <a:r>
              <a:rPr lang="en-US" sz="2400" dirty="0" smtClean="0"/>
              <a:t>$600/course x 3 courses = $1800</a:t>
            </a:r>
          </a:p>
          <a:p>
            <a:pPr lvl="1"/>
            <a:r>
              <a:rPr lang="en-US" sz="2400" dirty="0" smtClean="0"/>
              <a:t>$1800 x 777 students = $1,398,600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On national scale, hundreds of millions of dollars are being spent on additional courses. </a:t>
            </a:r>
          </a:p>
          <a:p>
            <a:pPr lvl="1"/>
            <a:r>
              <a:rPr lang="en-US" sz="2400" dirty="0" smtClean="0"/>
              <a:t>Students and parents as well as local, state, and federal government levels are being burdened with additional expense.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/>
          <a:lstStyle/>
          <a:p>
            <a:pPr algn="ctr"/>
            <a:r>
              <a:rPr lang="en-US" b="1" dirty="0" smtClean="0">
                <a:effectLst/>
              </a:rPr>
              <a:t>IMPLICATIONS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66888" cy="51816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Better prepare transfer students for academic/social adjustments.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Evaluate and modify the five institutional conditions suggested by Tinto.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Communicate and collaborate as suggested by the </a:t>
            </a:r>
            <a:r>
              <a:rPr lang="en-US" sz="2800" i="1" dirty="0" smtClean="0"/>
              <a:t>Joint Leadership Statement</a:t>
            </a:r>
            <a:r>
              <a:rPr lang="en-US" sz="2800" dirty="0" smtClean="0"/>
              <a:t>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State needs to critically evaluate the 42-hour block option.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POSSIBLE FURTHER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Replicate study using additional four-year institutions. 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2800" dirty="0" smtClean="0"/>
              <a:t>Determine the effects of early transfer on retention, the time-to-degree completion, and the number of hours accumulated. </a:t>
            </a:r>
          </a:p>
          <a:p>
            <a:pPr>
              <a:buNone/>
            </a:pPr>
            <a:endParaRPr lang="en-US" sz="800" dirty="0" smtClean="0"/>
          </a:p>
          <a:p>
            <a:pPr lvl="0"/>
            <a:r>
              <a:rPr lang="en-US" sz="2800" dirty="0" smtClean="0"/>
              <a:t>Determine the effects of swirling on time-to-degree completion and hours accumulated. </a:t>
            </a:r>
          </a:p>
          <a:p>
            <a:pPr lvl="0"/>
            <a:endParaRPr lang="en-US" sz="900" dirty="0" smtClean="0"/>
          </a:p>
          <a:p>
            <a:r>
              <a:rPr lang="en-US" sz="2800" dirty="0"/>
              <a:t>Determine if there is a transfer affect.</a:t>
            </a:r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POISSIBLE 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866888" cy="4724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Determine effects of student attributes and family and work commitments. </a:t>
            </a:r>
          </a:p>
          <a:p>
            <a:pPr>
              <a:buNone/>
            </a:pPr>
            <a:endParaRPr lang="en-US" sz="900" dirty="0" smtClean="0"/>
          </a:p>
          <a:p>
            <a:r>
              <a:rPr lang="en-US" sz="2800" dirty="0" smtClean="0"/>
              <a:t>Determine the effects of transfer shock on GPA differences and retention for students that transfer in fewer hours than the 42-hour block, the 42-hour block, and the A.A. degree. </a:t>
            </a:r>
          </a:p>
          <a:p>
            <a:pPr marL="82296" indent="0">
              <a:buNone/>
            </a:pPr>
            <a:endParaRPr lang="en-US" sz="900" dirty="0" smtClean="0"/>
          </a:p>
          <a:p>
            <a:pPr lvl="0"/>
            <a:r>
              <a:rPr lang="en-US" sz="2800" dirty="0"/>
              <a:t>Investigate the advisement process and the preparation for transfer process at community colleges</a:t>
            </a:r>
            <a:r>
              <a:rPr lang="en-US" sz="2800" dirty="0" smtClean="0"/>
              <a:t>.</a:t>
            </a:r>
          </a:p>
          <a:p>
            <a:pPr marL="82296" lvl="0" indent="0">
              <a:buNone/>
            </a:pPr>
            <a:endParaRPr lang="en-US" sz="1000" dirty="0" smtClean="0"/>
          </a:p>
          <a:p>
            <a:r>
              <a:rPr lang="en-US" sz="2800" dirty="0"/>
              <a:t>Investigate the advisement process and programs designed to integrate transfer students into the university.</a:t>
            </a:r>
          </a:p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>ADVANTAGE OF DEGREE COMPLETION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Higher salaries.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Stimulates local, state, and national economy.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Drives advancement in technology, science, and teacher education.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POSSIBLE 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714488" cy="464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Determine what courses are transferred from the community college to the university and how many if any are being repeated. </a:t>
            </a:r>
          </a:p>
          <a:p>
            <a:pPr marL="82296" indent="0">
              <a:buNone/>
            </a:pPr>
            <a:endParaRPr lang="en-US" sz="800" dirty="0" smtClean="0"/>
          </a:p>
          <a:p>
            <a:pPr lvl="0"/>
            <a:r>
              <a:rPr lang="en-US" sz="2400" dirty="0"/>
              <a:t>Determine if transfer students are taking courses as electives for the A.A. degree that do not transfer to the university. </a:t>
            </a:r>
          </a:p>
          <a:p>
            <a:pPr lvl="0">
              <a:buNone/>
            </a:pPr>
            <a:endParaRPr lang="en-US" sz="800" dirty="0"/>
          </a:p>
          <a:p>
            <a:pPr lvl="0"/>
            <a:r>
              <a:rPr lang="en-US" sz="2400" dirty="0"/>
              <a:t>Determine why students chose to continue taking courses at the community college before transferring without completing the A.A. degree. </a:t>
            </a:r>
          </a:p>
          <a:p>
            <a:endParaRPr lang="en-US" sz="2400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/>
              </a:rPr>
              <a:t>REFERENCES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3657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Missouri Department of Higher Education. (2007). </a:t>
            </a:r>
            <a:r>
              <a:rPr lang="en-US" sz="1800" i="1" dirty="0" smtClean="0"/>
              <a:t>Joint leadership statement on </a:t>
            </a: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  commitment to transfer. </a:t>
            </a:r>
            <a:r>
              <a:rPr lang="en-US" sz="1800" dirty="0" smtClean="0"/>
              <a:t>Retrieved November 30, 2008 from </a:t>
            </a:r>
            <a:r>
              <a:rPr lang="en-US" sz="1800" u="sng" dirty="0" smtClean="0">
                <a:hlinkClick r:id="rId2"/>
              </a:rPr>
              <a:t> http://www.dhe.missouri.gov/transferdocuments.html</a:t>
            </a: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Tinto, V. (1993). </a:t>
            </a:r>
            <a:r>
              <a:rPr lang="en-US" sz="1800" i="1" dirty="0" smtClean="0"/>
              <a:t>Leaving college: Rethinking the causes and cures of student attrition</a:t>
            </a:r>
            <a:r>
              <a:rPr lang="en-US" sz="1800" dirty="0" smtClean="0"/>
              <a:t>. (2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ed.).  Chicago: University of Chicago Press.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779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/>
              </a:rPr>
              <a:t>SUCCESSFUL TRANSFER REQUIRES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362200"/>
            <a:ext cx="749808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Academic preparedness.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Effective articulation agreements.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Successful adjustment to a new environment.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>WHY CONDUCT THIS RESEARCH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Lack of evidence supporting the effectiveness of the A.A. and 42-hour transfer options over four-year degree by native students.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Lack of evidence supporting the effectiveness of the 42-hour transfer block over the A.A. degree.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27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/>
              </a:rPr>
              <a:t>PRACTICAL SIGNIFICANCE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14600"/>
            <a:ext cx="749808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To provide insight into whether:</a:t>
            </a:r>
          </a:p>
          <a:p>
            <a:pPr lvl="1"/>
            <a:r>
              <a:rPr lang="en-US" dirty="0" smtClean="0"/>
              <a:t>42-hour or the A.A. degree students complete a four-year degree as efficiently as native students.</a:t>
            </a:r>
          </a:p>
          <a:p>
            <a:pPr lvl="1"/>
            <a:r>
              <a:rPr lang="en-US" dirty="0" smtClean="0"/>
              <a:t>42-hour block transfer students complete a four-year degree as efficiently as A.A. degree students.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924800" cy="16303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/>
              </a:rPr>
              <a:t>THEORETICAL FRAMEWORK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866888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Tinto’s Student Integration Model (SIM).</a:t>
            </a:r>
          </a:p>
          <a:p>
            <a:pPr lvl="1"/>
            <a:r>
              <a:rPr lang="en-US" dirty="0" smtClean="0"/>
              <a:t>Describes student attributes that are beyond institutional control.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Focuses on institutional conditions that promote social and academic integration.</a:t>
            </a:r>
          </a:p>
          <a:p>
            <a:pPr lvl="2"/>
            <a:r>
              <a:rPr lang="en-US" dirty="0" smtClean="0"/>
              <a:t>Expectation, advising, support, involvement, and learning.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>INCREASING NUMBER OF DEGREE HOLDERS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President Obama</a:t>
            </a:r>
          </a:p>
          <a:p>
            <a:pPr lvl="1"/>
            <a:r>
              <a:rPr lang="en-US" dirty="0" smtClean="0"/>
              <a:t>Additional five million community college degrees and certificates by 2020.</a:t>
            </a:r>
          </a:p>
          <a:p>
            <a:r>
              <a:rPr lang="en-US" dirty="0" smtClean="0"/>
              <a:t>Governor Nixon</a:t>
            </a:r>
          </a:p>
          <a:p>
            <a:pPr lvl="1"/>
            <a:r>
              <a:rPr lang="en-US" dirty="0" smtClean="0"/>
              <a:t>Increase degree attainment to 60% of adult population by 2025, up from 39% today. </a:t>
            </a:r>
          </a:p>
          <a:p>
            <a:pPr lvl="2"/>
            <a:r>
              <a:rPr lang="en-US" dirty="0" smtClean="0"/>
              <a:t>Need 4000 more student to meet this goal</a:t>
            </a:r>
          </a:p>
          <a:p>
            <a:r>
              <a:rPr lang="en-US" dirty="0" smtClean="0"/>
              <a:t>Lumina Foundation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>FUNDING FOR HIGHER EDUCATION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/>
          <a:lstStyle/>
          <a:p>
            <a:r>
              <a:rPr lang="en-US" dirty="0" smtClean="0"/>
              <a:t>Funding for Higher Education has gone from 1 billion to 800 million over the years.</a:t>
            </a:r>
          </a:p>
          <a:p>
            <a:pPr lvl="1"/>
            <a:r>
              <a:rPr lang="en-US" dirty="0" smtClean="0"/>
              <a:t>Anticipate additional cuts for the upcoming year.</a:t>
            </a:r>
          </a:p>
          <a:p>
            <a:r>
              <a:rPr lang="en-US" dirty="0" smtClean="0"/>
              <a:t>Missouri is 3</a:t>
            </a:r>
            <a:r>
              <a:rPr lang="en-US" baseline="30000" dirty="0" smtClean="0"/>
              <a:t>rd</a:t>
            </a:r>
            <a:r>
              <a:rPr lang="en-US" dirty="0" smtClean="0"/>
              <a:t> from the bottom in the nation for state funding.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5F8B4-9DA4-48DF-BDE9-6A379B3584B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3909</TotalTime>
  <Words>1305</Words>
  <Application>Microsoft Office PowerPoint</Application>
  <PresentationFormat>On-screen Show (4:3)</PresentationFormat>
  <Paragraphs>274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THE EFFECTIVENESS OF ARTICULATION AND TRANSFER AGREEMENTS IN PROMOTING THE SUCCESSFUL COMPLETION OF A FOUR-YEAR DEGREE </vt:lpstr>
      <vt:lpstr>ARTICULATION AGREEMENTS ESTABLISHED BY CBHE</vt:lpstr>
      <vt:lpstr>ADVANTAGE OF DEGREE COMPLETION</vt:lpstr>
      <vt:lpstr>SUCCESSFUL TRANSFER REQUIRES</vt:lpstr>
      <vt:lpstr>WHY CONDUCT THIS RESEARCH</vt:lpstr>
      <vt:lpstr>PRACTICAL SIGNIFICANCE</vt:lpstr>
      <vt:lpstr>THEORETICAL FRAMEWORK</vt:lpstr>
      <vt:lpstr>INCREASING NUMBER OF DEGREE HOLDERS</vt:lpstr>
      <vt:lpstr>FUNDING FOR HIGHER EDUCATION</vt:lpstr>
      <vt:lpstr>MISSOURI INITIATIVES</vt:lpstr>
      <vt:lpstr>PERFORMANCE FUNDING</vt:lpstr>
      <vt:lpstr>RELATED LITERATURE</vt:lpstr>
      <vt:lpstr>Slide 13</vt:lpstr>
      <vt:lpstr>PARTICIPANT CRITERIA</vt:lpstr>
      <vt:lpstr>TOTAL POPULATION </vt:lpstr>
      <vt:lpstr>DEMOGRAPHIC FINDINGS</vt:lpstr>
      <vt:lpstr>DESCRIPTIVE: Mean Number of Terms and Hours Accumulated for Full-time</vt:lpstr>
      <vt:lpstr>DESCRIPTIVE: Mean Number of Terms and Hours Accumulated for Part-time</vt:lpstr>
      <vt:lpstr>DESCRIPTIVE: THREE CATEGORIES OF HOURS ACCUMULATED</vt:lpstr>
      <vt:lpstr>BASIC RESEARCH QUESTION</vt:lpstr>
      <vt:lpstr>FULL-TIME RESULTS</vt:lpstr>
      <vt:lpstr>PART-TIME RESULTS</vt:lpstr>
      <vt:lpstr>ADDITIONAL RESEARCH QUESTION</vt:lpstr>
      <vt:lpstr>ADDITIONAL RESEARCH QUESTION</vt:lpstr>
      <vt:lpstr>IMPLICATIONS</vt:lpstr>
      <vt:lpstr>IMPLICATIONS</vt:lpstr>
      <vt:lpstr>IMPLICATIONS</vt:lpstr>
      <vt:lpstr>POSSIBLE FURTHER RESEARCH</vt:lpstr>
      <vt:lpstr>POISSIBLE FURTHER RESEARCH</vt:lpstr>
      <vt:lpstr>POSSIBLE FURTHER RESEARCH</vt:lpstr>
      <vt:lpstr>REFERENCES</vt:lpstr>
    </vt:vector>
  </TitlesOfParts>
  <Company>Ozarks Technical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Perkins</dc:creator>
  <cp:lastModifiedBy>Hattman, Melissa</cp:lastModifiedBy>
  <cp:revision>208</cp:revision>
  <cp:lastPrinted>2012-01-30T20:52:39Z</cp:lastPrinted>
  <dcterms:created xsi:type="dcterms:W3CDTF">2010-10-08T23:14:03Z</dcterms:created>
  <dcterms:modified xsi:type="dcterms:W3CDTF">2012-02-09T15:20:51Z</dcterms:modified>
</cp:coreProperties>
</file>