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63" r:id="rId2"/>
    <p:sldId id="264" r:id="rId3"/>
    <p:sldId id="265" r:id="rId4"/>
    <p:sldId id="266" r:id="rId5"/>
    <p:sldId id="286" r:id="rId6"/>
    <p:sldId id="284" r:id="rId7"/>
    <p:sldId id="270" r:id="rId8"/>
    <p:sldId id="285"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83" r:id="rId22"/>
    <p:sldId id="282" r:id="rId23"/>
  </p:sldIdLst>
  <p:sldSz cx="9144000" cy="6858000" type="screen4x3"/>
  <p:notesSz cx="6954838" cy="92408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8" autoAdjust="0"/>
    <p:restoredTop sz="85435" autoAdjust="0"/>
  </p:normalViewPr>
  <p:slideViewPr>
    <p:cSldViewPr>
      <p:cViewPr>
        <p:scale>
          <a:sx n="66" d="100"/>
          <a:sy n="66"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DC6BA1E9-B398-4FC9-8BA9-6A110D62DC1D}" type="datetimeFigureOut">
              <a:rPr lang="en-US" smtClean="0"/>
              <a:pPr/>
              <a:t>1/20/2014</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AADC5837-6F82-4E0F-B1E4-106B85A5AF4B}" type="slidenum">
              <a:rPr lang="en-US" smtClean="0"/>
              <a:pPr/>
              <a:t>‹#›</a:t>
            </a:fld>
            <a:endParaRPr lang="en-US"/>
          </a:p>
        </p:txBody>
      </p:sp>
    </p:spTree>
    <p:extLst>
      <p:ext uri="{BB962C8B-B14F-4D97-AF65-F5344CB8AC3E}">
        <p14:creationId xmlns:p14="http://schemas.microsoft.com/office/powerpoint/2010/main" val="3489454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2CCC7900-5CE5-4658-ABBC-82A278797AAB}" type="datetimeFigureOut">
              <a:rPr lang="en-US" smtClean="0"/>
              <a:pPr/>
              <a:t>1/20/2014</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F48C280-B060-4758-A1D5-16BD6E41583E}" type="slidenum">
              <a:rPr lang="en-US" smtClean="0"/>
              <a:pPr/>
              <a:t>‹#›</a:t>
            </a:fld>
            <a:endParaRPr lang="en-US"/>
          </a:p>
        </p:txBody>
      </p:sp>
    </p:spTree>
    <p:extLst>
      <p:ext uri="{BB962C8B-B14F-4D97-AF65-F5344CB8AC3E}">
        <p14:creationId xmlns:p14="http://schemas.microsoft.com/office/powerpoint/2010/main" val="255340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5248C4-AF3D-4A7D-B31F-85EB49441D1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31366" indent="-231366">
              <a:buFontTx/>
              <a:buAutoNum type="arabicPeriod"/>
              <a:defRPr/>
            </a:pPr>
            <a:r>
              <a:rPr lang="en-US" dirty="0" smtClean="0"/>
              <a:t>Working on this currently.  Legislative charge is for 25 lower-division courses by 7/1/14 but we are on track to exceed that baseline.</a:t>
            </a:r>
          </a:p>
          <a:p>
            <a:pPr marL="231366" indent="-231366">
              <a:buFontTx/>
              <a:buAutoNum type="arabicPeriod"/>
              <a:defRPr/>
            </a:pPr>
            <a:r>
              <a:rPr lang="en-US" dirty="0" smtClean="0"/>
              <a:t>Have been awarded a Lumina grant to help us develop a server or portal or something of that sort that all public institutions can use to communicate about student transcripts as well as facilitate development of reverse transfer policies and institutional understanding/partnerships.  </a:t>
            </a:r>
          </a:p>
          <a:p>
            <a:pPr marL="231366" indent="-231366">
              <a:buFontTx/>
              <a:buAutoNum type="arabicPeriod"/>
              <a:defRPr/>
            </a:pPr>
            <a:r>
              <a:rPr lang="en-US" dirty="0" smtClean="0"/>
              <a:t>The focus of this discussion…what does this mean for you and for Missouri?</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55106B-5772-4B28-8DB9-2F42F9233EA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916F74-0687-40F9-84B0-E60AE5FBFCC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231366" indent="-231366">
              <a:spcBef>
                <a:spcPct val="0"/>
              </a:spcBef>
              <a:buFontTx/>
              <a:buAutoNum type="arabicPeriod"/>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DDE22-7D0D-4CBF-B305-A781E30AE8C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8C280-B060-4758-A1D5-16BD6E41583E}" type="slidenum">
              <a:rPr lang="en-US" smtClean="0"/>
              <a:pPr/>
              <a:t>5</a:t>
            </a:fld>
            <a:endParaRPr lang="en-US"/>
          </a:p>
        </p:txBody>
      </p:sp>
    </p:spTree>
    <p:extLst>
      <p:ext uri="{BB962C8B-B14F-4D97-AF65-F5344CB8AC3E}">
        <p14:creationId xmlns:p14="http://schemas.microsoft.com/office/powerpoint/2010/main" val="259924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391B1-58EE-4177-A47B-0FB30EAA8B64}"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To that end, the state should consider the following:</a:t>
            </a:r>
          </a:p>
          <a:p>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kern="1200" dirty="0" smtClean="0">
                <a:solidFill>
                  <a:schemeClr val="tx1"/>
                </a:solidFill>
                <a:effectLst/>
                <a:latin typeface="+mn-lt"/>
                <a:ea typeface="+mn-ea"/>
                <a:cs typeface="+mn-cs"/>
              </a:rPr>
              <a:t>Provide financial incentives to stimulate increased collaboration between secondary and postsecondary educational sectors to increase the college readiness of students.</a:t>
            </a:r>
          </a:p>
          <a:p>
            <a:pPr marL="171450" indent="-171450">
              <a:buFont typeface="Arial" pitchFamily="34" charset="0"/>
              <a:buChar char="•"/>
            </a:pPr>
            <a:r>
              <a:rPr lang="en-US" sz="1200" kern="1200" dirty="0" smtClean="0">
                <a:solidFill>
                  <a:schemeClr val="tx1"/>
                </a:solidFill>
                <a:effectLst/>
                <a:latin typeface="+mn-lt"/>
                <a:ea typeface="+mn-ea"/>
                <a:cs typeface="+mn-cs"/>
              </a:rPr>
              <a:t>Provide financial incentives to colleges for experimenting with innovative programs—flexible structure, delivery—to accelerate the path through and success in developmental education for students. </a:t>
            </a:r>
          </a:p>
          <a:p>
            <a:pPr marL="171450" indent="-171450">
              <a:buFont typeface="Arial" pitchFamily="34" charset="0"/>
              <a:buChar char="•"/>
            </a:pPr>
            <a:r>
              <a:rPr lang="en-US" sz="1200" kern="1200" dirty="0" smtClean="0">
                <a:solidFill>
                  <a:schemeClr val="tx1"/>
                </a:solidFill>
                <a:effectLst/>
                <a:latin typeface="+mn-lt"/>
                <a:ea typeface="+mn-ea"/>
                <a:cs typeface="+mn-cs"/>
              </a:rPr>
              <a:t>Reward colleges for making measurable improvements with academically underprepared students.</a:t>
            </a:r>
          </a:p>
          <a:p>
            <a:pPr marL="171450" indent="-171450">
              <a:buFont typeface="Arial" pitchFamily="34" charset="0"/>
              <a:buChar char="•"/>
            </a:pPr>
            <a:r>
              <a:rPr lang="en-US" sz="1200" kern="1200" dirty="0" smtClean="0">
                <a:solidFill>
                  <a:schemeClr val="tx1"/>
                </a:solidFill>
                <a:effectLst/>
                <a:latin typeface="+mn-lt"/>
                <a:ea typeface="+mn-ea"/>
                <a:cs typeface="+mn-cs"/>
              </a:rPr>
              <a:t>Support the success of academically underprepared students by providing funding specifically for tutoring, counseling and advising, and other learning assistance and support services that demonstrate success in retaining academically underprepared students.</a:t>
            </a:r>
          </a:p>
          <a:p>
            <a:pPr marL="171450" indent="-171450">
              <a:buFont typeface="Arial" pitchFamily="34" charset="0"/>
              <a:buChar char="•"/>
            </a:pPr>
            <a:r>
              <a:rPr lang="en-US" sz="1200" kern="1200" dirty="0" smtClean="0">
                <a:solidFill>
                  <a:schemeClr val="tx1"/>
                </a:solidFill>
                <a:effectLst/>
                <a:latin typeface="+mn-lt"/>
                <a:ea typeface="+mn-ea"/>
                <a:cs typeface="+mn-cs"/>
              </a:rPr>
              <a:t>Provide funding to secondary teacher education programs to explicitly focus on the development of skills needed to work with and support academically underprepared middle and high school students.</a:t>
            </a:r>
          </a:p>
          <a:p>
            <a:pPr marL="171450" indent="-171450">
              <a:buFont typeface="Arial" pitchFamily="34" charset="0"/>
              <a:buChar char="•"/>
            </a:pPr>
            <a:r>
              <a:rPr lang="en-US" sz="1200" kern="1200" dirty="0" smtClean="0">
                <a:solidFill>
                  <a:schemeClr val="tx1"/>
                </a:solidFill>
                <a:effectLst/>
                <a:latin typeface="+mn-lt"/>
                <a:ea typeface="+mn-ea"/>
                <a:cs typeface="+mn-cs"/>
              </a:rPr>
              <a:t>Support initial training and ongoing professional development of educators (both full-time and adjunct faculty) who work with and support the success of academically underprepared college students. </a:t>
            </a:r>
          </a:p>
          <a:p>
            <a:endParaRPr lang="en-US" dirty="0"/>
          </a:p>
        </p:txBody>
      </p:sp>
      <p:sp>
        <p:nvSpPr>
          <p:cNvPr id="4" name="Slide Number Placeholder 3"/>
          <p:cNvSpPr>
            <a:spLocks noGrp="1"/>
          </p:cNvSpPr>
          <p:nvPr>
            <p:ph type="sldNum" sz="quarter" idx="10"/>
          </p:nvPr>
        </p:nvSpPr>
        <p:spPr/>
        <p:txBody>
          <a:bodyPr/>
          <a:lstStyle/>
          <a:p>
            <a:fld id="{6F48C280-B060-4758-A1D5-16BD6E41583E}" type="slidenum">
              <a:rPr lang="en-US" smtClean="0"/>
              <a:pPr/>
              <a:t>20</a:t>
            </a:fld>
            <a:endParaRPr lang="en-US"/>
          </a:p>
        </p:txBody>
      </p:sp>
    </p:spTree>
    <p:extLst>
      <p:ext uri="{BB962C8B-B14F-4D97-AF65-F5344CB8AC3E}">
        <p14:creationId xmlns:p14="http://schemas.microsoft.com/office/powerpoint/2010/main" val="37202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I don’t have the answer, I will make a list, find the answers, and send it out via email.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2189D2-8193-47DC-849E-B465C1791EA1}" type="slidenum">
              <a:rPr lang="en-US" smtClean="0"/>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FB002-D0B6-41AD-A91C-F6D17AA33BA8}"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
        <p:nvSpPr>
          <p:cNvPr id="3" name="Content Placeholder 2"/>
          <p:cNvSpPr>
            <a:spLocks noGrp="1"/>
          </p:cNvSpPr>
          <p:nvPr>
            <p:ph idx="1"/>
          </p:nvPr>
        </p:nvSpPr>
        <p:spPr/>
        <p:txBody>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4" r:id="rId4"/>
    <p:sldLayoutId id="2147483665" r:id="rId5"/>
    <p:sldLayoutId id="2147483666" r:id="rId6"/>
    <p:sldLayoutId id="2147483667" r:id="rId7"/>
  </p:sldLayoutIdLst>
  <p:txStyles>
    <p:titleStyle>
      <a:lvl1pPr algn="ctr" defTabSz="457200" rtl="0" eaLnBrk="1" fontAlgn="base" hangingPunct="1">
        <a:spcBef>
          <a:spcPct val="0"/>
        </a:spcBef>
        <a:spcAft>
          <a:spcPct val="0"/>
        </a:spcAft>
        <a:defRPr sz="4400" b="1"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304800" y="1143000"/>
            <a:ext cx="8458200" cy="1470025"/>
          </a:xfrm>
        </p:spPr>
        <p:txBody>
          <a:bodyPr/>
          <a:lstStyle/>
          <a:p>
            <a:pPr eaLnBrk="1" hangingPunct="1"/>
            <a:r>
              <a:rPr lang="en-US" dirty="0" smtClean="0"/>
              <a:t>Principles in Best Practices in Remedial Education</a:t>
            </a:r>
            <a:br>
              <a:rPr lang="en-US" dirty="0" smtClean="0"/>
            </a:br>
            <a:r>
              <a:rPr lang="en-US" sz="3200" i="1" dirty="0" smtClean="0"/>
              <a:t>Overview</a:t>
            </a:r>
            <a:r>
              <a:rPr lang="en-US" sz="3200" dirty="0" smtClean="0"/>
              <a:t> &amp; </a:t>
            </a:r>
            <a:r>
              <a:rPr lang="en-US" sz="3200" i="1" dirty="0" smtClean="0"/>
              <a:t>What’s next?</a:t>
            </a:r>
            <a:endParaRPr lang="en-US" sz="3200" dirty="0" smtClean="0"/>
          </a:p>
        </p:txBody>
      </p:sp>
      <p:sp>
        <p:nvSpPr>
          <p:cNvPr id="5" name="Subtitle 4"/>
          <p:cNvSpPr>
            <a:spLocks noGrp="1"/>
          </p:cNvSpPr>
          <p:nvPr>
            <p:ph type="subTitle" idx="1"/>
          </p:nvPr>
        </p:nvSpPr>
        <p:spPr>
          <a:xfrm>
            <a:off x="990600" y="2971800"/>
            <a:ext cx="6781800" cy="1752600"/>
          </a:xfrm>
        </p:spPr>
        <p:txBody>
          <a:bodyPr/>
          <a:lstStyle/>
          <a:p>
            <a:pPr>
              <a:defRPr/>
            </a:pPr>
            <a:endParaRPr lang="en-US" sz="1500" dirty="0" smtClean="0">
              <a:solidFill>
                <a:schemeClr val="accent4">
                  <a:lumMod val="75000"/>
                </a:schemeClr>
              </a:solidFill>
            </a:endParaRPr>
          </a:p>
          <a:p>
            <a:pPr eaLnBrk="1" hangingPunct="1">
              <a:defRPr/>
            </a:pPr>
            <a:r>
              <a:rPr lang="en-US" b="1" dirty="0" smtClean="0">
                <a:solidFill>
                  <a:srgbClr val="0070C0"/>
                </a:solidFill>
              </a:rPr>
              <a:t>Presenters</a:t>
            </a:r>
          </a:p>
          <a:p>
            <a:r>
              <a:rPr lang="en-US" b="1" dirty="0">
                <a:solidFill>
                  <a:srgbClr val="0070C0"/>
                </a:solidFill>
              </a:rPr>
              <a:t>Rusty Monhollon, </a:t>
            </a:r>
            <a:r>
              <a:rPr lang="en-US" b="1" dirty="0" err="1" smtClean="0">
                <a:solidFill>
                  <a:srgbClr val="0070C0"/>
                </a:solidFill>
              </a:rPr>
              <a:t>Ph.D.A</a:t>
            </a:r>
            <a:endParaRPr lang="en-US" b="1" dirty="0">
              <a:solidFill>
                <a:srgbClr val="0070C0"/>
              </a:solidFill>
            </a:endParaRPr>
          </a:p>
          <a:p>
            <a:r>
              <a:rPr lang="en-US" b="1" dirty="0">
                <a:solidFill>
                  <a:srgbClr val="0070C0"/>
                </a:solidFill>
              </a:rPr>
              <a:t>Melody </a:t>
            </a:r>
            <a:r>
              <a:rPr lang="en-US" b="1" dirty="0" smtClean="0">
                <a:solidFill>
                  <a:srgbClr val="0070C0"/>
                </a:solidFill>
              </a:rPr>
              <a:t>Shipley, </a:t>
            </a:r>
            <a:r>
              <a:rPr lang="en-US" b="1" dirty="0" err="1" smtClean="0">
                <a:solidFill>
                  <a:srgbClr val="0070C0"/>
                </a:solidFill>
              </a:rPr>
              <a:t>DevEd</a:t>
            </a:r>
            <a:r>
              <a:rPr lang="en-US" b="1" dirty="0" smtClean="0">
                <a:solidFill>
                  <a:srgbClr val="0070C0"/>
                </a:solidFill>
              </a:rPr>
              <a:t> Coordinator</a:t>
            </a:r>
            <a:endParaRPr lang="en-US" dirty="0">
              <a:solidFill>
                <a:srgbClr val="0070C0"/>
              </a:solidFill>
            </a:endParaRPr>
          </a:p>
          <a:p>
            <a:pPr eaLnBrk="1" hangingPunct="1">
              <a:defRPr/>
            </a:pPr>
            <a:endParaRPr lang="en-US" b="1" dirty="0" smtClean="0">
              <a:solidFill>
                <a:schemeClr val="accent4">
                  <a:lumMod val="75000"/>
                </a:schemeClr>
              </a:solidFill>
            </a:endParaRPr>
          </a:p>
        </p:txBody>
      </p:sp>
      <p:sp>
        <p:nvSpPr>
          <p:cNvPr id="2" name="TextBox 1"/>
          <p:cNvSpPr txBox="1"/>
          <p:nvPr/>
        </p:nvSpPr>
        <p:spPr>
          <a:xfrm>
            <a:off x="4763509" y="316468"/>
            <a:ext cx="3805465" cy="369332"/>
          </a:xfrm>
          <a:prstGeom prst="rect">
            <a:avLst/>
          </a:prstGeom>
          <a:noFill/>
        </p:spPr>
        <p:txBody>
          <a:bodyPr wrap="none" rtlCol="0">
            <a:spAutoFit/>
          </a:bodyPr>
          <a:lstStyle/>
          <a:p>
            <a:pPr eaLnBrk="1" hangingPunct="1">
              <a:defRPr/>
            </a:pPr>
            <a:r>
              <a:rPr lang="en-US" b="1" dirty="0">
                <a:solidFill>
                  <a:schemeClr val="accent4">
                    <a:lumMod val="75000"/>
                  </a:schemeClr>
                </a:solidFill>
                <a:latin typeface="Times New Roman" pitchFamily="18" charset="0"/>
                <a:cs typeface="Times New Roman" pitchFamily="18" charset="0"/>
              </a:rPr>
              <a:t>COTA Conference, January 29,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u="sng" dirty="0"/>
              <a:t>5.0</a:t>
            </a:r>
            <a:r>
              <a:rPr lang="en-US" dirty="0"/>
              <a:t>	Guidelines for Best Practices</a:t>
            </a:r>
          </a:p>
        </p:txBody>
      </p:sp>
      <p:sp>
        <p:nvSpPr>
          <p:cNvPr id="3" name="Content Placeholder 2"/>
          <p:cNvSpPr>
            <a:spLocks noGrp="1"/>
          </p:cNvSpPr>
          <p:nvPr>
            <p:ph idx="1"/>
          </p:nvPr>
        </p:nvSpPr>
        <p:spPr>
          <a:xfrm>
            <a:off x="152400" y="1295400"/>
            <a:ext cx="8763000" cy="4525963"/>
          </a:xfrm>
        </p:spPr>
        <p:txBody>
          <a:bodyPr/>
          <a:lstStyle/>
          <a:p>
            <a:r>
              <a:rPr lang="en-US" sz="2800" dirty="0" smtClean="0"/>
              <a:t>Higher </a:t>
            </a:r>
            <a:r>
              <a:rPr lang="en-US" sz="2800" dirty="0"/>
              <a:t>education faculty teaching remedial </a:t>
            </a:r>
            <a:r>
              <a:rPr lang="en-US" sz="2800" dirty="0" smtClean="0"/>
              <a:t>courses </a:t>
            </a:r>
            <a:r>
              <a:rPr lang="en-US" sz="2800" dirty="0"/>
              <a:t>and those teaching gateway courses </a:t>
            </a:r>
            <a:r>
              <a:rPr lang="en-US" sz="2800" dirty="0" smtClean="0"/>
              <a:t>should </a:t>
            </a:r>
            <a:r>
              <a:rPr lang="en-US" sz="2800" b="1" dirty="0"/>
              <a:t>work collaboratively to create a seamless transition from developmental coursework to college-level coursework</a:t>
            </a:r>
            <a:r>
              <a:rPr lang="en-US" sz="2800" dirty="0"/>
              <a:t>. Exit outcomes should be aligned with entry-level expectations. Discussion should include topics such as skill attainment and student success behaviors.</a:t>
            </a:r>
            <a:endParaRPr lang="en-US" sz="2800" dirty="0"/>
          </a:p>
          <a:p>
            <a:r>
              <a:rPr lang="en-US" sz="2800" dirty="0" smtClean="0"/>
              <a:t>Institutions must </a:t>
            </a:r>
            <a:r>
              <a:rPr lang="en-US" sz="2800" b="1" dirty="0"/>
              <a:t>assess the basic skills </a:t>
            </a:r>
            <a:r>
              <a:rPr lang="en-US" sz="2800" dirty="0" smtClean="0"/>
              <a:t>based </a:t>
            </a:r>
            <a:r>
              <a:rPr lang="en-US" sz="2800" dirty="0"/>
              <a:t>on statewide minimum assessment standards for access to the college-level curriculum. </a:t>
            </a:r>
            <a:endParaRPr lang="en-US" sz="2800" dirty="0"/>
          </a:p>
          <a:p>
            <a:endParaRPr lang="en-US" dirty="0"/>
          </a:p>
        </p:txBody>
      </p:sp>
    </p:spTree>
    <p:extLst>
      <p:ext uri="{BB962C8B-B14F-4D97-AF65-F5344CB8AC3E}">
        <p14:creationId xmlns:p14="http://schemas.microsoft.com/office/powerpoint/2010/main" val="2461889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u="sng" dirty="0"/>
              <a:t>5.0</a:t>
            </a:r>
            <a:r>
              <a:rPr lang="en-US" dirty="0"/>
              <a:t>	Guidelines for Best Practices</a:t>
            </a:r>
          </a:p>
        </p:txBody>
      </p:sp>
      <p:sp>
        <p:nvSpPr>
          <p:cNvPr id="3" name="Content Placeholder 2"/>
          <p:cNvSpPr>
            <a:spLocks noGrp="1"/>
          </p:cNvSpPr>
          <p:nvPr>
            <p:ph idx="1"/>
          </p:nvPr>
        </p:nvSpPr>
        <p:spPr/>
        <p:txBody>
          <a:bodyPr/>
          <a:lstStyle/>
          <a:p>
            <a:r>
              <a:rPr lang="en-US" dirty="0"/>
              <a:t>Accurate placement in appropriate coursework is key to student success.  To improve accuracy, </a:t>
            </a:r>
            <a:r>
              <a:rPr lang="en-US" b="1" dirty="0"/>
              <a:t>institutions must use multiple measures to assess student readiness </a:t>
            </a:r>
            <a:r>
              <a:rPr lang="en-US" dirty="0"/>
              <a:t>for gateway courses and programs of study. </a:t>
            </a:r>
            <a:endParaRPr lang="en-US" dirty="0"/>
          </a:p>
        </p:txBody>
      </p:sp>
    </p:spTree>
    <p:extLst>
      <p:ext uri="{BB962C8B-B14F-4D97-AF65-F5344CB8AC3E}">
        <p14:creationId xmlns:p14="http://schemas.microsoft.com/office/powerpoint/2010/main" val="2996309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u="sng" dirty="0"/>
              <a:t>5.0</a:t>
            </a:r>
            <a:r>
              <a:rPr lang="en-US" dirty="0"/>
              <a:t>	Guidelines for Best Practices</a:t>
            </a:r>
          </a:p>
        </p:txBody>
      </p:sp>
      <p:sp>
        <p:nvSpPr>
          <p:cNvPr id="3" name="Content Placeholder 2"/>
          <p:cNvSpPr>
            <a:spLocks noGrp="1"/>
          </p:cNvSpPr>
          <p:nvPr>
            <p:ph idx="1"/>
          </p:nvPr>
        </p:nvSpPr>
        <p:spPr/>
        <p:txBody>
          <a:bodyPr/>
          <a:lstStyle/>
          <a:p>
            <a:r>
              <a:rPr lang="en-US" b="1" dirty="0"/>
              <a:t>Institutions should explore alternate delivery methods (</a:t>
            </a:r>
            <a:r>
              <a:rPr lang="en-US" b="1" dirty="0" err="1"/>
              <a:t>a.k.a</a:t>
            </a:r>
            <a:r>
              <a:rPr lang="en-US" b="1" dirty="0"/>
              <a:t> course redesign) </a:t>
            </a:r>
            <a:r>
              <a:rPr lang="en-US" dirty="0"/>
              <a:t>to move students into credit bearing courses as quickly as possible, to save students time and money.  These methods should provide appropriate instruction </a:t>
            </a:r>
            <a:r>
              <a:rPr lang="en-US" b="1" dirty="0"/>
              <a:t>to accommodate the diversity of their developmental </a:t>
            </a:r>
            <a:r>
              <a:rPr lang="en-US" b="1" dirty="0" smtClean="0"/>
              <a:t>students</a:t>
            </a:r>
            <a:r>
              <a:rPr lang="en-US" b="1" dirty="0"/>
              <a:t>.</a:t>
            </a:r>
            <a:r>
              <a:rPr lang="en-US" dirty="0"/>
              <a:t> </a:t>
            </a:r>
            <a:endParaRPr lang="en-US" dirty="0"/>
          </a:p>
        </p:txBody>
      </p:sp>
    </p:spTree>
    <p:extLst>
      <p:ext uri="{BB962C8B-B14F-4D97-AF65-F5344CB8AC3E}">
        <p14:creationId xmlns:p14="http://schemas.microsoft.com/office/powerpoint/2010/main" val="137074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u="sng" dirty="0" smtClean="0"/>
              <a:t>6.0</a:t>
            </a:r>
            <a:r>
              <a:rPr lang="en-US" sz="3600" dirty="0"/>
              <a:t>	CBHE Recommended College Preparatory High School Curriculum</a:t>
            </a:r>
          </a:p>
        </p:txBody>
      </p:sp>
      <p:sp>
        <p:nvSpPr>
          <p:cNvPr id="3" name="Content Placeholder 2"/>
          <p:cNvSpPr>
            <a:spLocks noGrp="1"/>
          </p:cNvSpPr>
          <p:nvPr>
            <p:ph idx="1"/>
          </p:nvPr>
        </p:nvSpPr>
        <p:spPr/>
        <p:txBody>
          <a:bodyPr/>
          <a:lstStyle/>
          <a:p>
            <a:pPr marL="0" indent="0">
              <a:buNone/>
            </a:pPr>
            <a:r>
              <a:rPr lang="en-US" sz="2400" b="1" dirty="0" smtClean="0"/>
              <a:t>CBHE </a:t>
            </a:r>
            <a:r>
              <a:rPr lang="en-US" sz="2400" b="1" dirty="0"/>
              <a:t>Recommended College Preparatory High School Curriculum</a:t>
            </a:r>
            <a:endParaRPr lang="en-US" sz="2400" dirty="0"/>
          </a:p>
          <a:p>
            <a:pPr marL="400050" lvl="1" indent="0">
              <a:buNone/>
            </a:pPr>
            <a:r>
              <a:rPr lang="en-US" sz="2400" dirty="0"/>
              <a:t>English/Language Arts - 4 units </a:t>
            </a:r>
            <a:br>
              <a:rPr lang="en-US" sz="2400" dirty="0"/>
            </a:br>
            <a:r>
              <a:rPr lang="en-US" sz="2400" dirty="0"/>
              <a:t>Social Studies - 3 units </a:t>
            </a:r>
            <a:br>
              <a:rPr lang="en-US" sz="2400" dirty="0"/>
            </a:br>
            <a:r>
              <a:rPr lang="en-US" sz="2400" dirty="0"/>
              <a:t>Mathematics - </a:t>
            </a:r>
            <a:r>
              <a:rPr lang="en-US" sz="2400" b="1" dirty="0"/>
              <a:t>4 units</a:t>
            </a:r>
            <a:r>
              <a:rPr lang="en-US" sz="2400" dirty="0"/>
              <a:t>* </a:t>
            </a:r>
            <a:r>
              <a:rPr lang="en-US" sz="2400" b="1" dirty="0"/>
              <a:t/>
            </a:r>
            <a:br>
              <a:rPr lang="en-US" sz="2400" b="1" dirty="0"/>
            </a:br>
            <a:r>
              <a:rPr lang="en-US" sz="2400" dirty="0"/>
              <a:t>Science - 3 units </a:t>
            </a:r>
            <a:br>
              <a:rPr lang="en-US" sz="2400" dirty="0"/>
            </a:br>
            <a:r>
              <a:rPr lang="en-US" sz="2400" dirty="0"/>
              <a:t>Fine Arts - 1 unit </a:t>
            </a:r>
            <a:br>
              <a:rPr lang="en-US" sz="2400" dirty="0"/>
            </a:br>
            <a:r>
              <a:rPr lang="en-US" sz="2400" dirty="0"/>
              <a:t>Additional Coursework - 3 units *</a:t>
            </a:r>
            <a:r>
              <a:rPr lang="en-US" sz="2400" b="1" dirty="0"/>
              <a:t>* </a:t>
            </a:r>
            <a:r>
              <a:rPr lang="en-US" sz="2400" dirty="0"/>
              <a:t/>
            </a:r>
            <a:br>
              <a:rPr lang="en-US" sz="2400" dirty="0"/>
            </a:br>
            <a:r>
              <a:rPr lang="en-US" sz="2400" b="1" dirty="0"/>
              <a:t>Electives - 6 units *** </a:t>
            </a:r>
            <a:endParaRPr lang="en-US" sz="2400" dirty="0"/>
          </a:p>
          <a:p>
            <a:pPr marL="0" indent="0">
              <a:buNone/>
            </a:pPr>
            <a:r>
              <a:rPr lang="en-US" sz="2400" b="1" dirty="0" smtClean="0"/>
              <a:t>*At </a:t>
            </a:r>
            <a:r>
              <a:rPr lang="en-US" sz="2400" b="1" dirty="0"/>
              <a:t>least one mathematics course should be taken each year. It is particularly important that students take a mathematics course in grade 12.</a:t>
            </a:r>
            <a:endParaRPr lang="en-US" sz="2400" dirty="0"/>
          </a:p>
          <a:p>
            <a:endParaRPr lang="en-US" sz="2400" dirty="0"/>
          </a:p>
        </p:txBody>
      </p:sp>
    </p:spTree>
    <p:extLst>
      <p:ext uri="{BB962C8B-B14F-4D97-AF65-F5344CB8AC3E}">
        <p14:creationId xmlns:p14="http://schemas.microsoft.com/office/powerpoint/2010/main" val="181619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in Best Practices in Remedial Education</a:t>
            </a:r>
          </a:p>
        </p:txBody>
      </p:sp>
      <p:sp>
        <p:nvSpPr>
          <p:cNvPr id="3" name="Content Placeholder 2"/>
          <p:cNvSpPr>
            <a:spLocks noGrp="1"/>
          </p:cNvSpPr>
          <p:nvPr>
            <p:ph idx="1"/>
          </p:nvPr>
        </p:nvSpPr>
        <p:spPr/>
        <p:txBody>
          <a:bodyPr/>
          <a:lstStyle/>
          <a:p>
            <a:r>
              <a:rPr lang="en-US" b="1" dirty="0"/>
              <a:t>7.0	College Readiness and College-Content Readiness</a:t>
            </a:r>
            <a:endParaRPr lang="en-US" dirty="0"/>
          </a:p>
          <a:p>
            <a:endParaRPr lang="en-US" dirty="0" smtClean="0"/>
          </a:p>
          <a:p>
            <a:r>
              <a:rPr lang="en-US" b="1" dirty="0"/>
              <a:t>8.0	Career Readiness</a:t>
            </a:r>
            <a:endParaRPr lang="en-US" dirty="0"/>
          </a:p>
        </p:txBody>
      </p:sp>
    </p:spTree>
    <p:extLst>
      <p:ext uri="{BB962C8B-B14F-4D97-AF65-F5344CB8AC3E}">
        <p14:creationId xmlns:p14="http://schemas.microsoft.com/office/powerpoint/2010/main" val="2022007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9.0	Assessment and Placement</a:t>
            </a:r>
            <a:endParaRPr lang="en-US" dirty="0"/>
          </a:p>
        </p:txBody>
      </p:sp>
      <p:sp>
        <p:nvSpPr>
          <p:cNvPr id="3" name="Content Placeholder 2"/>
          <p:cNvSpPr>
            <a:spLocks noGrp="1"/>
          </p:cNvSpPr>
          <p:nvPr>
            <p:ph idx="1"/>
          </p:nvPr>
        </p:nvSpPr>
        <p:spPr/>
        <p:txBody>
          <a:bodyPr/>
          <a:lstStyle/>
          <a:p>
            <a:r>
              <a:rPr lang="en-US" dirty="0"/>
              <a:t>The statewide placement policy [currently under development] is applicable to any incoming student entering a Missouri public postsecondary institution. All certificate- or degree-seeking </a:t>
            </a:r>
            <a:r>
              <a:rPr lang="en-US" b="1" dirty="0"/>
              <a:t>students should be assessed in mathematics, English, and reading</a:t>
            </a:r>
            <a:r>
              <a:rPr lang="en-US" dirty="0" smtClean="0"/>
              <a:t>.</a:t>
            </a:r>
          </a:p>
          <a:p>
            <a:r>
              <a:rPr lang="en-US" i="1" dirty="0" smtClean="0"/>
              <a:t>See handout for Placement cut-scores</a:t>
            </a:r>
            <a:endParaRPr lang="en-US" i="1" dirty="0"/>
          </a:p>
        </p:txBody>
      </p:sp>
    </p:spTree>
    <p:extLst>
      <p:ext uri="{BB962C8B-B14F-4D97-AF65-F5344CB8AC3E}">
        <p14:creationId xmlns:p14="http://schemas.microsoft.com/office/powerpoint/2010/main" val="2535000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10.0</a:t>
            </a:r>
            <a:r>
              <a:rPr lang="en-US" dirty="0"/>
              <a:t>	Minimum Standards of Academic </a:t>
            </a:r>
            <a:r>
              <a:rPr lang="en-US" dirty="0" smtClean="0"/>
              <a:t>Competence</a:t>
            </a:r>
            <a:endParaRPr lang="en-US" dirty="0"/>
          </a:p>
        </p:txBody>
      </p:sp>
      <p:sp>
        <p:nvSpPr>
          <p:cNvPr id="3" name="Content Placeholder 2"/>
          <p:cNvSpPr>
            <a:spLocks noGrp="1"/>
          </p:cNvSpPr>
          <p:nvPr>
            <p:ph idx="1"/>
          </p:nvPr>
        </p:nvSpPr>
        <p:spPr>
          <a:xfrm>
            <a:off x="228600" y="1600200"/>
            <a:ext cx="8763000" cy="4525963"/>
          </a:xfrm>
        </p:spPr>
        <p:txBody>
          <a:bodyPr/>
          <a:lstStyle/>
          <a:p>
            <a:r>
              <a:rPr lang="en-US" sz="2400" dirty="0" smtClean="0"/>
              <a:t>The </a:t>
            </a:r>
            <a:r>
              <a:rPr lang="en-US" sz="2400" dirty="0"/>
              <a:t>needs of students requiring remedial or developmental education is broad, ranging from deficiency in a single subject area to a lack of basic literacy skills. With proper academic support, students needing remediation in a single subject have a good chance of earning a postsecondary credential. </a:t>
            </a:r>
            <a:r>
              <a:rPr lang="en-US" sz="2400" b="1" dirty="0"/>
              <a:t>Students who are severely underprepared have little, if any, chance of earning a postsecondary credential in a timely manner</a:t>
            </a:r>
            <a:r>
              <a:rPr lang="en-US" sz="2400" dirty="0"/>
              <a:t>. </a:t>
            </a:r>
            <a:endParaRPr lang="en-US" sz="2400" dirty="0" smtClean="0"/>
          </a:p>
          <a:p>
            <a:endParaRPr lang="en-US" sz="1000" dirty="0" smtClean="0"/>
          </a:p>
          <a:p>
            <a:r>
              <a:rPr lang="en-US" sz="2400" dirty="0" smtClean="0"/>
              <a:t>The </a:t>
            </a:r>
            <a:r>
              <a:rPr lang="en-US" sz="2400" b="1" dirty="0"/>
              <a:t>intent of this section is to require students to demonstrate a minimal level of literacy and academic competence </a:t>
            </a:r>
            <a:r>
              <a:rPr lang="en-US" sz="2400" dirty="0"/>
              <a:t>before they can enroll at a Missouri public institution of higher education as a degree-seeking student.</a:t>
            </a:r>
            <a:endParaRPr lang="en-US" sz="2400" dirty="0"/>
          </a:p>
        </p:txBody>
      </p:sp>
    </p:spTree>
    <p:extLst>
      <p:ext uri="{BB962C8B-B14F-4D97-AF65-F5344CB8AC3E}">
        <p14:creationId xmlns:p14="http://schemas.microsoft.com/office/powerpoint/2010/main" val="1101457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sz="3200" u="sng" dirty="0" smtClean="0"/>
              <a:t>11.0</a:t>
            </a:r>
            <a:r>
              <a:rPr lang="en-US" sz="3200" dirty="0"/>
              <a:t>	Accountability and Data Reporting</a:t>
            </a:r>
            <a:endParaRPr lang="en-US" sz="3200" dirty="0"/>
          </a:p>
        </p:txBody>
      </p:sp>
      <p:sp>
        <p:nvSpPr>
          <p:cNvPr id="3" name="Content Placeholder 2"/>
          <p:cNvSpPr>
            <a:spLocks noGrp="1"/>
          </p:cNvSpPr>
          <p:nvPr>
            <p:ph idx="1"/>
          </p:nvPr>
        </p:nvSpPr>
        <p:spPr>
          <a:xfrm>
            <a:off x="228600" y="838200"/>
            <a:ext cx="8915400" cy="5287963"/>
          </a:xfrm>
        </p:spPr>
        <p:txBody>
          <a:bodyPr/>
          <a:lstStyle/>
          <a:p>
            <a:r>
              <a:rPr lang="en-US" sz="2400" b="1" dirty="0" smtClean="0"/>
              <a:t>Institution shall </a:t>
            </a:r>
            <a:r>
              <a:rPr lang="en-US" sz="2400" b="1" dirty="0"/>
              <a:t>collect data regarding student performance</a:t>
            </a:r>
            <a:r>
              <a:rPr lang="en-US" sz="2400" dirty="0"/>
              <a:t>, including but not limited </a:t>
            </a:r>
            <a:r>
              <a:rPr lang="en-US" sz="2400" dirty="0" smtClean="0"/>
              <a:t>to:</a:t>
            </a:r>
          </a:p>
          <a:p>
            <a:pPr lvl="1"/>
            <a:r>
              <a:rPr lang="en-US" sz="2200" dirty="0" smtClean="0"/>
              <a:t>the </a:t>
            </a:r>
            <a:r>
              <a:rPr lang="en-US" sz="2200" dirty="0"/>
              <a:t>school districts from which said students </a:t>
            </a:r>
            <a:r>
              <a:rPr lang="en-US" sz="2200" dirty="0" smtClean="0"/>
              <a:t>graduated</a:t>
            </a:r>
          </a:p>
          <a:p>
            <a:pPr lvl="1"/>
            <a:r>
              <a:rPr lang="en-US" sz="2200" dirty="0" smtClean="0"/>
              <a:t>the </a:t>
            </a:r>
            <a:r>
              <a:rPr lang="en-US" sz="2200" dirty="0"/>
              <a:t>year in which they </a:t>
            </a:r>
            <a:r>
              <a:rPr lang="en-US" sz="2200" dirty="0" smtClean="0"/>
              <a:t>graduated</a:t>
            </a:r>
          </a:p>
          <a:p>
            <a:pPr lvl="1"/>
            <a:r>
              <a:rPr lang="en-US" sz="2200" dirty="0" smtClean="0"/>
              <a:t>the </a:t>
            </a:r>
            <a:r>
              <a:rPr lang="en-US" sz="2200" dirty="0"/>
              <a:t>basic skill areas that required remedial </a:t>
            </a:r>
            <a:r>
              <a:rPr lang="en-US" sz="2200" dirty="0" smtClean="0"/>
              <a:t>instruction</a:t>
            </a:r>
          </a:p>
          <a:p>
            <a:pPr lvl="1"/>
            <a:r>
              <a:rPr lang="en-US" sz="2200" dirty="0" smtClean="0"/>
              <a:t>credit </a:t>
            </a:r>
            <a:r>
              <a:rPr lang="en-US" sz="2200" dirty="0"/>
              <a:t>hours earned in remedial courses</a:t>
            </a:r>
            <a:r>
              <a:rPr lang="en-US" sz="2200" dirty="0" smtClean="0"/>
              <a:t>.</a:t>
            </a:r>
          </a:p>
          <a:p>
            <a:r>
              <a:rPr lang="en-US" sz="2400" dirty="0" smtClean="0"/>
              <a:t>Some </a:t>
            </a:r>
            <a:r>
              <a:rPr lang="en-US" sz="2400" dirty="0"/>
              <a:t>examples of possible </a:t>
            </a:r>
            <a:r>
              <a:rPr lang="en-US" sz="2400" b="1" dirty="0" smtClean="0"/>
              <a:t>follow-up data</a:t>
            </a:r>
            <a:r>
              <a:rPr lang="en-US" sz="2400" dirty="0" smtClean="0"/>
              <a:t> </a:t>
            </a:r>
            <a:r>
              <a:rPr lang="en-US" sz="2400" dirty="0"/>
              <a:t>to be collected:  </a:t>
            </a:r>
          </a:p>
          <a:p>
            <a:pPr lvl="1"/>
            <a:r>
              <a:rPr lang="en-US" sz="2200" dirty="0"/>
              <a:t>The number of students who take basic skills courses,</a:t>
            </a:r>
          </a:p>
          <a:p>
            <a:pPr lvl="1"/>
            <a:r>
              <a:rPr lang="en-US" sz="2200" dirty="0"/>
              <a:t>The costs of providing basic skills courses, and </a:t>
            </a:r>
          </a:p>
          <a:p>
            <a:pPr lvl="1"/>
            <a:r>
              <a:rPr lang="en-US" sz="2200" dirty="0"/>
              <a:t>The students who successfully complete said basic skill courses:</a:t>
            </a:r>
          </a:p>
          <a:p>
            <a:pPr lvl="2"/>
            <a:r>
              <a:rPr lang="en-US" sz="2200" dirty="0"/>
              <a:t>Successfully complete the associated, entry, college-level course.</a:t>
            </a:r>
          </a:p>
          <a:p>
            <a:pPr lvl="2"/>
            <a:r>
              <a:rPr lang="en-US" sz="2200" dirty="0"/>
              <a:t>Complete the requirements for graduation. </a:t>
            </a:r>
          </a:p>
          <a:p>
            <a:endParaRPr lang="en-US" sz="2400" dirty="0"/>
          </a:p>
        </p:txBody>
      </p:sp>
    </p:spTree>
    <p:extLst>
      <p:ext uri="{BB962C8B-B14F-4D97-AF65-F5344CB8AC3E}">
        <p14:creationId xmlns:p14="http://schemas.microsoft.com/office/powerpoint/2010/main" val="2186475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u="sng" dirty="0" smtClean="0"/>
              <a:t>12.0</a:t>
            </a:r>
            <a:r>
              <a:rPr lang="en-US" sz="3600" dirty="0" smtClean="0"/>
              <a:t> </a:t>
            </a:r>
            <a:r>
              <a:rPr lang="en-US" sz="3600" dirty="0"/>
              <a:t>Implementation and Evaluation of Program </a:t>
            </a:r>
            <a:r>
              <a:rPr lang="en-US" sz="3600" dirty="0" smtClean="0"/>
              <a:t>Innovation</a:t>
            </a:r>
            <a:endParaRPr lang="en-US" sz="3600" dirty="0"/>
          </a:p>
        </p:txBody>
      </p:sp>
      <p:sp>
        <p:nvSpPr>
          <p:cNvPr id="3" name="Content Placeholder 2"/>
          <p:cNvSpPr>
            <a:spLocks noGrp="1"/>
          </p:cNvSpPr>
          <p:nvPr>
            <p:ph idx="1"/>
          </p:nvPr>
        </p:nvSpPr>
        <p:spPr>
          <a:xfrm>
            <a:off x="152400" y="1295400"/>
            <a:ext cx="8839200" cy="4525963"/>
          </a:xfrm>
        </p:spPr>
        <p:txBody>
          <a:bodyPr/>
          <a:lstStyle/>
          <a:p>
            <a:r>
              <a:rPr lang="en-US" sz="2400" dirty="0"/>
              <a:t> </a:t>
            </a:r>
            <a:r>
              <a:rPr lang="en-US" sz="2500" dirty="0" smtClean="0"/>
              <a:t>Institutions </a:t>
            </a:r>
            <a:r>
              <a:rPr lang="en-US" sz="2500" dirty="0"/>
              <a:t>need to identify new strategies and interventions that can </a:t>
            </a:r>
            <a:r>
              <a:rPr lang="en-US" sz="2500" b="1" dirty="0"/>
              <a:t>increase student and institutional performance</a:t>
            </a:r>
            <a:r>
              <a:rPr lang="en-US" sz="2500" dirty="0"/>
              <a:t> in developmental education.</a:t>
            </a:r>
            <a:endParaRPr lang="en-US" sz="2500" dirty="0"/>
          </a:p>
          <a:p>
            <a:r>
              <a:rPr lang="en-US" sz="2500" dirty="0" smtClean="0"/>
              <a:t>Meaningful </a:t>
            </a:r>
            <a:r>
              <a:rPr lang="en-US" sz="2500" dirty="0"/>
              <a:t>data collection and precise analysis should be used to </a:t>
            </a:r>
            <a:r>
              <a:rPr lang="en-US" sz="2500" b="1" dirty="0"/>
              <a:t>assess the effectiveness of developmental education programs.</a:t>
            </a:r>
            <a:endParaRPr lang="en-US" sz="2500" b="1" dirty="0"/>
          </a:p>
          <a:p>
            <a:r>
              <a:rPr lang="en-US" sz="2500" dirty="0"/>
              <a:t> </a:t>
            </a:r>
            <a:r>
              <a:rPr lang="en-US" sz="2500" dirty="0" smtClean="0"/>
              <a:t>Instructors </a:t>
            </a:r>
            <a:r>
              <a:rPr lang="en-US" sz="2500" dirty="0"/>
              <a:t>should </a:t>
            </a:r>
            <a:r>
              <a:rPr lang="en-US" sz="2500" b="1" dirty="0"/>
              <a:t>complete course </a:t>
            </a:r>
            <a:r>
              <a:rPr lang="en-US" sz="2500" b="1" dirty="0" smtClean="0"/>
              <a:t>assessments</a:t>
            </a:r>
            <a:r>
              <a:rPr lang="en-US" sz="2500" dirty="0" smtClean="0"/>
              <a:t>…results </a:t>
            </a:r>
            <a:r>
              <a:rPr lang="en-US" sz="2500" dirty="0"/>
              <a:t>will be used to improve instruction, assessment, etc.  </a:t>
            </a:r>
            <a:endParaRPr lang="en-US" sz="2500" dirty="0"/>
          </a:p>
          <a:p>
            <a:r>
              <a:rPr lang="en-US" sz="2500" b="1" dirty="0" smtClean="0"/>
              <a:t>A </a:t>
            </a:r>
            <a:r>
              <a:rPr lang="en-US" sz="2500" b="1" dirty="0"/>
              <a:t>program review for remedial </a:t>
            </a:r>
            <a:r>
              <a:rPr lang="en-US" sz="2500" b="1" dirty="0" smtClean="0"/>
              <a:t>education </a:t>
            </a:r>
            <a:r>
              <a:rPr lang="en-US" sz="2500" b="1" dirty="0"/>
              <a:t>should be completed </a:t>
            </a:r>
            <a:r>
              <a:rPr lang="en-US" sz="2500" dirty="0"/>
              <a:t>that includes intermediate measures and milestones </a:t>
            </a:r>
            <a:r>
              <a:rPr lang="en-US" sz="2500" dirty="0" smtClean="0"/>
              <a:t>…e.g</a:t>
            </a:r>
            <a:r>
              <a:rPr lang="en-US" sz="2500" dirty="0"/>
              <a:t>. graduation, transfer, and persistence toward a credential. </a:t>
            </a:r>
            <a:endParaRPr lang="en-US" sz="2500" dirty="0"/>
          </a:p>
        </p:txBody>
      </p:sp>
    </p:spTree>
    <p:extLst>
      <p:ext uri="{BB962C8B-B14F-4D97-AF65-F5344CB8AC3E}">
        <p14:creationId xmlns:p14="http://schemas.microsoft.com/office/powerpoint/2010/main" val="361912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13.0 	Process and </a:t>
            </a:r>
            <a:r>
              <a:rPr lang="en-US" dirty="0" smtClean="0"/>
              <a:t>Procedures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a:t>
            </a:r>
            <a:r>
              <a:rPr lang="en-US" dirty="0"/>
              <a:t>order to comply with sections [to be determined with final draft] and [to be determined, if necessary, with final draft] of this policy, </a:t>
            </a:r>
            <a:r>
              <a:rPr lang="en-US" b="1" dirty="0"/>
              <a:t>each institution shall develop procedures </a:t>
            </a:r>
            <a:endParaRPr lang="en-US" b="1" dirty="0" smtClean="0"/>
          </a:p>
          <a:p>
            <a:r>
              <a:rPr lang="en-US" dirty="0"/>
              <a:t>Pursuant to </a:t>
            </a:r>
            <a:r>
              <a:rPr lang="en-US" dirty="0" err="1"/>
              <a:t>RSMo</a:t>
            </a:r>
            <a:r>
              <a:rPr lang="en-US" dirty="0"/>
              <a:t>, 173.750, </a:t>
            </a:r>
            <a:r>
              <a:rPr lang="en-US" b="1" dirty="0"/>
              <a:t>MDHE must provide a high school feedback report</a:t>
            </a:r>
            <a:r>
              <a:rPr lang="en-US" dirty="0"/>
              <a:t> to Missouri school districts on remediation of their recent high school graduates. </a:t>
            </a:r>
            <a:endParaRPr lang="en-US" b="1" dirty="0"/>
          </a:p>
          <a:p>
            <a:endParaRPr lang="en-US" dirty="0"/>
          </a:p>
        </p:txBody>
      </p:sp>
    </p:spTree>
    <p:extLst>
      <p:ext uri="{BB962C8B-B14F-4D97-AF65-F5344CB8AC3E}">
        <p14:creationId xmlns:p14="http://schemas.microsoft.com/office/powerpoint/2010/main" val="3101204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http://www.thetruthaboutguns.com/wp-content/uploads/2011/10/bill-on-capitol-hill.jpg"/>
          <p:cNvPicPr>
            <a:picLocks noChangeAspect="1" noChangeArrowheads="1"/>
          </p:cNvPicPr>
          <p:nvPr/>
        </p:nvPicPr>
        <p:blipFill>
          <a:blip r:embed="rId3"/>
          <a:srcRect/>
          <a:stretch>
            <a:fillRect/>
          </a:stretch>
        </p:blipFill>
        <p:spPr bwMode="auto">
          <a:xfrm>
            <a:off x="6220691" y="3276600"/>
            <a:ext cx="2618509" cy="2743200"/>
          </a:xfrm>
          <a:prstGeom prst="rect">
            <a:avLst/>
          </a:prstGeom>
          <a:noFill/>
          <a:effectLst>
            <a:softEdge rad="12700"/>
          </a:effectLst>
        </p:spPr>
      </p:pic>
      <p:sp>
        <p:nvSpPr>
          <p:cNvPr id="4099" name="Content Placeholder 4"/>
          <p:cNvSpPr>
            <a:spLocks noGrp="1"/>
          </p:cNvSpPr>
          <p:nvPr>
            <p:ph idx="1"/>
          </p:nvPr>
        </p:nvSpPr>
        <p:spPr>
          <a:xfrm>
            <a:off x="304800" y="1371600"/>
            <a:ext cx="8229600" cy="4525963"/>
          </a:xfrm>
        </p:spPr>
        <p:txBody>
          <a:bodyPr/>
          <a:lstStyle/>
          <a:p>
            <a:pPr algn="ctr" eaLnBrk="1" hangingPunct="1">
              <a:buFont typeface="Arial" charset="0"/>
              <a:buNone/>
              <a:defRPr/>
            </a:pPr>
            <a:r>
              <a:rPr lang="en-US" b="1" dirty="0" smtClean="0">
                <a:latin typeface="Times New Roman" pitchFamily="18" charset="0"/>
                <a:cs typeface="Times New Roman" pitchFamily="18" charset="0"/>
              </a:rPr>
              <a:t>Signed into law August 28, 2012</a:t>
            </a:r>
          </a:p>
          <a:p>
            <a:pPr eaLnBrk="1" hangingPunct="1">
              <a:buFont typeface="Arial" charset="0"/>
              <a:buNone/>
              <a:defRPr/>
            </a:pPr>
            <a:endParaRPr lang="en-US" sz="2400" b="1" dirty="0" smtClean="0">
              <a:latin typeface="Times New Roman" pitchFamily="18" charset="0"/>
              <a:cs typeface="Times New Roman" pitchFamily="18" charset="0"/>
            </a:endParaRPr>
          </a:p>
          <a:p>
            <a:pPr algn="ctr" eaLnBrk="1" hangingPunct="1">
              <a:buFont typeface="Arial" charset="0"/>
              <a:buNone/>
              <a:defRPr/>
            </a:pPr>
            <a:r>
              <a:rPr lang="en-US" b="1" u="sng" dirty="0" smtClean="0">
                <a:latin typeface="Times New Roman" pitchFamily="18" charset="0"/>
                <a:cs typeface="Times New Roman" pitchFamily="18" charset="0"/>
              </a:rPr>
              <a:t>Three charges to CBHE and MDHE</a:t>
            </a:r>
            <a:r>
              <a:rPr lang="en-US" b="1" dirty="0" smtClean="0">
                <a:latin typeface="Times New Roman" pitchFamily="18" charset="0"/>
                <a:cs typeface="Times New Roman" pitchFamily="18" charset="0"/>
              </a:rPr>
              <a:t>:</a:t>
            </a:r>
          </a:p>
          <a:p>
            <a:pPr marL="571500" indent="-514350" eaLnBrk="1" hangingPunct="1">
              <a:buFont typeface="Cambria" pitchFamily="18" charset="0"/>
              <a:buAutoNum type="arabicPeriod"/>
              <a:defRPr/>
            </a:pPr>
            <a:r>
              <a:rPr lang="en-US" sz="2800" b="1" dirty="0" smtClean="0">
                <a:latin typeface="Times New Roman" pitchFamily="18" charset="0"/>
                <a:cs typeface="Times New Roman" pitchFamily="18" charset="0"/>
              </a:rPr>
              <a:t>Build a Core Transfer Library</a:t>
            </a:r>
          </a:p>
          <a:p>
            <a:pPr marL="571500" indent="-514350" eaLnBrk="1" hangingPunct="1">
              <a:buFont typeface="Cambria" pitchFamily="18" charset="0"/>
              <a:buAutoNum type="arabicPeriod"/>
              <a:defRPr/>
            </a:pPr>
            <a:r>
              <a:rPr lang="en-US" sz="2800" b="1" dirty="0" smtClean="0">
                <a:latin typeface="Times New Roman" pitchFamily="18" charset="0"/>
                <a:cs typeface="Times New Roman" pitchFamily="18" charset="0"/>
              </a:rPr>
              <a:t>Develop Policy to Foster Reverse Transfer</a:t>
            </a:r>
          </a:p>
          <a:p>
            <a:pPr marL="571500" indent="-514350" eaLnBrk="1" hangingPunct="1">
              <a:buFont typeface="Cambria" pitchFamily="18" charset="0"/>
              <a:buAutoNum type="arabicPeriod"/>
              <a:defRPr/>
            </a:pPr>
            <a:r>
              <a:rPr lang="en-US" sz="2800" b="1" dirty="0" smtClean="0">
                <a:solidFill>
                  <a:srgbClr val="FF0000"/>
                </a:solidFill>
                <a:latin typeface="Times New Roman" pitchFamily="18" charset="0"/>
                <a:cs typeface="Times New Roman" pitchFamily="18" charset="0"/>
              </a:rPr>
              <a:t>Identify  &amp; Support Best Practices in </a:t>
            </a:r>
            <a:br>
              <a:rPr lang="en-US" sz="2800" b="1" dirty="0" smtClean="0">
                <a:solidFill>
                  <a:srgbClr val="FF0000"/>
                </a:solidFill>
                <a:latin typeface="Times New Roman" pitchFamily="18" charset="0"/>
                <a:cs typeface="Times New Roman" pitchFamily="18" charset="0"/>
              </a:rPr>
            </a:br>
            <a:r>
              <a:rPr lang="en-US" sz="2800" b="1" dirty="0" smtClean="0">
                <a:solidFill>
                  <a:srgbClr val="FF0000"/>
                </a:solidFill>
                <a:latin typeface="Times New Roman" pitchFamily="18" charset="0"/>
                <a:cs typeface="Times New Roman" pitchFamily="18" charset="0"/>
              </a:rPr>
              <a:t>Developmental Education</a:t>
            </a:r>
          </a:p>
        </p:txBody>
      </p:sp>
      <p:sp>
        <p:nvSpPr>
          <p:cNvPr id="2" name="Title 3"/>
          <p:cNvSpPr>
            <a:spLocks noGrp="1"/>
          </p:cNvSpPr>
          <p:nvPr>
            <p:ph type="title"/>
          </p:nvPr>
        </p:nvSpPr>
        <p:spPr/>
        <p:txBody>
          <a:bodyPr/>
          <a:lstStyle/>
          <a:p>
            <a:pPr eaLnBrk="1" hangingPunct="1"/>
            <a:r>
              <a:rPr lang="en-US" dirty="0" smtClean="0"/>
              <a:t>What Is House Bill 1042?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14.0	Funding</a:t>
            </a:r>
          </a:p>
        </p:txBody>
      </p:sp>
      <p:sp>
        <p:nvSpPr>
          <p:cNvPr id="3" name="Content Placeholder 2"/>
          <p:cNvSpPr>
            <a:spLocks noGrp="1"/>
          </p:cNvSpPr>
          <p:nvPr>
            <p:ph idx="1"/>
          </p:nvPr>
        </p:nvSpPr>
        <p:spPr>
          <a:xfrm>
            <a:off x="457200" y="1295400"/>
            <a:ext cx="8229600" cy="4525963"/>
          </a:xfrm>
        </p:spPr>
        <p:txBody>
          <a:bodyPr/>
          <a:lstStyle/>
          <a:p>
            <a:r>
              <a:rPr lang="en-US" dirty="0"/>
              <a:t>The state of Missouri has committed to increasing the educational attainment of its citizens. Specifically, the state seeks to have at least 60 percent of the adult population holding a high-quality postsecondary credential. To reach that goal, </a:t>
            </a:r>
            <a:r>
              <a:rPr lang="en-US" b="1" dirty="0"/>
              <a:t>Missouri must make appropriate investments in education, including those students who are underprepared for postsecondary work</a:t>
            </a:r>
            <a:r>
              <a:rPr lang="en-US" dirty="0"/>
              <a:t>.</a:t>
            </a:r>
            <a:endParaRPr lang="en-US" dirty="0"/>
          </a:p>
        </p:txBody>
      </p:sp>
    </p:spTree>
    <p:extLst>
      <p:ext uri="{BB962C8B-B14F-4D97-AF65-F5344CB8AC3E}">
        <p14:creationId xmlns:p14="http://schemas.microsoft.com/office/powerpoint/2010/main" val="3928017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457200" y="1905000"/>
            <a:ext cx="8229600" cy="1143000"/>
          </a:xfrm>
        </p:spPr>
        <p:txBody>
          <a:bodyPr/>
          <a:lstStyle/>
          <a:p>
            <a:pPr eaLnBrk="1" hangingPunct="1"/>
            <a:r>
              <a:rPr lang="en-US" sz="4800" dirty="0" smtClean="0">
                <a:ea typeface="Calibri" pitchFamily="34" charset="0"/>
                <a:cs typeface="Calibri" pitchFamily="34" charset="0"/>
              </a:rPr>
              <a:t>Questions???</a:t>
            </a:r>
          </a:p>
        </p:txBody>
      </p:sp>
      <p:pic>
        <p:nvPicPr>
          <p:cNvPr id="8196" name="Picture 4" descr="http://www.businessbyjanice.com/wp-content/uploads/2012/04/public-speaking-questions-and-answers.jpg"/>
          <p:cNvPicPr>
            <a:picLocks noChangeAspect="1" noChangeArrowheads="1"/>
          </p:cNvPicPr>
          <p:nvPr/>
        </p:nvPicPr>
        <p:blipFill>
          <a:blip r:embed="rId3"/>
          <a:srcRect/>
          <a:stretch>
            <a:fillRect/>
          </a:stretch>
        </p:blipFill>
        <p:spPr bwMode="auto">
          <a:xfrm>
            <a:off x="2819400" y="3276600"/>
            <a:ext cx="3352800" cy="1547447"/>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idx="1"/>
          </p:nvPr>
        </p:nvSpPr>
        <p:spPr>
          <a:xfrm>
            <a:off x="533400" y="1981200"/>
            <a:ext cx="8229600" cy="3352800"/>
          </a:xfrm>
        </p:spPr>
        <p:txBody>
          <a:bodyPr/>
          <a:lstStyle/>
          <a:p>
            <a:pPr marL="0" indent="0" algn="ctr">
              <a:buNone/>
            </a:pPr>
            <a:r>
              <a:rPr lang="en-US" sz="2000" b="1" dirty="0" smtClean="0"/>
              <a:t>Rusty </a:t>
            </a:r>
            <a:r>
              <a:rPr lang="en-US" sz="2000" b="1" dirty="0"/>
              <a:t>Monhollon, Ph.D. </a:t>
            </a:r>
            <a:r>
              <a:rPr lang="en-US" sz="2000" b="1" dirty="0" smtClean="0"/>
              <a:t>A</a:t>
            </a:r>
          </a:p>
          <a:p>
            <a:pPr marL="0" indent="0" algn="ctr">
              <a:buNone/>
            </a:pPr>
            <a:r>
              <a:rPr lang="en-US" sz="2000" dirty="0"/>
              <a:t>A</a:t>
            </a:r>
            <a:r>
              <a:rPr lang="en-US" sz="2000" dirty="0" smtClean="0"/>
              <a:t>ssistant </a:t>
            </a:r>
            <a:r>
              <a:rPr lang="en-US" sz="2000" dirty="0"/>
              <a:t>Commissioner for Academic Affairs </a:t>
            </a:r>
            <a:r>
              <a:rPr lang="en-US" sz="2000" u="sng" dirty="0" smtClean="0">
                <a:solidFill>
                  <a:srgbClr val="0070C0"/>
                </a:solidFill>
              </a:rPr>
              <a:t>Rusty.Monhollon@dhe.mo.gov</a:t>
            </a:r>
            <a:r>
              <a:rPr lang="en-US" sz="2000" dirty="0" smtClean="0">
                <a:solidFill>
                  <a:srgbClr val="0070C0"/>
                </a:solidFill>
              </a:rPr>
              <a:t> </a:t>
            </a:r>
            <a:endParaRPr lang="en-US" sz="2000" dirty="0">
              <a:solidFill>
                <a:srgbClr val="0070C0"/>
              </a:solidFill>
            </a:endParaRPr>
          </a:p>
          <a:p>
            <a:pPr marL="0" indent="0" algn="ctr">
              <a:buNone/>
            </a:pPr>
            <a:r>
              <a:rPr lang="en-US" sz="2000" dirty="0" smtClean="0"/>
              <a:t>(</a:t>
            </a:r>
            <a:r>
              <a:rPr lang="en-US" sz="2000" dirty="0"/>
              <a:t>573) 751-5221 (office</a:t>
            </a:r>
            <a:r>
              <a:rPr lang="en-US" sz="2000" dirty="0" smtClean="0"/>
              <a:t>)</a:t>
            </a:r>
            <a:endParaRPr lang="en-US" sz="2000" dirty="0" smtClean="0">
              <a:latin typeface="Calibri" pitchFamily="34" charset="0"/>
              <a:cs typeface="Calibri" pitchFamily="34" charset="0"/>
            </a:endParaRPr>
          </a:p>
          <a:p>
            <a:pPr algn="ctr"/>
            <a:endParaRPr lang="en-US" sz="2000" b="1" dirty="0" smtClean="0"/>
          </a:p>
          <a:p>
            <a:pPr marL="0" indent="0" algn="ctr">
              <a:buNone/>
            </a:pPr>
            <a:r>
              <a:rPr lang="en-US" sz="2000" b="1" dirty="0" smtClean="0"/>
              <a:t>Melody </a:t>
            </a:r>
            <a:r>
              <a:rPr lang="en-US" sz="2000" b="1" dirty="0"/>
              <a:t>Shipley</a:t>
            </a:r>
            <a:endParaRPr lang="en-US" sz="2000" dirty="0"/>
          </a:p>
          <a:p>
            <a:pPr marL="0" indent="0" algn="ctr">
              <a:buNone/>
            </a:pPr>
            <a:r>
              <a:rPr lang="en-US" sz="2000" dirty="0" smtClean="0"/>
              <a:t>Developmental Education Coordinator</a:t>
            </a:r>
            <a:endParaRPr lang="en-US" sz="2000" dirty="0"/>
          </a:p>
          <a:p>
            <a:pPr marL="0" indent="0" algn="ctr">
              <a:buNone/>
            </a:pPr>
            <a:r>
              <a:rPr lang="en-US" sz="2000" u="sng" dirty="0" smtClean="0">
                <a:solidFill>
                  <a:srgbClr val="0070C0"/>
                </a:solidFill>
              </a:rPr>
              <a:t>mshipley@mail.ncmissouri.edu</a:t>
            </a:r>
            <a:endParaRPr lang="en-US" sz="2000" u="sng" dirty="0">
              <a:solidFill>
                <a:srgbClr val="0070C0"/>
              </a:solidFill>
            </a:endParaRPr>
          </a:p>
          <a:p>
            <a:pPr marL="0" indent="0" algn="ctr">
              <a:buNone/>
            </a:pPr>
            <a:r>
              <a:rPr lang="en-US" sz="2000" dirty="0"/>
              <a:t>660-359-3948 ext. </a:t>
            </a:r>
            <a:r>
              <a:rPr lang="en-US" sz="2000" dirty="0" smtClean="0"/>
              <a:t>1305 (office)</a:t>
            </a:r>
          </a:p>
          <a:p>
            <a:pPr algn="ctr" eaLnBrk="1" hangingPunct="1">
              <a:buFont typeface="Arial" charset="0"/>
              <a:buNone/>
              <a:defRPr/>
            </a:pPr>
            <a:endParaRPr lang="en-US" sz="1000" dirty="0" smtClean="0">
              <a:latin typeface="Calibri" pitchFamily="34" charset="0"/>
              <a:cs typeface="Calibri" pitchFamily="34" charset="0"/>
            </a:endParaRPr>
          </a:p>
          <a:p>
            <a:pPr algn="ctr" eaLnBrk="1" hangingPunct="1">
              <a:defRPr/>
            </a:pPr>
            <a:endParaRPr lang="en-US" sz="1000" dirty="0" smtClean="0"/>
          </a:p>
        </p:txBody>
      </p:sp>
      <p:sp>
        <p:nvSpPr>
          <p:cNvPr id="3" name="Title 2"/>
          <p:cNvSpPr>
            <a:spLocks noGrp="1"/>
          </p:cNvSpPr>
          <p:nvPr>
            <p:ph type="title"/>
          </p:nvPr>
        </p:nvSpPr>
        <p:spPr>
          <a:xfrm>
            <a:off x="457200" y="685800"/>
            <a:ext cx="8229600" cy="990600"/>
          </a:xfrm>
        </p:spPr>
        <p:txBody>
          <a:bodyPr/>
          <a:lstStyle/>
          <a:p>
            <a:r>
              <a:rPr lang="en-US" i="1" u="sng" dirty="0" smtClean="0"/>
              <a:t>More</a:t>
            </a:r>
            <a:r>
              <a:rPr lang="en-US" i="1" dirty="0" smtClean="0"/>
              <a:t> Questions or Comments</a:t>
            </a:r>
            <a:br>
              <a:rPr lang="en-US" i="1" dirty="0" smtClean="0"/>
            </a:br>
            <a:r>
              <a:rPr lang="en-US" dirty="0">
                <a:solidFill>
                  <a:srgbClr val="0070C0"/>
                </a:solidFill>
                <a:latin typeface="Times New Roman" pitchFamily="18" charset="0"/>
                <a:cs typeface="Times New Roman" pitchFamily="18" charset="0"/>
              </a:rPr>
              <a:t>www.dhe.mo.gov</a:t>
            </a:r>
            <a:br>
              <a:rPr lang="en-US" dirty="0">
                <a:solidFill>
                  <a:srgbClr val="0070C0"/>
                </a:solidFill>
                <a:latin typeface="Times New Roman" pitchFamily="18" charset="0"/>
                <a:cs typeface="Times New Roman" pitchFamily="18" charset="0"/>
              </a:rPr>
            </a:b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http://blog.reegle.info/wp-content/uploads/postit/lightbulb.gif"/>
          <p:cNvPicPr>
            <a:picLocks noChangeAspect="1" noChangeArrowheads="1"/>
          </p:cNvPicPr>
          <p:nvPr/>
        </p:nvPicPr>
        <p:blipFill>
          <a:blip r:embed="rId3"/>
          <a:srcRect/>
          <a:stretch>
            <a:fillRect/>
          </a:stretch>
        </p:blipFill>
        <p:spPr bwMode="auto">
          <a:xfrm>
            <a:off x="6749914" y="1676400"/>
            <a:ext cx="2851286" cy="2697163"/>
          </a:xfrm>
          <a:prstGeom prst="rect">
            <a:avLst/>
          </a:prstGeom>
          <a:noFill/>
          <a:effectLst>
            <a:softEdge rad="63500"/>
          </a:effectLst>
        </p:spPr>
      </p:pic>
      <p:sp>
        <p:nvSpPr>
          <p:cNvPr id="5122" name="Title 6"/>
          <p:cNvSpPr>
            <a:spLocks noGrp="1"/>
          </p:cNvSpPr>
          <p:nvPr>
            <p:ph type="title"/>
          </p:nvPr>
        </p:nvSpPr>
        <p:spPr/>
        <p:txBody>
          <a:bodyPr/>
          <a:lstStyle/>
          <a:p>
            <a:pPr eaLnBrk="1" hangingPunct="1"/>
            <a:r>
              <a:rPr lang="en-US" dirty="0" smtClean="0"/>
              <a:t>HB 1042: An </a:t>
            </a:r>
            <a:r>
              <a:rPr lang="en-US" i="1" dirty="0" smtClean="0"/>
              <a:t>Opportunity</a:t>
            </a:r>
            <a:endParaRPr lang="en-US" dirty="0" smtClean="0"/>
          </a:p>
        </p:txBody>
      </p:sp>
      <p:sp>
        <p:nvSpPr>
          <p:cNvPr id="5123" name="Content Placeholder 4"/>
          <p:cNvSpPr txBox="1">
            <a:spLocks/>
          </p:cNvSpPr>
          <p:nvPr/>
        </p:nvSpPr>
        <p:spPr bwMode="auto">
          <a:xfrm>
            <a:off x="381000" y="1066800"/>
            <a:ext cx="8305800" cy="4678363"/>
          </a:xfrm>
          <a:prstGeom prst="rect">
            <a:avLst/>
          </a:prstGeom>
          <a:noFill/>
          <a:ln w="9525">
            <a:noFill/>
            <a:miter lim="800000"/>
            <a:headEnd/>
            <a:tailEnd/>
          </a:ln>
        </p:spPr>
        <p:txBody>
          <a:bodyPr/>
          <a:lstStyle/>
          <a:p>
            <a:pPr marL="514350" indent="-514350">
              <a:spcBef>
                <a:spcPct val="20000"/>
              </a:spcBef>
              <a:buFont typeface="Arial" charset="0"/>
              <a:buChar char="•"/>
            </a:pPr>
            <a:endParaRPr lang="en-US" sz="1400" u="sng" dirty="0">
              <a:latin typeface="Calibri" pitchFamily="34" charset="0"/>
            </a:endParaRPr>
          </a:p>
          <a:p>
            <a:pPr marL="514350" indent="-514350">
              <a:spcBef>
                <a:spcPct val="20000"/>
              </a:spcBef>
              <a:buFont typeface="Arial" charset="0"/>
              <a:buChar char="•"/>
            </a:pPr>
            <a:r>
              <a:rPr lang="en-US" sz="3000" b="1" dirty="0" smtClean="0">
                <a:latin typeface="Times New Roman" pitchFamily="18" charset="0"/>
                <a:cs typeface="Times New Roman" pitchFamily="18" charset="0"/>
              </a:rPr>
              <a:t>The opportunity to clearly define </a:t>
            </a:r>
            <a:r>
              <a:rPr lang="en-US" sz="3000" b="1" dirty="0">
                <a:latin typeface="Times New Roman" pitchFamily="18" charset="0"/>
                <a:cs typeface="Times New Roman" pitchFamily="18" charset="0"/>
              </a:rPr>
              <a:t>and </a:t>
            </a:r>
            <a:r>
              <a:rPr lang="en-US" sz="3000" b="1" dirty="0" smtClean="0">
                <a:latin typeface="Times New Roman" pitchFamily="18" charset="0"/>
                <a:cs typeface="Times New Roman" pitchFamily="18" charset="0"/>
              </a:rPr>
              <a:t>develop:</a:t>
            </a:r>
          </a:p>
          <a:p>
            <a:pPr marL="971550" lvl="1" indent="-514350">
              <a:spcBef>
                <a:spcPct val="20000"/>
              </a:spcBef>
              <a:buFont typeface="Courier New" pitchFamily="49" charset="0"/>
              <a:buChar char="o"/>
            </a:pPr>
            <a:r>
              <a:rPr lang="en-US" sz="3000" b="1" dirty="0" smtClean="0">
                <a:latin typeface="Times New Roman" pitchFamily="18" charset="0"/>
                <a:cs typeface="Times New Roman" pitchFamily="18" charset="0"/>
              </a:rPr>
              <a:t>College </a:t>
            </a:r>
            <a:r>
              <a:rPr lang="en-US" sz="3000" b="1" dirty="0">
                <a:latin typeface="Times New Roman" pitchFamily="18" charset="0"/>
                <a:cs typeface="Times New Roman" pitchFamily="18" charset="0"/>
              </a:rPr>
              <a:t>and career </a:t>
            </a:r>
            <a:r>
              <a:rPr lang="en-US" sz="3000" b="1" dirty="0" smtClean="0">
                <a:latin typeface="Times New Roman" pitchFamily="18" charset="0"/>
                <a:cs typeface="Times New Roman" pitchFamily="18" charset="0"/>
              </a:rPr>
              <a:t>readiness</a:t>
            </a:r>
            <a:endParaRPr lang="en-US" sz="3000" b="1" dirty="0">
              <a:latin typeface="Times New Roman" pitchFamily="18" charset="0"/>
              <a:cs typeface="Times New Roman" pitchFamily="18" charset="0"/>
            </a:endParaRPr>
          </a:p>
          <a:p>
            <a:pPr marL="971550" lvl="1" indent="-514350">
              <a:spcBef>
                <a:spcPct val="20000"/>
              </a:spcBef>
              <a:buFont typeface="Courier New" pitchFamily="49" charset="0"/>
              <a:buChar char="o"/>
            </a:pPr>
            <a:r>
              <a:rPr lang="en-US" sz="3000" b="1" dirty="0" smtClean="0">
                <a:latin typeface="Times New Roman" pitchFamily="18" charset="0"/>
                <a:cs typeface="Times New Roman" pitchFamily="18" charset="0"/>
              </a:rPr>
              <a:t>Best Practices in ‘Remediation’</a:t>
            </a:r>
            <a:endParaRPr lang="en-US" sz="3000" b="1" u="sng" dirty="0">
              <a:latin typeface="Times New Roman" pitchFamily="18" charset="0"/>
              <a:cs typeface="Times New Roman" pitchFamily="18" charset="0"/>
            </a:endParaRPr>
          </a:p>
          <a:p>
            <a:pPr marL="971550" lvl="1" indent="-514350">
              <a:spcBef>
                <a:spcPct val="20000"/>
              </a:spcBef>
              <a:buFont typeface="Courier New" pitchFamily="49" charset="0"/>
              <a:buChar char="o"/>
            </a:pPr>
            <a:r>
              <a:rPr lang="en-US" sz="3000" b="1" dirty="0" smtClean="0">
                <a:latin typeface="Times New Roman" pitchFamily="18" charset="0"/>
                <a:cs typeface="Times New Roman" pitchFamily="18" charset="0"/>
              </a:rPr>
              <a:t>A </a:t>
            </a:r>
            <a:r>
              <a:rPr lang="en-US" sz="3000" b="1" dirty="0">
                <a:latin typeface="Times New Roman" pitchFamily="18" charset="0"/>
                <a:cs typeface="Times New Roman" pitchFamily="18" charset="0"/>
              </a:rPr>
              <a:t>way to account for </a:t>
            </a:r>
            <a:r>
              <a:rPr lang="en-US" sz="3000" b="1" dirty="0" smtClean="0">
                <a:latin typeface="Times New Roman" pitchFamily="18" charset="0"/>
                <a:cs typeface="Times New Roman" pitchFamily="18" charset="0"/>
              </a:rPr>
              <a:t>success</a:t>
            </a:r>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endParaRPr lang="en-US" sz="3000" b="1" u="sng" dirty="0">
              <a:latin typeface="Times New Roman" pitchFamily="18" charset="0"/>
              <a:cs typeface="Times New Roman" pitchFamily="18" charset="0"/>
            </a:endParaRPr>
          </a:p>
          <a:p>
            <a:pPr marL="514350" indent="-514350">
              <a:spcBef>
                <a:spcPct val="20000"/>
              </a:spcBef>
              <a:buFont typeface="Arial" charset="0"/>
              <a:buChar char="•"/>
            </a:pPr>
            <a:r>
              <a:rPr lang="en-US" sz="3000" b="1" dirty="0">
                <a:latin typeface="Times New Roman" pitchFamily="18" charset="0"/>
                <a:cs typeface="Times New Roman" pitchFamily="18" charset="0"/>
              </a:rPr>
              <a:t>Improve upon what’s already working.  </a:t>
            </a:r>
            <a:br>
              <a:rPr lang="en-US" sz="3000" b="1" dirty="0">
                <a:latin typeface="Times New Roman" pitchFamily="18" charset="0"/>
                <a:cs typeface="Times New Roman" pitchFamily="18" charset="0"/>
              </a:rPr>
            </a:br>
            <a:r>
              <a:rPr lang="en-US" sz="3000" b="1" dirty="0" smtClean="0">
                <a:latin typeface="Times New Roman" pitchFamily="18" charset="0"/>
                <a:cs typeface="Times New Roman" pitchFamily="18" charset="0"/>
              </a:rPr>
              <a:t>	 NOT </a:t>
            </a:r>
            <a:r>
              <a:rPr lang="en-US" sz="3000" b="1" dirty="0">
                <a:latin typeface="Times New Roman" pitchFamily="18" charset="0"/>
                <a:cs typeface="Times New Roman" pitchFamily="18" charset="0"/>
              </a:rPr>
              <a:t>a one size fits all ‘best practices’ list</a:t>
            </a:r>
            <a:r>
              <a:rPr lang="en-US" sz="3000" b="1" dirty="0" smtClean="0">
                <a:latin typeface="Times New Roman" pitchFamily="18" charset="0"/>
                <a:cs typeface="Times New Roman" pitchFamily="18" charset="0"/>
              </a:rPr>
              <a:t>.</a:t>
            </a:r>
          </a:p>
          <a:p>
            <a:pPr marL="971550" lvl="1" indent="-514350">
              <a:spcBef>
                <a:spcPct val="20000"/>
              </a:spcBef>
            </a:pPr>
            <a:r>
              <a:rPr lang="en-US" sz="3000" b="1" dirty="0" smtClean="0">
                <a:latin typeface="Times New Roman" pitchFamily="18" charset="0"/>
                <a:cs typeface="Times New Roman" pitchFamily="18" charset="0"/>
              </a:rPr>
              <a:t>	NOT trying to re-invent the wheel.</a:t>
            </a:r>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endParaRPr lang="en-US" sz="3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dirty="0" smtClean="0"/>
              <a:t>2013—TCCR at Work</a:t>
            </a:r>
          </a:p>
        </p:txBody>
      </p:sp>
      <p:sp>
        <p:nvSpPr>
          <p:cNvPr id="5123" name="Content Placeholder 4"/>
          <p:cNvSpPr>
            <a:spLocks noGrp="1"/>
          </p:cNvSpPr>
          <p:nvPr>
            <p:ph sz="half" idx="1"/>
          </p:nvPr>
        </p:nvSpPr>
        <p:spPr>
          <a:xfrm>
            <a:off x="457200" y="1143000"/>
            <a:ext cx="8001000" cy="4525963"/>
          </a:xfrm>
        </p:spPr>
        <p:txBody>
          <a:bodyPr/>
          <a:lstStyle/>
          <a:p>
            <a:pPr marL="514350" indent="-514350" eaLnBrk="1" hangingPunct="1">
              <a:buFont typeface="Arial" charset="0"/>
              <a:buAutoNum type="arabicPeriod"/>
              <a:defRPr/>
            </a:pPr>
            <a:endParaRPr lang="en-US" dirty="0" smtClean="0"/>
          </a:p>
          <a:p>
            <a:pPr marL="514350" indent="-514350" eaLnBrk="1" hangingPunct="1">
              <a:buFont typeface="Arial" charset="0"/>
              <a:buAutoNum type="arabicPeriod"/>
              <a:defRPr/>
            </a:pPr>
            <a:r>
              <a:rPr lang="en-US" b="1" dirty="0" smtClean="0"/>
              <a:t>“Principles of Best Practices in Remedial Education” drafted, revised, and CBHE approved Fall, 2013</a:t>
            </a:r>
          </a:p>
          <a:p>
            <a:pPr marL="514350" indent="-514350" eaLnBrk="1" hangingPunct="1">
              <a:buFont typeface="Arial" charset="0"/>
              <a:buAutoNum type="arabicPeriod"/>
              <a:defRPr/>
            </a:pPr>
            <a:r>
              <a:rPr lang="en-US" b="1" dirty="0" smtClean="0"/>
              <a:t>TCCR identified as implementation group</a:t>
            </a:r>
          </a:p>
          <a:p>
            <a:pPr lvl="1" indent="-342900">
              <a:defRPr/>
            </a:pPr>
            <a:r>
              <a:rPr lang="en-US" b="1" dirty="0" smtClean="0"/>
              <a:t>Support groups: Data Subgroup &amp; Communication Subgroup</a:t>
            </a:r>
          </a:p>
          <a:p>
            <a:pPr marL="514350" indent="-514350" eaLnBrk="1" hangingPunct="1">
              <a:buFont typeface="Arial" charset="0"/>
              <a:buAutoNum type="arabicPeriod"/>
              <a:defRPr/>
            </a:pPr>
            <a:r>
              <a:rPr lang="en-US" b="1" dirty="0" smtClean="0"/>
              <a:t>Remedial Policy Implementation Plan Drafted and approved by the TCCR committee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volllution.com/wp-content/uploads/2012/10/spotlight-300x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4" y="312738"/>
            <a:ext cx="8455025" cy="58594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649286" y="4343400"/>
            <a:ext cx="7772400" cy="1470025"/>
          </a:xfrm>
        </p:spPr>
        <p:txBody>
          <a:bodyPr/>
          <a:lstStyle/>
          <a:p>
            <a:pPr lvl="0"/>
            <a:r>
              <a:rPr lang="en-US" dirty="0">
                <a:solidFill>
                  <a:schemeClr val="bg1"/>
                </a:solidFill>
              </a:rPr>
              <a:t>Principles of Best Practices in Remedial Education </a:t>
            </a:r>
            <a:r>
              <a:rPr lang="en-US" dirty="0" smtClean="0">
                <a:solidFill>
                  <a:schemeClr val="bg1"/>
                </a:solidFill>
              </a:rPr>
              <a:t>Policy</a:t>
            </a:r>
            <a:endParaRPr lang="en-US" dirty="0">
              <a:solidFill>
                <a:schemeClr val="bg1"/>
              </a:solidFill>
            </a:endParaRPr>
          </a:p>
        </p:txBody>
      </p:sp>
      <p:sp>
        <p:nvSpPr>
          <p:cNvPr id="6" name="Subtitle 5"/>
          <p:cNvSpPr>
            <a:spLocks noGrp="1"/>
          </p:cNvSpPr>
          <p:nvPr>
            <p:ph type="subTitle" idx="1"/>
          </p:nvPr>
        </p:nvSpPr>
        <p:spPr>
          <a:xfrm>
            <a:off x="2895600" y="533400"/>
            <a:ext cx="6400800" cy="1143000"/>
          </a:xfrm>
        </p:spPr>
        <p:txBody>
          <a:bodyPr/>
          <a:lstStyle/>
          <a:p>
            <a:r>
              <a:rPr lang="en-US" sz="4800" b="1" dirty="0" smtClean="0">
                <a:solidFill>
                  <a:srgbClr val="FF0000"/>
                </a:solidFill>
              </a:rPr>
              <a:t>Highlights</a:t>
            </a:r>
            <a:endParaRPr lang="en-US" sz="4800" b="1" dirty="0">
              <a:solidFill>
                <a:srgbClr val="FF0000"/>
              </a:solidFill>
            </a:endParaRPr>
          </a:p>
        </p:txBody>
      </p:sp>
      <p:sp>
        <p:nvSpPr>
          <p:cNvPr id="7" name="AutoShape 2" descr="data:image/jpeg;base64,/9j/4AAQSkZJRgABAQAAAQABAAD/2wCEAAkGBxAPDw8NDxAPDQ0NDQ8NDQ0PDw8MDQ0NFBEWFhQRFBQYHCggGBolHBQUITEhJSkrLi4vFyAzODMsNygtLisBCgoKDg0OFxAPGiwcHBwsLCwsLCwsLCwsLCwsLCwsLCwsLCwsLCwsLCwsLCwsLCwsLCwsLCwsLCwsLCwsOCwsLP/AABEIAMkA+wMBIgACEQEDEQH/xAAcAAACAwEBAQEAAAAAAAAAAAADBAECBQYABwj/xAA5EAACAgEBBwEFBgQGAwAAAAAAAQIDEQQFEhMhMUFRYQYycYGRFCKhscHhI0Ky0QckUoLw8WJykv/EABoBAAMBAQEBAAAAAAAAAAAAAAECAwAEBQb/xAAgEQEBAQADAAMBAQEBAAAAAAAAAQIDERIEEyExQVFx/9oADAMBAAIRAxEAPwD4tk9krk9kfsnS2T2SuT2Tdt0vkkY2RoXqboUp7u9lyljO7BLLf6fMnVUQjbOuubkoScU54W9jrzXqHsOgEWSPODTw1h+oSK+fp5GhatTTnek/dhHel+iA0wz959WauthCMeDHlHdjxmnlztWMtZ6LPYVjA2Z3ezX8nQKgWVYdQLqBWRLsuqyVWNKsuqhug9FFUW4Q4qi6qG8h6I8E9wR/hE8IaZD0R4J7gj3CJ4Q3kPRHhHuCPcI9wg+W9EeEe4Q9wj3CN5D0R4RHCHuEQ6zeW9EuGQ6xt1lXA3kfRXcI3RlwKOIPLegMHsBWiuDeW9MTJ7JU8ea7FsnslQulolbOFUFmdklCK9W8Gbp02wY/ZtDqNe+Vlv8Al9P+rXz/AKDmlz/5zOl9uLo1vT7Orf3NJVFz9bZLv64/qFNP7N2yohfxK4Oa3lVZvQe4/dlvYw8rD+aDArPqvaW7JcSPh9V8GOaRV5ck291Nxh0lvroK2aacHuyXzTUlj5Hoxz6Ps1yaHk/4Xv8A6mN2/JJ5znLXfl5G4xAKTXOS3+WN9L7yXr5D03Rffr09Rsfn5S7/AH9gkYhYwJhEPGJ0SI2hxrCRrCxgGhAaQloMai6qGI1hVUPIW0pwieEOqonhDyF9EuEe4Q7wieEPMh6I8IjhD/CPcIby3ohwjzqHuEQ6zeQ9EOEVlWPuspKs3lvTPlWUcB6UAUoG8t6JygClEdnEDKIPI+ikkUwHlEG0byb05w8QePEekb2Xs63VWqmmO/NpvxGMV1lJ9kjofZfQfZdRbfqEv8qnGCXNWWtct19+X9Rrf4X6O6Wn2jbTU52ONNVc3iMV77sW8/Ga39Dm9c707K992KFsoxlBOKd7fPD6vDWP+ggU2xFu6ydk9622UrJ46RbfQ2bPaaVkd2VajhYW57qXhLsjn9Um545vdSi5dXJ9233GtPSksy5fm/gH/wAZNl7cnLmvieU89Vz8oYrg3yjDPx5v6I0dnbInbJR3cZ5Z5/kVzip61Cmj0srMbqfNhNTslPo8S7yXRv1Xc6qWjVMeFWufSc+7xy3V6AVpPQ6Zx9z9Q+yyuU2fRbFtTf8ADXKKfvPn1XhehqxgdBtDY64ULq+cWsSXeMjMpo/lfyNx4s/G5NS/oEIB4QCqjAaFReYqF0HCsNGsNCoNGoaZJaWVRKqHFUWVQ8heyfCJ4Q6qieCN0HZDhHuEP8EjhDdN2Q4RDqH+EVlUHoO2c6ikqx91gp1h6btnzrAygPzrAygboeyE4C84mhZAWsgbyPZGcQLiN2RANG8j25M8eL0tKUW+ikm/hk+deu/SPsDoqdPs+vS8supq193OazN/Vv8AAwtr+zUIqcK5Qk5ObVs607YuSw91rkuXLkvPk4SG15K2eJyjvWbsnGTjLdlTuPDXNe7B8v8AShin2lvbi3bLMuHJ5xNR34bvLPicVL/cyk6T6p/aXsnXodNPWXPMU1GK/mstl7sV+PyTfY5TT05XGsWXJ4rrXLefheIrKz8V5Oh9sNs2a2vRVPkoxjZKK6K6xZa9cLCz6vyC2Xo5W3xhCt2Si1TRUl7zXVv03t5lJklpvZOybZbm9vOdrSp01S3HPnjOF29Xzf5fTdnewMo1YnOHFsj/ABFhtR/8M/qja9jvZVaOPGtat1li/iWdVWse5D8s/JcjqFEGuTr+DMd/18y2p7MyisTj/Eiucs5VkeSU0/PRP/a+7Ofns1rlg+z67TqcGsJtLejnzjp8Gsr5nMazZMZfeiuT+vzOr4/PP5px/Ixc/scPoIKOa5rNc1iS8eGZO0Nm8ObS54eU/KO4v2VjsIX7Lz1Oyebe3L91k/XKx0+VnH7M9HTnQz0GOSWAL0hXqEnIyoUBo0mgtMXWnF6hvTPVJZUGgqCyoA3ZBUk8E0FSTwQ9t2zuAe4Jo8A86Ddt2zHSDlUakqQM6gyiy5VAZ1mnOoXsrGgsydYvOBpWVi1kBmZ1kBWyJo2wFLYjSMz7Ii7Q7bEVaD5ZxZ48ePl3tt/Z2qjZFKSXEj17N8sb30CWQiumVjdS555ReUc9CTTTTw10a7HXaHY1mopqtqu01k5QzZU9RXVbGeXiKjLEem7/ADdWx5Qr1UXKEH1dcovPov2Pqv8Ahqq+NGccb6W7Y8LOWuTXofMa9FZRyswt54cMqTj65TafyOq9ldRbRYtRBNwjysS7xLzPcQt6r73WFRgbM29XYopyinJJxk20pfh1NqNqxltJfFfgQ1mz+qTUor7izoX7B97P6Egl6GyaZd+iXgz79B6HRuICyotjmscnJ8XN/jk79B6CNmi9DrrtP6CdulOvHO49fHscy9IV+zG9PSgZactOXtLxYx/s5PANN0EcEPsemcqCeAaHBJ4IPbdM7gEOk0eCQ6je26Zc6RedRrzqF7Khpo0jHsqFrKzXtqFLais0pIybKxS2Bq21id0CkrdMq2AnbE1LoCN0SsLWZbEWaHroijRWQlrgzxbBGD5F7qAlNri8p48+GUwewZm/s3aM3KEc5TkljOUsv1O/9nNoKD3Jc4S5P0Pl2y7UrINvCUup2mltwzr4r25+SdPotSdb3E/uT51y7J+PgdFsPVbqzLnPoodo+sv7Hz7TbXfDVb5pdH4NrYe1N9bzf3l73quzO6cd1lwcmvOu4+nabUZ55y2Oxkcrs/W9OZt6fUZODl4uq6OLm7/rRyQwUbC+8Q6dc12rKIGdYxkrJBlLqSkbKRedJpSiClArNoa44zJUg3UaMqwcqys2jeMjwyOGNusruDe07gq4EOA04FJQD6DwTnAXsrNCcQE4DzTTLMtrFLazWsrFbaiudHkY9tYjbWbdtIndSXzoKwrqxC+s3rqBC7Tl86T1WDdWKOBtXUCj050Zrn1p8ywRgvg9g+RfQqYIwEwewZlEb+xtoZxXJ817j8rwYeAlXUpx3ql1O47lanEH6rH15GjsjWuDUk/3Rx1etcoxT6p8355cjV0Oo6Ht/Fvc/Xm/Iw+p7K2guXPkzpdJrOnM+W7N1rWOZ1mztfnCb5dvQbm+P245u5d5Rqcjtdhy+j1Rr6e88vk4unZxc3bVUicitdoVTOex1zfYjKNE5IbMZRoo4hGVYYSwJxKuAUhjdksAcSkojDRSURpS3JWUQUojckBlEeUOik4AJ1j0ogZRHmi9M6yoUspNacAFlZXOiVi20CV9Bu2ViltRfO0dOft0wq9Ob1tIu6UdGeRzafCSSiZdHzj6N7B7BdIlRD0HaiiXgiyiWUR8wt0NSamlmZcEO0SPS+Pvpy8n66LRX4wdHs/VdDjdNabOi1HQ9TN9R53Jh9A2fq84Xfs/0NzS6k4PQ6rodFo9Xn4/mcvNxFxrp1tN43XYc7ptUamnv6HncnF07OPkaikTvA42LB5M5unT6FIZRTJ3jdD6eZUlsG5BkLdLZKSZVyKSmNIW6Xl9QMiHMHOweZL7iJsHJkSs+aAysXwHmSXUTNi82TZPAtO0pMp3SbGKWsmy0UttKSI6qLWLtkWWgHYWiVfB4sLEBANA8F9FRohIopEJEpE6skTg8iSkJUxD1SF0XhI6OPXVT1GjRYaemtMSqY9RYenw7c3Jh02j1BvaLU9Dj9LcbejvOi/scms9Oy01+effuv1NXTXnKaLU4aNzTW5w107rwzk5MDK6Gm80Kp5Rz9Npoaa/Bw8nGtjZ+TwV4hG/lApciUh/ZjfBzkC3wMrRpgLyDSsBysBOxP0/IDOzBSYSvINKwDO0DO0BO0rnjTvILZaClf5+vcVtuF5XFZxEvKdld4efT9hay5fB/gKzuATv+Y31h9o11jX9+wnZcDsu8MWnbn0D56D12JO0HxAMpA94SnkfGoB4AIBoHhR9DRohYgohIlInRDxXJ7JSFTklMpklMfNLYYrkN0zEISGK5HbxbS1lsaew1tJcc/RM09NYd+NduXeXT6S43tFqMfqvJyGlu6G5o7xtTtz2dOpqs7roxyq0xNLf9H1Hozx+j8nLrDdtmnU4+A5Kaa7fsYEbQ9Wpxy7fkc+uL/YPs7dPHwF3YW3srPboK3PHwDmf4ldiSsBu75oBKwDO0rMFuqPZLx9O6FrLQUrQNlyfXk/P9y2clt7ettFpWg7p4/v2YvK0tnKdGnaAnYClYBlMawsXnMG2VciuSO1crEHiTn06MvjcQsQUQsTwn0FFQRMEi6HhKIQRk9keUqcnslcnhpQEiw0JCyYWDL8ei2H6Zmjp5mRVIeomd3HtDeW5p7TX0l5zlFhpaa06s67cu8ur015pUX9n0/JnMabUGlTqAanaPTc4uC6tM2u/Kw3z7P8AQsriXQWNarU45PoGlLKz2bxn1MR3F6dZutZ5rxnAtx/sT1g1dLArO0tbcpIzr7cFcxOfo87hW28Ws1ArZeVg+Tb1GPVeH0BylnnH/wCe/wC4lK0o7RwsMOwrvA+Mpe91/wBS6/PyQ1j4dmujBaHkTeLJgkwkSO6pmCItgiCCpHPV5HxhF0VSLI8N7y6ZdA0WTDC2L5PZK5PZG7BY8VySHsOlkXgwRZMfNCw1WxuqYhBjNcjqxtLUalNg/TaY1Vg5VadOeRDWG5TcPU6kwKrhmF5X7Ebh0NeqGY6rP/svxRzkdQEWqFu4H1t77UVlqkYstXn49wctWackC8bb+3eoK7U5MWWpKfaSmeWJ3hP2XgXcJSvBu4P2B4PO0hTElYEjMM5C3ByMgtc8fDx2FISDwZrsPJqOO30CRA1jECdppkatBkitcQ6iTqkj4jgk8ePEe2knJB4wJJyVJCyck5KkhDpYsmVJQewEgw8JC8QsB5othqExiFolEPArN0lzD0Lg0LxCASI/2UniH1qC32gRRYW8lHxDn2gq9QKMqD7K3iGpago9QKsqNOSluIa45MbhMJEfPJUtZh2FgeuYlWM1FZuo3MO1yGq2JVjdQ81SdHKhupClQ5UN2PRqqI0oAKRpBNI//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APDw8NDxAPDQ0NDQ8NDQ0PDw8MDQ0NFBEWFhQRFBQYHCggGBolHBQUITEhJSkrLi4vFyAzODMsNygtLisBCgoKDg0OFxAPGiwcHBwsLCwsLCwsLCwsLCwsLCwsLCwsLCwsLCwsLCwsLCwsLCwsLCwsLCwsLCwsLCwsOCwsLP/AABEIAMkA+wMBIgACEQEDEQH/xAAcAAACAwEBAQEAAAAAAAAAAAADBAECBQYABwj/xAA5EAACAgEBBwEFBgQGAwAAAAAAAQIDEQQFEhMhMUFRYQYycYGRFCKhscHhI0Ky0QckUoLw8WJykv/EABoBAAMBAQEBAAAAAAAAAAAAAAECAwAEBQb/xAAgEQEBAQADAAMBAQEBAAAAAAAAAQIDERIEEyExQVFx/9oADAMBAAIRAxEAPwD4tk9krk9kfsnS2T2SuT2Tdt0vkkY2RoXqboUp7u9lyljO7BLLf6fMnVUQjbOuubkoScU54W9jrzXqHsOgEWSPODTw1h+oSK+fp5GhatTTnek/dhHel+iA0wz959WauthCMeDHlHdjxmnlztWMtZ6LPYVjA2Z3ezX8nQKgWVYdQLqBWRLsuqyVWNKsuqhug9FFUW4Q4qi6qG8h6I8E9wR/hE8IaZD0R4J7gj3CJ4Q3kPRHhHuCPcI9wg+W9EeEe4Q9wj3CN5D0R4RHCHuEQ6zeW9EuGQ6xt1lXA3kfRXcI3RlwKOIPLegMHsBWiuDeW9MTJ7JU8ea7FsnslQulolbOFUFmdklCK9W8Gbp02wY/ZtDqNe+Vlv8Al9P+rXz/AKDmlz/5zOl9uLo1vT7Orf3NJVFz9bZLv64/qFNP7N2yohfxK4Oa3lVZvQe4/dlvYw8rD+aDArPqvaW7JcSPh9V8GOaRV5ck291Nxh0lvroK2aacHuyXzTUlj5Hoxz6Ps1yaHk/4Xv8A6mN2/JJ5znLXfl5G4xAKTXOS3+WN9L7yXr5D03Rffr09Rsfn5S7/AH9gkYhYwJhEPGJ0SI2hxrCRrCxgGhAaQloMai6qGI1hVUPIW0pwieEOqonhDyF9EuEe4Q7wieEPMh6I8IjhD/CPcIby3ohwjzqHuEQ6zeQ9EOEVlWPuspKs3lvTPlWUcB6UAUoG8t6JygClEdnEDKIPI+ikkUwHlEG0byb05w8QePEekb2Xs63VWqmmO/NpvxGMV1lJ9kjofZfQfZdRbfqEv8qnGCXNWWtct19+X9Rrf4X6O6Wn2jbTU52ONNVc3iMV77sW8/Ga39Dm9c707K992KFsoxlBOKd7fPD6vDWP+ggU2xFu6ydk9622UrJ46RbfQ2bPaaVkd2VajhYW57qXhLsjn9Um545vdSi5dXJ9233GtPSksy5fm/gH/wAZNl7cnLmvieU89Vz8oYrg3yjDPx5v6I0dnbInbJR3cZ5Z5/kVzip61Cmj0srMbqfNhNTslPo8S7yXRv1Xc6qWjVMeFWufSc+7xy3V6AVpPQ6Zx9z9Q+yyuU2fRbFtTf8ADXKKfvPn1XhehqxgdBtDY64ULq+cWsSXeMjMpo/lfyNx4s/G5NS/oEIB4QCqjAaFReYqF0HCsNGsNCoNGoaZJaWVRKqHFUWVQ8heyfCJ4Q6qieCN0HZDhHuEP8EjhDdN2Q4RDqH+EVlUHoO2c6ikqx91gp1h6btnzrAygPzrAygboeyE4C84mhZAWsgbyPZGcQLiN2RANG8j25M8eL0tKUW+ikm/hk+deu/SPsDoqdPs+vS8supq193OazN/Vv8AAwtr+zUIqcK5Qk5ObVs607YuSw91rkuXLkvPk4SG15K2eJyjvWbsnGTjLdlTuPDXNe7B8v8AShin2lvbi3bLMuHJ5xNR34bvLPicVL/cyk6T6p/aXsnXodNPWXPMU1GK/mstl7sV+PyTfY5TT05XGsWXJ4rrXLefheIrKz8V5Oh9sNs2a2vRVPkoxjZKK6K6xZa9cLCz6vyC2Xo5W3xhCt2Si1TRUl7zXVv03t5lJklpvZOybZbm9vOdrSp01S3HPnjOF29Xzf5fTdnewMo1YnOHFsj/ABFhtR/8M/qja9jvZVaOPGtat1li/iWdVWse5D8s/JcjqFEGuTr+DMd/18y2p7MyisTj/Eiucs5VkeSU0/PRP/a+7Ofns1rlg+z67TqcGsJtLejnzjp8Gsr5nMazZMZfeiuT+vzOr4/PP5px/Ixc/scPoIKOa5rNc1iS8eGZO0Nm8ObS54eU/KO4v2VjsIX7Lz1Oyebe3L91k/XKx0+VnH7M9HTnQz0GOSWAL0hXqEnIyoUBo0mgtMXWnF6hvTPVJZUGgqCyoA3ZBUk8E0FSTwQ9t2zuAe4Jo8A86Ddt2zHSDlUakqQM6gyiy5VAZ1mnOoXsrGgsydYvOBpWVi1kBmZ1kBWyJo2wFLYjSMz7Ii7Q7bEVaD5ZxZ48ePl3tt/Z2qjZFKSXEj17N8sb30CWQiumVjdS555ReUc9CTTTTw10a7HXaHY1mopqtqu01k5QzZU9RXVbGeXiKjLEem7/ADdWx5Qr1UXKEH1dcovPov2Pqv8Ahqq+NGccb6W7Y8LOWuTXofMa9FZRyswt54cMqTj65TafyOq9ldRbRYtRBNwjysS7xLzPcQt6r73WFRgbM29XYopyinJJxk20pfh1NqNqxltJfFfgQ1mz+qTUor7izoX7B97P6Egl6GyaZd+iXgz79B6HRuICyotjmscnJ8XN/jk79B6CNmi9DrrtP6CdulOvHO49fHscy9IV+zG9PSgZactOXtLxYx/s5PANN0EcEPsemcqCeAaHBJ4IPbdM7gEOk0eCQ6je26Zc6RedRrzqF7Khpo0jHsqFrKzXtqFLais0pIybKxS2Bq21id0CkrdMq2AnbE1LoCN0SsLWZbEWaHroijRWQlrgzxbBGD5F7qAlNri8p48+GUwewZm/s3aM3KEc5TkljOUsv1O/9nNoKD3Jc4S5P0Pl2y7UrINvCUup2mltwzr4r25+SdPotSdb3E/uT51y7J+PgdFsPVbqzLnPoodo+sv7Hz7TbXfDVb5pdH4NrYe1N9bzf3l73quzO6cd1lwcmvOu4+nabUZ55y2Oxkcrs/W9OZt6fUZODl4uq6OLm7/rRyQwUbC+8Q6dc12rKIGdYxkrJBlLqSkbKRedJpSiClArNoa44zJUg3UaMqwcqys2jeMjwyOGNusruDe07gq4EOA04FJQD6DwTnAXsrNCcQE4DzTTLMtrFLazWsrFbaiudHkY9tYjbWbdtIndSXzoKwrqxC+s3rqBC7Tl86T1WDdWKOBtXUCj050Zrn1p8ywRgvg9g+RfQqYIwEwewZlEb+xtoZxXJ817j8rwYeAlXUpx3ql1O47lanEH6rH15GjsjWuDUk/3Rx1etcoxT6p8355cjV0Oo6Ht/Fvc/Xm/Iw+p7K2guXPkzpdJrOnM+W7N1rWOZ1mztfnCb5dvQbm+P245u5d5Rqcjtdhy+j1Rr6e88vk4unZxc3bVUicitdoVTOex1zfYjKNE5IbMZRoo4hGVYYSwJxKuAUhjdksAcSkojDRSURpS3JWUQUojckBlEeUOik4AJ1j0ogZRHmi9M6yoUspNacAFlZXOiVi20CV9Bu2ViltRfO0dOft0wq9Ob1tIu6UdGeRzafCSSiZdHzj6N7B7BdIlRD0HaiiXgiyiWUR8wt0NSamlmZcEO0SPS+Pvpy8n66LRX4wdHs/VdDjdNabOi1HQ9TN9R53Jh9A2fq84Xfs/0NzS6k4PQ6rodFo9Xn4/mcvNxFxrp1tN43XYc7ptUamnv6HncnF07OPkaikTvA42LB5M5unT6FIZRTJ3jdD6eZUlsG5BkLdLZKSZVyKSmNIW6Xl9QMiHMHOweZL7iJsHJkSs+aAysXwHmSXUTNi82TZPAtO0pMp3SbGKWsmy0UttKSI6qLWLtkWWgHYWiVfB4sLEBANA8F9FRohIopEJEpE6skTg8iSkJUxD1SF0XhI6OPXVT1GjRYaemtMSqY9RYenw7c3Jh02j1BvaLU9Dj9LcbejvOi/scms9Oy01+effuv1NXTXnKaLU4aNzTW5w107rwzk5MDK6Gm80Kp5Rz9Npoaa/Bw8nGtjZ+TwV4hG/lApciUh/ZjfBzkC3wMrRpgLyDSsBysBOxP0/IDOzBSYSvINKwDO0DO0BO0rnjTvILZaClf5+vcVtuF5XFZxEvKdld4efT9hay5fB/gKzuATv+Y31h9o11jX9+wnZcDsu8MWnbn0D56D12JO0HxAMpA94SnkfGoB4AIBoHhR9DRohYgohIlInRDxXJ7JSFTklMpklMfNLYYrkN0zEISGK5HbxbS1lsaew1tJcc/RM09NYd+NduXeXT6S43tFqMfqvJyGlu6G5o7xtTtz2dOpqs7roxyq0xNLf9H1Hozx+j8nLrDdtmnU4+A5Kaa7fsYEbQ9Wpxy7fkc+uL/YPs7dPHwF3YW3srPboK3PHwDmf4ldiSsBu75oBKwDO0rMFuqPZLx9O6FrLQUrQNlyfXk/P9y2clt7ettFpWg7p4/v2YvK0tnKdGnaAnYClYBlMawsXnMG2VciuSO1crEHiTn06MvjcQsQUQsTwn0FFQRMEi6HhKIQRk9keUqcnslcnhpQEiw0JCyYWDL8ei2H6Zmjp5mRVIeomd3HtDeW5p7TX0l5zlFhpaa06s67cu8ur015pUX9n0/JnMabUGlTqAanaPTc4uC6tM2u/Kw3z7P8AQsriXQWNarU45PoGlLKz2bxn1MR3F6dZutZ5rxnAtx/sT1g1dLArO0tbcpIzr7cFcxOfo87hW28Ws1ArZeVg+Tb1GPVeH0BylnnH/wCe/wC4lK0o7RwsMOwrvA+Mpe91/wBS6/PyQ1j4dmujBaHkTeLJgkwkSO6pmCItgiCCpHPV5HxhF0VSLI8N7y6ZdA0WTDC2L5PZK5PZG7BY8VySHsOlkXgwRZMfNCw1WxuqYhBjNcjqxtLUalNg/TaY1Vg5VadOeRDWG5TcPU6kwKrhmF5X7Ebh0NeqGY6rP/svxRzkdQEWqFu4H1t77UVlqkYstXn49wctWackC8bb+3eoK7U5MWWpKfaSmeWJ3hP2XgXcJSvBu4P2B4PO0hTElYEjMM5C3ByMgtc8fDx2FISDwZrsPJqOO30CRA1jECdppkatBkitcQ6iTqkj4jgk8ePEe2knJB4wJJyVJCyck5KkhDpYsmVJQewEgw8JC8QsB5othqExiFolEPArN0lzD0Lg0LxCASI/2UniH1qC32gRRYW8lHxDn2gq9QKMqD7K3iGpago9QKsqNOSluIa45MbhMJEfPJUtZh2FgeuYlWM1FZuo3MO1yGq2JVjdQ81SdHKhupClQ5UN2PRqqI0oAKRpBNI//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02512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The </a:t>
            </a:r>
            <a:r>
              <a:rPr lang="en-US" b="1" dirty="0"/>
              <a:t>policy applies to all public two-year and four-year institutions of higher education, which are obligated to conform to the policies by the authority delegated to the CBHE by </a:t>
            </a:r>
            <a:r>
              <a:rPr lang="en-US" b="1" dirty="0" err="1"/>
              <a:t>RSMo</a:t>
            </a:r>
            <a:r>
              <a:rPr lang="en-US" b="1" dirty="0"/>
              <a:t> 173.005 (6). Independent institutions are also encouraged to adhere to these guidelines. </a:t>
            </a:r>
          </a:p>
        </p:txBody>
      </p:sp>
      <p:sp>
        <p:nvSpPr>
          <p:cNvPr id="4" name="Title 4"/>
          <p:cNvSpPr txBox="1">
            <a:spLocks noGrp="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a:defRPr/>
            </a:pPr>
            <a:r>
              <a:rPr lang="en-US" sz="4200" u="sng" dirty="0"/>
              <a:t>2.2 </a:t>
            </a:r>
            <a:r>
              <a:rPr lang="en-US" sz="4200" dirty="0"/>
              <a:t>Who?</a:t>
            </a:r>
            <a:r>
              <a:rPr lang="en-US" sz="2800" dirty="0"/>
              <a:t/>
            </a:r>
            <a:br>
              <a:rPr lang="en-US" sz="2800" dirty="0"/>
            </a:b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19357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bwMode="auto">
          <a:xfrm>
            <a:off x="5334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indent="0">
              <a:buNone/>
            </a:pPr>
            <a:r>
              <a:rPr lang="en-US" sz="4200" b="1" u="sng" dirty="0">
                <a:latin typeface="Times New Roman" pitchFamily="18" charset="0"/>
                <a:cs typeface="Times New Roman" pitchFamily="18" charset="0"/>
              </a:rPr>
              <a:t>2.0</a:t>
            </a:r>
            <a:r>
              <a:rPr lang="en-US" sz="4200" b="1" dirty="0">
                <a:latin typeface="Times New Roman" pitchFamily="18" charset="0"/>
                <a:cs typeface="Times New Roman" pitchFamily="18" charset="0"/>
              </a:rPr>
              <a:t> Purpose and Objective: </a:t>
            </a:r>
          </a:p>
        </p:txBody>
      </p:sp>
      <p:sp>
        <p:nvSpPr>
          <p:cNvPr id="2" name="Content Placeholder 1"/>
          <p:cNvSpPr>
            <a:spLocks noGrp="1"/>
          </p:cNvSpPr>
          <p:nvPr>
            <p:ph idx="1"/>
          </p:nvPr>
        </p:nvSpPr>
        <p:spPr>
          <a:xfrm>
            <a:off x="533400" y="1524000"/>
            <a:ext cx="8229600" cy="4525963"/>
          </a:xfrm>
        </p:spPr>
        <p:txBody>
          <a:bodyPr/>
          <a:lstStyle/>
          <a:p>
            <a:r>
              <a:rPr lang="en-US" b="1" dirty="0" smtClean="0"/>
              <a:t>identify </a:t>
            </a:r>
            <a:r>
              <a:rPr lang="en-US" b="1" dirty="0"/>
              <a:t>and implement best practices in the delivery of remedial education </a:t>
            </a:r>
            <a:r>
              <a:rPr lang="en-US" b="1" dirty="0" smtClean="0"/>
              <a:t>…</a:t>
            </a:r>
          </a:p>
          <a:p>
            <a:r>
              <a:rPr lang="en-US" b="1" dirty="0" smtClean="0"/>
              <a:t>decrease </a:t>
            </a:r>
            <a:r>
              <a:rPr lang="en-US" b="1" dirty="0"/>
              <a:t>the time it takes for students to complete academic </a:t>
            </a:r>
            <a:r>
              <a:rPr lang="en-US" b="1" dirty="0" smtClean="0"/>
              <a:t>programs</a:t>
            </a:r>
          </a:p>
          <a:p>
            <a:r>
              <a:rPr lang="en-US" b="1" dirty="0" smtClean="0"/>
              <a:t>make </a:t>
            </a:r>
            <a:r>
              <a:rPr lang="en-US" b="1" dirty="0"/>
              <a:t>more efficient use of state </a:t>
            </a:r>
            <a:r>
              <a:rPr lang="en-US" b="1" dirty="0" smtClean="0"/>
              <a:t>resources</a:t>
            </a:r>
          </a:p>
          <a:p>
            <a:r>
              <a:rPr lang="en-US" b="1" dirty="0" smtClean="0"/>
              <a:t>hold </a:t>
            </a:r>
            <a:r>
              <a:rPr lang="en-US" b="1" dirty="0"/>
              <a:t>institutions accountable for policy </a:t>
            </a:r>
            <a:r>
              <a:rPr lang="en-US" b="1" dirty="0" smtClean="0"/>
              <a:t>compliance</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smtClean="0"/>
              <a:t>The </a:t>
            </a:r>
            <a:r>
              <a:rPr lang="en-US" sz="2400" b="1" dirty="0"/>
              <a:t>primary goal of this policy is student retention and increased educational attainment through degree completion. </a:t>
            </a:r>
          </a:p>
          <a:p>
            <a:r>
              <a:rPr lang="en-US" sz="2400" b="1" dirty="0" smtClean="0"/>
              <a:t>The </a:t>
            </a:r>
            <a:r>
              <a:rPr lang="en-US" sz="2400" b="1" dirty="0"/>
              <a:t>goal of developmental or remedial education is to prepare students for success in postsecondary </a:t>
            </a:r>
            <a:r>
              <a:rPr lang="en-US" sz="2400" b="1" dirty="0" smtClean="0"/>
              <a:t>education….</a:t>
            </a:r>
          </a:p>
          <a:p>
            <a:r>
              <a:rPr lang="en-US" sz="2400" b="1" dirty="0"/>
              <a:t>Institutions of higher education have a responsibility to continually evaluate and improve their delivery of developmental education. Institutions must research and engage in instructional best practices within developmental coursework</a:t>
            </a:r>
            <a:r>
              <a:rPr lang="en-US" sz="2400" dirty="0"/>
              <a:t>. </a:t>
            </a:r>
          </a:p>
        </p:txBody>
      </p:sp>
      <p:sp>
        <p:nvSpPr>
          <p:cNvPr id="4" name="Title 4"/>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a:defRPr/>
            </a:pPr>
            <a:r>
              <a:rPr lang="en-US" sz="4200" u="sng" dirty="0"/>
              <a:t>4.0</a:t>
            </a:r>
            <a:r>
              <a:rPr lang="en-US" sz="4200" dirty="0"/>
              <a:t> Guiding </a:t>
            </a:r>
            <a:r>
              <a:rPr lang="en-US" sz="4200" dirty="0" smtClean="0"/>
              <a:t>Principles</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05702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sz="4200" u="sng" dirty="0"/>
              <a:t>5.0</a:t>
            </a:r>
            <a:r>
              <a:rPr lang="en-US" sz="4200" dirty="0"/>
              <a:t>	Guidelines for Best </a:t>
            </a:r>
            <a:r>
              <a:rPr lang="en-US" sz="4200" dirty="0" smtClean="0"/>
              <a:t>Practices</a:t>
            </a:r>
            <a:endParaRPr lang="en-US" sz="4200" dirty="0"/>
          </a:p>
        </p:txBody>
      </p:sp>
      <p:sp>
        <p:nvSpPr>
          <p:cNvPr id="3" name="Content Placeholder 2"/>
          <p:cNvSpPr>
            <a:spLocks noGrp="1"/>
          </p:cNvSpPr>
          <p:nvPr>
            <p:ph idx="1"/>
          </p:nvPr>
        </p:nvSpPr>
        <p:spPr>
          <a:xfrm>
            <a:off x="76200" y="762000"/>
            <a:ext cx="8915400" cy="4525963"/>
          </a:xfrm>
        </p:spPr>
        <p:txBody>
          <a:bodyPr/>
          <a:lstStyle/>
          <a:p>
            <a:r>
              <a:rPr lang="en-US" sz="2800" dirty="0" smtClean="0"/>
              <a:t>Both </a:t>
            </a:r>
            <a:r>
              <a:rPr lang="en-US" sz="2800" dirty="0"/>
              <a:t>higher education institutions and DESE to </a:t>
            </a:r>
            <a:r>
              <a:rPr lang="en-US" sz="2800" b="1" dirty="0"/>
              <a:t>work collaboratively</a:t>
            </a:r>
            <a:r>
              <a:rPr lang="en-US" sz="2800" dirty="0"/>
              <a:t> </a:t>
            </a:r>
            <a:endParaRPr lang="en-US" sz="2800" dirty="0" smtClean="0"/>
          </a:p>
          <a:p>
            <a:r>
              <a:rPr lang="en-US" sz="2800" dirty="0" smtClean="0"/>
              <a:t>High </a:t>
            </a:r>
            <a:r>
              <a:rPr lang="en-US" sz="2800" dirty="0"/>
              <a:t>schools should </a:t>
            </a:r>
            <a:r>
              <a:rPr lang="en-US" sz="2800" b="1" dirty="0"/>
              <a:t>assess students’ basic skills prior to the 10th grade</a:t>
            </a:r>
            <a:r>
              <a:rPr lang="en-US" sz="2800" dirty="0"/>
              <a:t> so that students who require remediation can receive instruction before entering public postsecondary </a:t>
            </a:r>
            <a:r>
              <a:rPr lang="en-US" sz="2800" dirty="0" smtClean="0"/>
              <a:t>education</a:t>
            </a:r>
            <a:endParaRPr lang="en-US" sz="2800" dirty="0"/>
          </a:p>
          <a:p>
            <a:r>
              <a:rPr lang="en-US" sz="2800" dirty="0" smtClean="0"/>
              <a:t>Secondary </a:t>
            </a:r>
            <a:r>
              <a:rPr lang="en-US" sz="2800" dirty="0"/>
              <a:t>school curriculum and postsecondary </a:t>
            </a:r>
            <a:r>
              <a:rPr lang="en-US" sz="2800" b="1" dirty="0" smtClean="0"/>
              <a:t>curriculum alignment</a:t>
            </a:r>
            <a:r>
              <a:rPr lang="en-US" sz="2800" dirty="0" smtClean="0"/>
              <a:t>—high </a:t>
            </a:r>
            <a:r>
              <a:rPr lang="en-US" sz="2800" dirty="0"/>
              <a:t>school exit outcomes need to be equivalent to college-level entry </a:t>
            </a:r>
            <a:r>
              <a:rPr lang="en-US" sz="2800" dirty="0" smtClean="0"/>
              <a:t>skills</a:t>
            </a:r>
          </a:p>
          <a:p>
            <a:r>
              <a:rPr lang="en-US" sz="2800" dirty="0"/>
              <a:t>H</a:t>
            </a:r>
            <a:r>
              <a:rPr lang="en-US" sz="2800" dirty="0" smtClean="0"/>
              <a:t>igh </a:t>
            </a:r>
            <a:r>
              <a:rPr lang="en-US" sz="2800" dirty="0"/>
              <a:t>school and postsecondary </a:t>
            </a:r>
            <a:r>
              <a:rPr lang="en-US" sz="2800" b="1" dirty="0"/>
              <a:t>curriculum must be reviewed periodically</a:t>
            </a:r>
            <a:r>
              <a:rPr lang="en-US" sz="2800" dirty="0"/>
              <a:t> by an appropriate body (to be determined) to ensure the fidelity of the </a:t>
            </a:r>
            <a:r>
              <a:rPr lang="en-US" sz="2800" dirty="0" smtClean="0"/>
              <a:t>alignment</a:t>
            </a:r>
            <a:endParaRPr lang="en-US" sz="2800" dirty="0"/>
          </a:p>
        </p:txBody>
      </p:sp>
    </p:spTree>
    <p:extLst>
      <p:ext uri="{BB962C8B-B14F-4D97-AF65-F5344CB8AC3E}">
        <p14:creationId xmlns:p14="http://schemas.microsoft.com/office/powerpoint/2010/main" val="2558622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333333"/>
      </a:folHlink>
    </a:clrScheme>
    <a:fontScheme name="Custom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1092</TotalTime>
  <Words>1097</Words>
  <Application>Microsoft Office PowerPoint</Application>
  <PresentationFormat>On-screen Show (4:3)</PresentationFormat>
  <Paragraphs>120</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Principles in Best Practices in Remedial Education Overview &amp; What’s next?</vt:lpstr>
      <vt:lpstr>What Is House Bill 1042?</vt:lpstr>
      <vt:lpstr>HB 1042: An Opportunity</vt:lpstr>
      <vt:lpstr>2013—TCCR at Work</vt:lpstr>
      <vt:lpstr>Principles of Best Practices in Remedial Education Policy</vt:lpstr>
      <vt:lpstr>2.2 Who? </vt:lpstr>
      <vt:lpstr>PowerPoint Presentation</vt:lpstr>
      <vt:lpstr>4.0 Guiding Principles</vt:lpstr>
      <vt:lpstr>5.0 Guidelines for Best Practices</vt:lpstr>
      <vt:lpstr>5.0 Guidelines for Best Practices</vt:lpstr>
      <vt:lpstr>5.0 Guidelines for Best Practices</vt:lpstr>
      <vt:lpstr>5.0 Guidelines for Best Practices</vt:lpstr>
      <vt:lpstr>6.0 CBHE Recommended College Preparatory High School Curriculum</vt:lpstr>
      <vt:lpstr>Principles in Best Practices in Remedial Education</vt:lpstr>
      <vt:lpstr>9.0 Assessment and Placement</vt:lpstr>
      <vt:lpstr>10.0 Minimum Standards of Academic Competence</vt:lpstr>
      <vt:lpstr>11.0 Accountability and Data Reporting</vt:lpstr>
      <vt:lpstr>12.0 Implementation and Evaluation of Program Innovation</vt:lpstr>
      <vt:lpstr>13.0  Process and Procedures</vt:lpstr>
      <vt:lpstr>14.0 Funding</vt:lpstr>
      <vt:lpstr>Questions???</vt:lpstr>
      <vt:lpstr>More Questions or Comments www.dhe.mo.gov </vt:lpstr>
    </vt:vector>
  </TitlesOfParts>
  <Company>MDHE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lhendrix</dc:creator>
  <cp:lastModifiedBy>Melody Shipley</cp:lastModifiedBy>
  <cp:revision>103</cp:revision>
  <dcterms:created xsi:type="dcterms:W3CDTF">2011-05-06T19:34:06Z</dcterms:created>
  <dcterms:modified xsi:type="dcterms:W3CDTF">2014-01-21T03:53:52Z</dcterms:modified>
</cp:coreProperties>
</file>