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0" r:id="rId2"/>
    <p:sldId id="281" r:id="rId3"/>
    <p:sldId id="282" r:id="rId4"/>
    <p:sldId id="283" r:id="rId5"/>
    <p:sldId id="260" r:id="rId6"/>
    <p:sldId id="266" r:id="rId7"/>
    <p:sldId id="257" r:id="rId8"/>
    <p:sldId id="300" r:id="rId9"/>
    <p:sldId id="265" r:id="rId10"/>
    <p:sldId id="292" r:id="rId11"/>
    <p:sldId id="284" r:id="rId12"/>
    <p:sldId id="259" r:id="rId13"/>
    <p:sldId id="261" r:id="rId14"/>
    <p:sldId id="262" r:id="rId15"/>
    <p:sldId id="263" r:id="rId16"/>
    <p:sldId id="264" r:id="rId17"/>
    <p:sldId id="268" r:id="rId18"/>
    <p:sldId id="269" r:id="rId19"/>
    <p:sldId id="294" r:id="rId20"/>
    <p:sldId id="285" r:id="rId21"/>
    <p:sldId id="295" r:id="rId22"/>
    <p:sldId id="270" r:id="rId23"/>
    <p:sldId id="296" r:id="rId24"/>
    <p:sldId id="279" r:id="rId25"/>
    <p:sldId id="297" r:id="rId26"/>
    <p:sldId id="286" r:id="rId27"/>
    <p:sldId id="287" r:id="rId28"/>
    <p:sldId id="298" r:id="rId29"/>
    <p:sldId id="273" r:id="rId30"/>
    <p:sldId id="274" r:id="rId31"/>
    <p:sldId id="299" r:id="rId32"/>
    <p:sldId id="278" r:id="rId33"/>
    <p:sldId id="276" r:id="rId34"/>
    <p:sldId id="293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66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9" autoAdjust="0"/>
    <p:restoredTop sz="97134" autoAdjust="0"/>
  </p:normalViewPr>
  <p:slideViewPr>
    <p:cSldViewPr snapToGrid="0" snapToObjects="1">
      <p:cViewPr varScale="1">
        <p:scale>
          <a:sx n="89" d="100"/>
          <a:sy n="89" d="100"/>
        </p:scale>
        <p:origin x="-2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kramer\Documents\My%20Dropbox\Personal\SPECTRA%20stuff\grad%20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2400"/>
              <a:t>Cumulative</a:t>
            </a:r>
            <a:r>
              <a:rPr lang="en-US" sz="2400" baseline="0"/>
              <a:t> Graduation Percentages for Native and Transfer Students</a:t>
            </a:r>
            <a:endParaRPr lang="en-US" sz="28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Native non-STEM</c:v>
          </c:tx>
          <c:spPr>
            <a:ln>
              <a:solidFill>
                <a:srgbClr val="0000FF"/>
              </a:solidFill>
              <a:prstDash val="sysDash"/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Sheet1!$B$4:$B$14</c:f>
              <c:numCache>
                <c:formatCode>General</c:formatCode>
                <c:ptCount val="1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5.3282182438192674E-2</c:v>
                </c:pt>
                <c:pt idx="1">
                  <c:v>0.11722080136402388</c:v>
                </c:pt>
                <c:pt idx="2">
                  <c:v>2.3550724637681162</c:v>
                </c:pt>
                <c:pt idx="3">
                  <c:v>9.0899403239556698</c:v>
                </c:pt>
                <c:pt idx="4">
                  <c:v>68.723358908780909</c:v>
                </c:pt>
                <c:pt idx="5">
                  <c:v>85.123614663256603</c:v>
                </c:pt>
                <c:pt idx="6">
                  <c:v>95.737425404944588</c:v>
                </c:pt>
                <c:pt idx="7">
                  <c:v>97.687553282182435</c:v>
                </c:pt>
                <c:pt idx="8">
                  <c:v>98.881074168797952</c:v>
                </c:pt>
                <c:pt idx="9">
                  <c:v>99.232736572890019</c:v>
                </c:pt>
                <c:pt idx="10">
                  <c:v>99.47783461210571</c:v>
                </c:pt>
              </c:numCache>
            </c:numRef>
          </c:val>
          <c:smooth val="0"/>
        </c:ser>
        <c:ser>
          <c:idx val="1"/>
          <c:order val="1"/>
          <c:tx>
            <c:v>Native STEM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Sheet1!$B$4:$B$14</c:f>
              <c:numCache>
                <c:formatCode>General</c:formatCode>
                <c:ptCount val="1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cat>
          <c:val>
            <c:numRef>
              <c:f>Sheet1!$F$4:$F$14</c:f>
              <c:numCache>
                <c:formatCode>General</c:formatCode>
                <c:ptCount val="11"/>
                <c:pt idx="0">
                  <c:v>4.8146364949446317E-2</c:v>
                </c:pt>
                <c:pt idx="1">
                  <c:v>4.8146364949446317E-2</c:v>
                </c:pt>
                <c:pt idx="2">
                  <c:v>1.6851227732306211</c:v>
                </c:pt>
                <c:pt idx="3">
                  <c:v>4.9109292248435246</c:v>
                </c:pt>
                <c:pt idx="4">
                  <c:v>72.508425613866152</c:v>
                </c:pt>
                <c:pt idx="5">
                  <c:v>85.748675974963902</c:v>
                </c:pt>
                <c:pt idx="6">
                  <c:v>96.292729898892631</c:v>
                </c:pt>
                <c:pt idx="7">
                  <c:v>97.49638902262879</c:v>
                </c:pt>
                <c:pt idx="8">
                  <c:v>98.700048146364949</c:v>
                </c:pt>
                <c:pt idx="9">
                  <c:v>99.085219065960516</c:v>
                </c:pt>
                <c:pt idx="10">
                  <c:v>99.374097255657205</c:v>
                </c:pt>
              </c:numCache>
            </c:numRef>
          </c:val>
          <c:smooth val="0"/>
        </c:ser>
        <c:ser>
          <c:idx val="2"/>
          <c:order val="2"/>
          <c:tx>
            <c:v>Transfer Non-STEM</c:v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 w="19050">
                <a:solidFill>
                  <a:srgbClr val="0000FF"/>
                </a:solidFill>
              </a:ln>
            </c:spPr>
          </c:marker>
          <c:cat>
            <c:numRef>
              <c:f>Sheet1!$B$4:$B$14</c:f>
              <c:numCache>
                <c:formatCode>General</c:formatCode>
                <c:ptCount val="1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cat>
          <c:val>
            <c:numRef>
              <c:f>Sheet1!$H$4:$H$14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0.10799136069114472</c:v>
                </c:pt>
                <c:pt idx="3">
                  <c:v>2.159827213822894</c:v>
                </c:pt>
                <c:pt idx="4">
                  <c:v>24.08207343412527</c:v>
                </c:pt>
                <c:pt idx="5">
                  <c:v>56.69546436285097</c:v>
                </c:pt>
                <c:pt idx="6">
                  <c:v>81.317494600431957</c:v>
                </c:pt>
                <c:pt idx="7">
                  <c:v>91.792656587473004</c:v>
                </c:pt>
                <c:pt idx="8">
                  <c:v>95.356371490280779</c:v>
                </c:pt>
                <c:pt idx="9">
                  <c:v>96.76025917926566</c:v>
                </c:pt>
                <c:pt idx="10">
                  <c:v>97.624190064794817</c:v>
                </c:pt>
              </c:numCache>
            </c:numRef>
          </c:val>
          <c:smooth val="0"/>
        </c:ser>
        <c:ser>
          <c:idx val="3"/>
          <c:order val="3"/>
          <c:tx>
            <c:v>Transfer STEM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ysClr val="window" lastClr="FFFFFF"/>
              </a:solidFill>
              <a:ln w="19050">
                <a:solidFill>
                  <a:srgbClr val="FF0000"/>
                </a:solidFill>
              </a:ln>
            </c:spPr>
          </c:marker>
          <c:cat>
            <c:numRef>
              <c:f>Sheet1!$B$4:$B$14</c:f>
              <c:numCache>
                <c:formatCode>General</c:formatCode>
                <c:ptCount val="11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cat>
          <c:val>
            <c:numRef>
              <c:f>Sheet1!$J$4:$J$14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16.455696202531644</c:v>
                </c:pt>
                <c:pt idx="5">
                  <c:v>45.569620253164558</c:v>
                </c:pt>
                <c:pt idx="6">
                  <c:v>72.151898734177209</c:v>
                </c:pt>
                <c:pt idx="7">
                  <c:v>83.544303797468359</c:v>
                </c:pt>
                <c:pt idx="8">
                  <c:v>93.037974683544306</c:v>
                </c:pt>
                <c:pt idx="9">
                  <c:v>96.835443037974684</c:v>
                </c:pt>
                <c:pt idx="10">
                  <c:v>98.101265822784811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86848"/>
        <c:axId val="129995904"/>
      </c:lineChart>
      <c:catAx>
        <c:axId val="1298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Equivalent</a:t>
                </a:r>
                <a:r>
                  <a:rPr lang="en-US" sz="1800" baseline="0" dirty="0" smtClean="0"/>
                  <a:t> </a:t>
                </a:r>
                <a:r>
                  <a:rPr lang="en-US" sz="1800" dirty="0" smtClean="0"/>
                  <a:t>Years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9995904"/>
        <c:crosses val="autoZero"/>
        <c:auto val="1"/>
        <c:lblAlgn val="ctr"/>
        <c:lblOffset val="100"/>
        <c:noMultiLvlLbl val="0"/>
      </c:catAx>
      <c:valAx>
        <c:axId val="12999590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Cumulative Graduation</a:t>
                </a:r>
                <a:r>
                  <a:rPr lang="en-US" sz="1800" baseline="0"/>
                  <a:t> Percentage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9886848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65119477188401742"/>
          <c:y val="0.51582877459970933"/>
          <c:w val="0.32869066582080875"/>
          <c:h val="0.27962515786333952"/>
        </c:manualLayout>
      </c:layout>
      <c:overlay val="1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0C100-4229-7E40-88EE-66CD9C25850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60E6-A125-2044-8F2E-60E5D7AF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SEMO</a:t>
            </a:r>
            <a:r>
              <a:rPr lang="en-US" baseline="0" dirty="0" smtClean="0"/>
              <a:t> Biomedical and Cell and Molecular  - Neither course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2A40-E83D-184A-ACD2-15496405A5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90CF-B684-1845-85FA-1CFC8D47C8A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907F-98DC-9940-ACCD-24C8AF5DDB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ep letterhead botto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65" y="6470705"/>
            <a:ext cx="10353234" cy="3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89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Transfer of Introductory </a:t>
            </a:r>
            <a:br>
              <a:rPr lang="en-US" b="1" dirty="0" smtClean="0"/>
            </a:br>
            <a:r>
              <a:rPr lang="en-US" b="1" dirty="0" smtClean="0"/>
              <a:t>STEM Courses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931" y="2925653"/>
            <a:ext cx="5562767" cy="22630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 Walston (Biology)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Barbara Kramer (Chemistry)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Garth (Mathematics)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15" y="5354581"/>
            <a:ext cx="1543427" cy="80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111" y="5544489"/>
            <a:ext cx="19050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400" y="5544489"/>
            <a:ext cx="1905000" cy="43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0" y="3022102"/>
            <a:ext cx="2903871" cy="18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296" y="5185792"/>
            <a:ext cx="1073164" cy="10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AA vs. AS degrees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Advising challenges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“Transfer swirl”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Math preparedness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Course alignment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Equivalencies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Sequencing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29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42-hour block and the AA degrees do not prepare students for STEM transfer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70050"/>
              </p:ext>
            </p:extLst>
          </p:nvPr>
        </p:nvGraphicFramePr>
        <p:xfrm>
          <a:off x="149290" y="1521179"/>
          <a:ext cx="8536689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8149"/>
                <a:gridCol w="1334602"/>
                <a:gridCol w="1320252"/>
                <a:gridCol w="1223686"/>
              </a:tblGrid>
              <a:tr h="325239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General</a:t>
                      </a:r>
                      <a:r>
                        <a:rPr lang="en-US" sz="1600" b="1" i="1" baseline="0" dirty="0" smtClean="0"/>
                        <a:t> Education (42-Hour Block) </a:t>
                      </a:r>
                      <a:endParaRPr lang="en-US" sz="16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Communication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(Composition and Speech)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Humanities </a:t>
                      </a:r>
                      <a:r>
                        <a:rPr lang="en-US" sz="1200" dirty="0" smtClean="0"/>
                        <a:t>(Art, Drama, Foreign</a:t>
                      </a:r>
                      <a:r>
                        <a:rPr lang="en-US" sz="1200" baseline="0" dirty="0" smtClean="0"/>
                        <a:t> Language, History, Literature, Music, Philosophy)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+ </a:t>
                      </a:r>
                    </a:p>
                    <a:p>
                      <a:r>
                        <a:rPr lang="en-US" sz="1600" dirty="0" smtClean="0"/>
                        <a:t>3 </a:t>
                      </a:r>
                      <a:r>
                        <a:rPr lang="en-US" sz="1200" dirty="0" smtClean="0"/>
                        <a:t>(Literature)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and Behavioral</a:t>
                      </a:r>
                      <a:r>
                        <a:rPr lang="en-US" sz="1600" baseline="0" dirty="0" smtClean="0"/>
                        <a:t> Sciences </a:t>
                      </a:r>
                      <a:r>
                        <a:rPr lang="en-US" sz="1200" baseline="0" dirty="0" smtClean="0"/>
                        <a:t>(Anthropology, Economics, Geography, History, Political Science, Psychology, Sociology)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 </a:t>
                      </a:r>
                      <a:r>
                        <a:rPr lang="en-US" sz="1600" baseline="0" dirty="0" smtClean="0"/>
                        <a:t>+ </a:t>
                      </a:r>
                    </a:p>
                    <a:p>
                      <a:r>
                        <a:rPr lang="en-US" sz="1600" baseline="0" dirty="0" smtClean="0"/>
                        <a:t>6 </a:t>
                      </a:r>
                      <a:r>
                        <a:rPr lang="en-US" sz="1200" baseline="0" dirty="0" smtClean="0"/>
                        <a:t>(Hist./Pol. Sci.)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and Biological Sciences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dirty="0" smtClean="0"/>
                        <a:t>(Biology, Chemistry, Geology, Physical Geography, Meteorology, Physics)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Additional General</a:t>
                      </a:r>
                      <a:r>
                        <a:rPr lang="en-US" sz="1400" baseline="0" dirty="0" smtClean="0"/>
                        <a:t> Education Requirements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(Computer)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Multicult</a:t>
                      </a:r>
                      <a:r>
                        <a:rPr lang="en-US" sz="1200" dirty="0" smtClean="0"/>
                        <a:t>.)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(Capstone)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AA Requirements</a:t>
                      </a:r>
                      <a:endParaRPr lang="en-US" sz="14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Additional</a:t>
                      </a:r>
                      <a:r>
                        <a:rPr lang="en-US" sz="1400" i="0" baseline="0" dirty="0" smtClean="0"/>
                        <a:t> AA Requirements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200" dirty="0" smtClean="0"/>
                        <a:t>(Orientation)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200" dirty="0" smtClean="0"/>
                        <a:t> (Computer)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Electives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01" y="5874095"/>
            <a:ext cx="906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on track with “same age” peers, a Biology transfer student needs 16 credits of Biology, 14 credits of Chemistry, and 5 credits of Mathematics (completion of Calculus I).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92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AS not considered transferrable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AS degrees currently only focus on pre-engineering and not other STEM disciplines</a:t>
            </a:r>
          </a:p>
        </p:txBody>
      </p:sp>
    </p:spTree>
    <p:extLst>
      <p:ext uri="{BB962C8B-B14F-4D97-AF65-F5344CB8AC3E}">
        <p14:creationId xmlns:p14="http://schemas.microsoft.com/office/powerpoint/2010/main" val="12402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71" y="578069"/>
            <a:ext cx="9144000" cy="6612397"/>
            <a:chOff x="0" y="104783"/>
            <a:chExt cx="9144000" cy="6612397"/>
          </a:xfrm>
        </p:grpSpPr>
        <p:pic>
          <p:nvPicPr>
            <p:cNvPr id="4" name="Picture 3" descr="Screen Shot 2014-01-16 at 9.23.5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783"/>
              <a:ext cx="9144000" cy="66123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86308" y="3082247"/>
              <a:ext cx="4512663" cy="764397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Screen Shot 2014-01-16 at 9.23.56 A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656" r="49349" b="43292"/>
          <a:stretch/>
        </p:blipFill>
        <p:spPr>
          <a:xfrm>
            <a:off x="867522" y="3181934"/>
            <a:ext cx="7134442" cy="132942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06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Current AS Description at MACC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10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AS not considered transferrable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Many AS degrees currently only focus on pre-engineering and not other STEM disciplines</a:t>
            </a:r>
          </a:p>
          <a:p>
            <a:r>
              <a:rPr lang="en-US" dirty="0" smtClean="0"/>
              <a:t>Even those that are designed for other STEM disciplines often do not overlap with typical 4-year STEM major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23007"/>
              </p:ext>
            </p:extLst>
          </p:nvPr>
        </p:nvGraphicFramePr>
        <p:xfrm>
          <a:off x="1145512" y="1192221"/>
          <a:ext cx="7023797" cy="4079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3199"/>
                <a:gridCol w="2421621"/>
                <a:gridCol w="876605"/>
                <a:gridCol w="2492730"/>
                <a:gridCol w="509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Truman Bio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 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Biology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 Biology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General</a:t>
                      </a:r>
                      <a:r>
                        <a:rPr lang="en-US" sz="1800" baseline="0" dirty="0" smtClean="0"/>
                        <a:t> Botany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 </a:t>
                      </a:r>
                      <a:r>
                        <a:rPr lang="en-US" sz="1800" dirty="0" err="1" smtClean="0"/>
                        <a:t>Chem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Preparatory</a:t>
                      </a:r>
                      <a:r>
                        <a:rPr lang="en-US" sz="1800" baseline="0" dirty="0" smtClean="0"/>
                        <a:t> Chemistry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 Algebra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College</a:t>
                      </a:r>
                      <a:r>
                        <a:rPr lang="en-US" sz="1800" baseline="0" smtClean="0"/>
                        <a:t> Algebra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10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13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SPRING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 Biology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General</a:t>
                      </a:r>
                      <a:r>
                        <a:rPr lang="en-US" sz="1800" baseline="0" dirty="0" smtClean="0"/>
                        <a:t> Zoology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Chem</a:t>
                      </a:r>
                      <a:r>
                        <a:rPr lang="en-US" sz="1800" baseline="0" dirty="0" smtClean="0"/>
                        <a:t>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Trigonometry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Statistics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10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13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Year 1 Biology Major Schedule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76838" y="1617784"/>
            <a:ext cx="2825891" cy="301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571750" algn="r"/>
              </a:tabLst>
            </a:pPr>
            <a:r>
              <a:rPr lang="en-US" b="1" dirty="0" smtClean="0">
                <a:solidFill>
                  <a:schemeClr val="tx1"/>
                </a:solidFill>
              </a:rPr>
              <a:t>General Botany	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6839" y="3456632"/>
            <a:ext cx="2811600" cy="301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457450" algn="l"/>
              </a:tabLst>
            </a:pPr>
            <a:r>
              <a:rPr lang="en-US" b="1" dirty="0">
                <a:solidFill>
                  <a:schemeClr val="tx1"/>
                </a:solidFill>
              </a:rPr>
              <a:t>General </a:t>
            </a:r>
            <a:r>
              <a:rPr lang="en-US" b="1" dirty="0" smtClean="0">
                <a:solidFill>
                  <a:schemeClr val="tx1"/>
                </a:solidFill>
              </a:rPr>
              <a:t>Zoology</a:t>
            </a:r>
            <a:r>
              <a:rPr lang="en-US" b="1" dirty="0">
                <a:solidFill>
                  <a:schemeClr val="tx1"/>
                </a:solidFill>
              </a:rPr>
              <a:t>	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25143" y="5588000"/>
            <a:ext cx="2763297" cy="5715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Transfer as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Non – Major courses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81238"/>
              </p:ext>
            </p:extLst>
          </p:nvPr>
        </p:nvGraphicFramePr>
        <p:xfrm>
          <a:off x="1139890" y="1172319"/>
          <a:ext cx="6969130" cy="407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7570"/>
                <a:gridCol w="2402774"/>
                <a:gridCol w="874474"/>
                <a:gridCol w="2468637"/>
                <a:gridCol w="505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Truman Bio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 Bio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 Biology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</a:t>
                      </a:r>
                      <a:r>
                        <a:rPr lang="en-US" sz="1800" baseline="0" dirty="0" smtClean="0"/>
                        <a:t> Physics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Calculus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13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10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SPRING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Genetics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Princ</a:t>
                      </a:r>
                      <a:r>
                        <a:rPr lang="en-US" sz="1800" dirty="0" smtClean="0"/>
                        <a:t> of Genetics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 Physics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10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9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Year 2 Biology Major Schedule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33975" y="3430298"/>
            <a:ext cx="2756869" cy="281354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Principles of Genetics	   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79041" y="3802087"/>
            <a:ext cx="2705895" cy="2813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Organic </a:t>
            </a:r>
            <a:r>
              <a:rPr lang="en-US" b="1" dirty="0" err="1" smtClean="0">
                <a:solidFill>
                  <a:schemeClr val="tx1"/>
                </a:solidFill>
              </a:rPr>
              <a:t>Chem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 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17982" y="5779993"/>
            <a:ext cx="2672862" cy="517202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Only transferrable option of all Biology Electives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041" y="5767521"/>
            <a:ext cx="2672862" cy="5071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available in Spring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 MCC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10312"/>
              </p:ext>
            </p:extLst>
          </p:nvPr>
        </p:nvGraphicFramePr>
        <p:xfrm>
          <a:off x="1166166" y="1190000"/>
          <a:ext cx="6969130" cy="407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7570"/>
                <a:gridCol w="2402774"/>
                <a:gridCol w="874474"/>
                <a:gridCol w="2468637"/>
                <a:gridCol w="505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Native Bio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 Transfer Bio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FALL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 Biology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Organic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Chem</a:t>
                      </a:r>
                      <a:r>
                        <a:rPr lang="en-US" sz="1800" baseline="0" dirty="0" smtClean="0">
                          <a:latin typeface="+mn-lt"/>
                        </a:rPr>
                        <a:t>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Trigonometry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</a:t>
                      </a:r>
                      <a:r>
                        <a:rPr lang="en-US" sz="1800" baseline="0" dirty="0" smtClean="0"/>
                        <a:t> Lab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dirty="0" smtClean="0"/>
                        <a:t>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8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smtClean="0"/>
                        <a:t>9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SPRING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 Biology II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 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baseline="0" dirty="0" smtClean="0"/>
                        <a:t>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CHEM II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Organic </a:t>
                      </a:r>
                      <a:r>
                        <a:rPr lang="en-US" sz="1800" dirty="0" err="1" smtClean="0"/>
                        <a:t>Chem</a:t>
                      </a:r>
                      <a:r>
                        <a:rPr lang="en-US" sz="1800" baseline="0" dirty="0" smtClean="0"/>
                        <a:t> I Lab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7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13</a:t>
                      </a:r>
                      <a:endParaRPr lang="en-US" sz="1800" i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Year 3 Biology Major Schedule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3025" y="1970054"/>
            <a:ext cx="2749831" cy="2813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Trigonometry		  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  2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229994" y="5612524"/>
            <a:ext cx="2809106" cy="53602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required at MCC;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Pre-requisite for Calculus 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57364"/>
              </p:ext>
            </p:extLst>
          </p:nvPr>
        </p:nvGraphicFramePr>
        <p:xfrm>
          <a:off x="1166166" y="1221530"/>
          <a:ext cx="6969130" cy="4445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7570"/>
                <a:gridCol w="2402774"/>
                <a:gridCol w="874474"/>
                <a:gridCol w="2468637"/>
                <a:gridCol w="505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Native Bio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 Transfer Bio Major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 II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 Biology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Bio Elective 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Ecology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2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Bio Elective 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2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12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16</a:t>
                      </a:r>
                      <a:endParaRPr lang="en-US" sz="1800" i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SPRING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Physiology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 Elective 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Organic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Chem</a:t>
                      </a:r>
                      <a:r>
                        <a:rPr lang="en-US" sz="1800" baseline="0" dirty="0" smtClean="0">
                          <a:latin typeface="+mn-lt"/>
                        </a:rPr>
                        <a:t> 2 Lab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8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 smtClean="0"/>
                        <a:t>STEM</a:t>
                      </a:r>
                      <a:r>
                        <a:rPr lang="en-US" sz="1800" i="1" baseline="0" dirty="0" smtClean="0"/>
                        <a:t> hours:</a:t>
                      </a:r>
                      <a:endParaRPr lang="en-US" sz="1800" i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13</a:t>
                      </a:r>
                      <a:endParaRPr lang="en-US" sz="1800" i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Year 4 Biology Major Schedule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5803165"/>
            <a:ext cx="91440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 current course options at MCC, even with a well-thought out AS, transfer students take an average of 13 STEM hours a semester in year 3 and 4 while native students take 9 STEM hours.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b="1" dirty="0" smtClean="0"/>
              <a:t>Advising challenges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“Transfer swirl”</a:t>
            </a:r>
          </a:p>
          <a:p>
            <a:r>
              <a:rPr lang="en-US" dirty="0">
                <a:solidFill>
                  <a:srgbClr val="7F7F7F"/>
                </a:solidFill>
              </a:rPr>
              <a:t>Math preparedness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Course alignment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Equivalencies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Sequencing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12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Truman’s STEP (STEM Talent </a:t>
            </a:r>
            <a:br>
              <a:rPr lang="en-US" dirty="0" smtClean="0"/>
            </a:br>
            <a:r>
              <a:rPr lang="en-US" dirty="0" smtClean="0"/>
              <a:t>Expansion Programs)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4" y="5509230"/>
            <a:ext cx="8433582" cy="8058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Partnering with three Missouri community colleges </a:t>
            </a:r>
          </a:p>
          <a:p>
            <a:pPr marL="0" indent="0" algn="ctr">
              <a:buNone/>
            </a:pPr>
            <a:r>
              <a:rPr lang="en-US" dirty="0" smtClean="0"/>
              <a:t>(2004-present)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417638"/>
            <a:ext cx="8250881" cy="3828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8" y="1467135"/>
            <a:ext cx="7334325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Advising pre-STEM students in the community college is a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32551"/>
            <a:ext cx="8413535" cy="44070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Identification of “pre-STEM” students does not occur in most cases</a:t>
            </a:r>
          </a:p>
          <a:p>
            <a:r>
              <a:rPr lang="en-US" dirty="0" smtClean="0"/>
              <a:t>Students either don’t get advising or don’t follow advising recommendations</a:t>
            </a:r>
          </a:p>
          <a:p>
            <a:r>
              <a:rPr lang="en-US" dirty="0" smtClean="0"/>
              <a:t>STEM faculty become informal advisors for select students</a:t>
            </a:r>
          </a:p>
          <a:p>
            <a:r>
              <a:rPr lang="en-US" dirty="0" smtClean="0"/>
              <a:t>Students do not read the catalogs of either institution</a:t>
            </a:r>
          </a:p>
          <a:p>
            <a:r>
              <a:rPr lang="en-US" dirty="0" smtClean="0"/>
              <a:t>Students need to be planning for transfer at matriculation (</a:t>
            </a:r>
            <a:r>
              <a:rPr lang="en-US" i="1" dirty="0" smtClean="0"/>
              <a:t>i.e.,</a:t>
            </a:r>
            <a:r>
              <a:rPr lang="en-US" dirty="0" smtClean="0"/>
              <a:t> already identified potential transfer institutions, know major course requirements and transfer equivalencies, etc.)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871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Advising challenges</a:t>
            </a:r>
          </a:p>
          <a:p>
            <a:r>
              <a:rPr lang="en-US" b="1" dirty="0" smtClean="0"/>
              <a:t>“Transfer swirl”</a:t>
            </a:r>
          </a:p>
          <a:p>
            <a:r>
              <a:rPr lang="en-US" dirty="0">
                <a:solidFill>
                  <a:srgbClr val="7F7F7F"/>
                </a:solidFill>
              </a:rPr>
              <a:t>Math preparedness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Course alignment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Equivalencies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Sequencing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“Transfer Swirl” and course sequencing make advising even more difficult in STEM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557838"/>
            <a:ext cx="8102600" cy="56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Differences in requirements can prevent students from taking courses needed for STEM degrees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25" y="1417638"/>
            <a:ext cx="570027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Advising challenges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“Transfer swirl”</a:t>
            </a:r>
          </a:p>
          <a:p>
            <a:r>
              <a:rPr lang="en-US" b="1" dirty="0"/>
              <a:t>Math preparedness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Course alignment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Equivalencies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Sequencing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25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Math preparedness and math requirements can cause delays in transfer or graduation in STEM</a:t>
            </a:r>
            <a:endParaRPr lang="en-US" sz="3200" dirty="0"/>
          </a:p>
        </p:txBody>
      </p:sp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452362"/>
              </p:ext>
            </p:extLst>
          </p:nvPr>
        </p:nvGraphicFramePr>
        <p:xfrm>
          <a:off x="457200" y="1649413"/>
          <a:ext cx="8334407" cy="34913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8552"/>
                <a:gridCol w="1289367"/>
                <a:gridCol w="2154619"/>
                <a:gridCol w="2205482"/>
                <a:gridCol w="2166387"/>
              </a:tblGrid>
              <a:tr h="524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Calculus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College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Algebra 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Int. Algebra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Intro. Algebra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1F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Algebra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Algebra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Introductory Algebra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Algebra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Algebra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2F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Algebra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II</a:t>
                      </a:r>
                      <a:endParaRPr lang="en-US" b="0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3F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II</a:t>
                      </a:r>
                      <a:endParaRPr lang="en-US" b="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Calculus II</a:t>
                      </a:r>
                      <a:endParaRPr lang="en-US" b="0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4F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Advising challenges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“Transfer swirl”</a:t>
            </a:r>
          </a:p>
          <a:p>
            <a:r>
              <a:rPr lang="en-US" dirty="0">
                <a:solidFill>
                  <a:srgbClr val="7F7F7F"/>
                </a:solidFill>
              </a:rPr>
              <a:t>Math preparedness</a:t>
            </a:r>
          </a:p>
          <a:p>
            <a:r>
              <a:rPr lang="en-US" b="1" dirty="0" smtClean="0"/>
              <a:t>Course alignment</a:t>
            </a:r>
          </a:p>
          <a:p>
            <a:pPr lvl="1"/>
            <a:r>
              <a:rPr lang="en-US" b="1" dirty="0"/>
              <a:t>Equivalencies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Sequencing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Community College STEM Courses Do Not Align with STEM Major-Level Courses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8866"/>
              </p:ext>
            </p:extLst>
          </p:nvPr>
        </p:nvGraphicFramePr>
        <p:xfrm>
          <a:off x="177213" y="2214405"/>
          <a:ext cx="8742502" cy="4160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409"/>
                <a:gridCol w="647463"/>
                <a:gridCol w="647463"/>
                <a:gridCol w="647463"/>
                <a:gridCol w="647463"/>
                <a:gridCol w="647463"/>
                <a:gridCol w="647463"/>
                <a:gridCol w="647463"/>
                <a:gridCol w="647463"/>
                <a:gridCol w="647463"/>
                <a:gridCol w="647463"/>
                <a:gridCol w="647463"/>
              </a:tblGrid>
              <a:tr h="1558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Metropolitan CC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Truman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0" dirty="0" smtClean="0"/>
                        <a:t>M-Columbia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UM-Kansas</a:t>
                      </a:r>
                      <a:r>
                        <a:rPr lang="en-US" sz="1600" baseline="0" dirty="0" smtClean="0"/>
                        <a:t> City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UM-</a:t>
                      </a:r>
                      <a:r>
                        <a:rPr lang="en-US" sz="1600" baseline="0" dirty="0" smtClean="0"/>
                        <a:t> St. Louis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</a:t>
                      </a:r>
                      <a:r>
                        <a:rPr lang="en-US" sz="1600" baseline="0" dirty="0" smtClean="0"/>
                        <a:t> Southern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 State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 Western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NW Missouri St.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</a:t>
                      </a:r>
                      <a:r>
                        <a:rPr lang="en-US" sz="1600" baseline="0" dirty="0" smtClean="0"/>
                        <a:t> Missouri</a:t>
                      </a:r>
                    </a:p>
                    <a:p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(Org., Eco., &amp; </a:t>
                      </a:r>
                      <a:r>
                        <a:rPr lang="en-US" sz="1400" baseline="0" dirty="0" err="1" smtClean="0"/>
                        <a:t>Evol</a:t>
                      </a:r>
                      <a:r>
                        <a:rPr lang="en-US" sz="1400" baseline="0" dirty="0" smtClean="0"/>
                        <a:t>.)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dirty="0" smtClean="0"/>
                        <a:t>Central</a:t>
                      </a:r>
                      <a:r>
                        <a:rPr lang="en-US" sz="1600" baseline="0" dirty="0" smtClean="0"/>
                        <a:t> MO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Missouri S&amp;T</a:t>
                      </a:r>
                      <a:endParaRPr lang="en-US" sz="1600" dirty="0"/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1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BIOL 104: General</a:t>
                      </a:r>
                      <a:r>
                        <a:rPr lang="en-US" sz="1600" baseline="0" dirty="0" smtClean="0"/>
                        <a:t> Botany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1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BIOL 106: General Zoology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of 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Fulfills SO</a:t>
                      </a:r>
                      <a:r>
                        <a:rPr lang="en-US" sz="1400" baseline="0" dirty="0" smtClean="0"/>
                        <a:t> req.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1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Both courses taken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course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076648" y="3849154"/>
            <a:ext cx="5229970" cy="2431783"/>
            <a:chOff x="2899435" y="3256205"/>
            <a:chExt cx="5229970" cy="24317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9435" y="4115431"/>
              <a:ext cx="708616" cy="7086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9435" y="3256205"/>
              <a:ext cx="708616" cy="7086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4959" y="3256205"/>
              <a:ext cx="708616" cy="7086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4959" y="4115431"/>
              <a:ext cx="708616" cy="7086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6655" y="4979372"/>
              <a:ext cx="708616" cy="7086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904" y="4115431"/>
              <a:ext cx="708616" cy="708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1684" y="3687152"/>
              <a:ext cx="708616" cy="7086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1465" y="3256205"/>
              <a:ext cx="708616" cy="7086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1465" y="4115431"/>
              <a:ext cx="708616" cy="7086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477" y="3256205"/>
              <a:ext cx="708616" cy="7086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6477" y="4115431"/>
              <a:ext cx="708616" cy="7086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0789" y="3256205"/>
              <a:ext cx="708616" cy="70861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77213" y="1567058"/>
            <a:ext cx="874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Introductory Biology Courses Do Not Fulfill Freshman Biology Course Requirements at Six of Eleven Public 4-Years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Courses need to be re-evaluated regularly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69" y="1848626"/>
            <a:ext cx="8433582" cy="43724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Modern STEM courses are regularly changing</a:t>
            </a:r>
          </a:p>
          <a:p>
            <a:r>
              <a:rPr lang="en-US" dirty="0" smtClean="0"/>
              <a:t>When courses change, transfer staff and other institutions need to be notified</a:t>
            </a:r>
          </a:p>
          <a:p>
            <a:pPr lvl="1"/>
            <a:r>
              <a:rPr lang="en-US" dirty="0" smtClean="0"/>
              <a:t>Labor intensive, need transfer staff</a:t>
            </a:r>
          </a:p>
          <a:p>
            <a:pPr lvl="1"/>
            <a:r>
              <a:rPr lang="en-US" dirty="0" smtClean="0"/>
              <a:t>Requires communication by/between faculty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Computer science courses were not listed as equivalent, but actually were</a:t>
            </a:r>
          </a:p>
          <a:p>
            <a:pPr lvl="2"/>
            <a:r>
              <a:rPr lang="en-US" dirty="0" smtClean="0"/>
              <a:t>MACC “College Physics” (</a:t>
            </a:r>
            <a:r>
              <a:rPr lang="en-US" dirty="0" err="1" smtClean="0"/>
              <a:t>Calc</a:t>
            </a:r>
            <a:r>
              <a:rPr lang="en-US" dirty="0" smtClean="0"/>
              <a:t>-based) series counted as Truman’s “College Physics” (non-</a:t>
            </a:r>
            <a:r>
              <a:rPr lang="en-US" dirty="0" err="1" smtClean="0"/>
              <a:t>Calc</a:t>
            </a:r>
            <a:r>
              <a:rPr lang="en-US" dirty="0" smtClean="0"/>
              <a:t>) rather than “Physics with Calculus” series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9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Advising challenges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“Transfer swirl”</a:t>
            </a:r>
          </a:p>
          <a:p>
            <a:r>
              <a:rPr lang="en-US" dirty="0">
                <a:solidFill>
                  <a:srgbClr val="7F7F7F"/>
                </a:solidFill>
              </a:rPr>
              <a:t>Math preparedness</a:t>
            </a:r>
          </a:p>
          <a:p>
            <a:r>
              <a:rPr lang="en-US" b="1" dirty="0" smtClean="0"/>
              <a:t>Course alignment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Equivalencies</a:t>
            </a:r>
          </a:p>
          <a:p>
            <a:pPr lvl="1"/>
            <a:r>
              <a:rPr lang="en-US" b="1" dirty="0" smtClean="0"/>
              <a:t>Sequencing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Course sequencing and frequency of course offering make scheduling more difficult in STEM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courses often require a strict sequence of pre-requisites </a:t>
            </a:r>
          </a:p>
          <a:p>
            <a:r>
              <a:rPr lang="en-US" dirty="0" smtClean="0"/>
              <a:t>Course scheduling can make it difficult to complete pre-requisites in a timely manner</a:t>
            </a:r>
          </a:p>
          <a:p>
            <a:r>
              <a:rPr lang="en-US" dirty="0" smtClean="0"/>
              <a:t>Faculty recommend students take an entire sequence (i.e. </a:t>
            </a:r>
            <a:r>
              <a:rPr lang="en-US" dirty="0" err="1" smtClean="0"/>
              <a:t>Phys</a:t>
            </a:r>
            <a:r>
              <a:rPr lang="en-US" dirty="0" smtClean="0"/>
              <a:t> I and II or </a:t>
            </a:r>
            <a:r>
              <a:rPr lang="en-US" dirty="0" err="1" smtClean="0"/>
              <a:t>Calc</a:t>
            </a:r>
            <a:r>
              <a:rPr lang="en-US" dirty="0" smtClean="0"/>
              <a:t> I, II and III) at the same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Success in STEM</a:t>
            </a:r>
            <a:br>
              <a:rPr lang="en-US" dirty="0" smtClean="0"/>
            </a:br>
            <a:r>
              <a:rPr lang="en-US" sz="3100" dirty="0" smtClean="0"/>
              <a:t>November 14-15,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551"/>
            <a:ext cx="8229600" cy="4052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Meeting of STEM faculty from the four institutions</a:t>
            </a:r>
          </a:p>
          <a:p>
            <a:r>
              <a:rPr lang="en-US" dirty="0" smtClean="0"/>
              <a:t>Inspiration from STEP Office Advisory Committee</a:t>
            </a:r>
          </a:p>
          <a:p>
            <a:r>
              <a:rPr lang="en-US" dirty="0" smtClean="0"/>
              <a:t>Funded by Truman Vision Initiative Award</a:t>
            </a:r>
          </a:p>
          <a:p>
            <a:r>
              <a:rPr lang="en-US" dirty="0" smtClean="0"/>
              <a:t>Goal: Get faculty from the schools to discuss transfer in STEM disciplines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3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Course sequencing and frequency of course offering make scheduling more difficult in STEM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80102"/>
              </p:ext>
            </p:extLst>
          </p:nvPr>
        </p:nvGraphicFramePr>
        <p:xfrm>
          <a:off x="872837" y="1438420"/>
          <a:ext cx="7347649" cy="3139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0"/>
                <a:gridCol w="1606868"/>
                <a:gridCol w="1744980"/>
                <a:gridCol w="1679321"/>
                <a:gridCol w="1744980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Calculus-Ready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Calculus-Ready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</a:t>
                      </a:r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1F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Calc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Algebra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Algebra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baseline="0" dirty="0" smtClean="0"/>
                        <a:t> I + </a:t>
                      </a:r>
                      <a:r>
                        <a:rPr lang="en-US" baseline="0" dirty="0" err="1" smtClean="0"/>
                        <a:t>Calc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Calc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Calculus 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2F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II +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 +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 +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dirty="0" smtClean="0"/>
                        <a:t> II + </a:t>
                      </a:r>
                      <a:r>
                        <a:rPr lang="en-US" dirty="0" err="1" smtClean="0"/>
                        <a:t>Calc</a:t>
                      </a:r>
                      <a:r>
                        <a:rPr lang="en-US" dirty="0" smtClean="0"/>
                        <a:t> III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3F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III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Phys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319647" y="2774373"/>
            <a:ext cx="852054" cy="2701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Phys</a:t>
            </a:r>
            <a:r>
              <a:rPr lang="en-US" b="1" dirty="0" smtClean="0">
                <a:solidFill>
                  <a:schemeClr val="bg1"/>
                </a:solidFill>
              </a:rPr>
              <a:t> 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4084" y="4800600"/>
            <a:ext cx="1943100" cy="5715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 offered this semester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9646" y="3169227"/>
            <a:ext cx="852054" cy="2701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Phys</a:t>
            </a:r>
            <a:r>
              <a:rPr lang="en-US" b="1" dirty="0" smtClean="0">
                <a:solidFill>
                  <a:schemeClr val="bg1"/>
                </a:solidFill>
              </a:rPr>
              <a:t> 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7184" y="3169226"/>
            <a:ext cx="852054" cy="2701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Calc</a:t>
            </a:r>
            <a:r>
              <a:rPr lang="en-US" b="1" dirty="0" smtClean="0">
                <a:solidFill>
                  <a:schemeClr val="bg1"/>
                </a:solidFill>
              </a:rPr>
              <a:t> 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7184" y="3512126"/>
            <a:ext cx="852054" cy="27016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Calc</a:t>
            </a:r>
            <a:r>
              <a:rPr lang="en-US" b="1" dirty="0" smtClean="0">
                <a:solidFill>
                  <a:schemeClr val="bg1"/>
                </a:solidFill>
              </a:rPr>
              <a:t> 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7445" y="2366074"/>
            <a:ext cx="1635162" cy="2168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97620" y="2377439"/>
            <a:ext cx="1689118" cy="2168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813" y="5710524"/>
            <a:ext cx="852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MACC Physics and Calculus </a:t>
            </a:r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Note:  Trigonometry recommended but not required as a pre-requisite for </a:t>
            </a:r>
            <a:r>
              <a:rPr lang="en-US" dirty="0" err="1" smtClean="0"/>
              <a:t>Calc</a:t>
            </a:r>
            <a:r>
              <a:rPr lang="en-US" dirty="0" smtClean="0"/>
              <a:t> I at MACC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delay in time-to-graduate is caused by many different 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AA vs. AS degrees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Advising challenges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“Transfer swirl”</a:t>
            </a:r>
          </a:p>
          <a:p>
            <a:r>
              <a:rPr lang="en-US" dirty="0">
                <a:solidFill>
                  <a:srgbClr val="7F7F7F"/>
                </a:solidFill>
              </a:rPr>
              <a:t>Math preparedness</a:t>
            </a:r>
          </a:p>
          <a:p>
            <a:r>
              <a:rPr lang="en-US" b="1" dirty="0" smtClean="0"/>
              <a:t>Course alignment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Equivalencies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Sequencing</a:t>
            </a:r>
          </a:p>
          <a:p>
            <a:pPr lvl="1"/>
            <a:r>
              <a:rPr lang="en-US" b="1" dirty="0" smtClean="0"/>
              <a:t>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25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High demand for initial STEM courses can prevent students from starting a sequence on time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most 4-year schools, seats in introductory STEM classes are reserved for first-time freshman</a:t>
            </a:r>
          </a:p>
          <a:p>
            <a:r>
              <a:rPr lang="en-US" dirty="0" smtClean="0"/>
              <a:t>Seats are also reserved in high-demand sophomore courses to help keep majors on track</a:t>
            </a:r>
          </a:p>
          <a:p>
            <a:r>
              <a:rPr lang="en-US" dirty="0" smtClean="0"/>
              <a:t>These options aren’t possible at many CC’s</a:t>
            </a:r>
          </a:p>
          <a:p>
            <a:pPr lvl="1"/>
            <a:r>
              <a:rPr lang="en-US" dirty="0"/>
              <a:t>Advising not geared toward STEM students</a:t>
            </a:r>
          </a:p>
          <a:p>
            <a:pPr lvl="1"/>
            <a:r>
              <a:rPr lang="en-US" dirty="0" smtClean="0"/>
              <a:t>Students have not identified as “STEM”</a:t>
            </a:r>
          </a:p>
          <a:p>
            <a:pPr lvl="1"/>
            <a:r>
              <a:rPr lang="en-US" dirty="0" smtClean="0"/>
              <a:t>Students enroll late</a:t>
            </a:r>
          </a:p>
          <a:p>
            <a:pPr lvl="1"/>
            <a:r>
              <a:rPr lang="en-US" dirty="0" smtClean="0"/>
              <a:t>Course demand prevents “saving seats”</a:t>
            </a:r>
          </a:p>
        </p:txBody>
      </p:sp>
    </p:spTree>
    <p:extLst>
      <p:ext uri="{BB962C8B-B14F-4D97-AF65-F5344CB8AC3E}">
        <p14:creationId xmlns:p14="http://schemas.microsoft.com/office/powerpoint/2010/main" val="5488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Sophomore </a:t>
            </a:r>
            <a:r>
              <a:rPr lang="en-US" sz="3200" dirty="0"/>
              <a:t>STEM courses often not offered at CC or offered infrequently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00742"/>
              </p:ext>
            </p:extLst>
          </p:nvPr>
        </p:nvGraphicFramePr>
        <p:xfrm>
          <a:off x="180975" y="1408113"/>
          <a:ext cx="8738565" cy="42329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8552"/>
                <a:gridCol w="2154619"/>
                <a:gridCol w="2154619"/>
                <a:gridCol w="1756156"/>
                <a:gridCol w="2154619"/>
              </a:tblGrid>
              <a:tr h="524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Truman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1F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2F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</a:t>
                      </a:r>
                      <a:r>
                        <a:rPr lang="en-US" baseline="0" dirty="0" smtClean="0"/>
                        <a:t> + Quant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 I +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Quant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 (+</a:t>
                      </a:r>
                      <a:r>
                        <a:rPr lang="en-US" baseline="0" dirty="0" smtClean="0"/>
                        <a:t> Lab)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II + Org I Lab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 II + Org I Lab</a:t>
                      </a:r>
                      <a:endParaRPr lang="en-US" b="0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II (+ Lab)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3F</a:t>
                      </a:r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</a:t>
                      </a:r>
                      <a:r>
                        <a:rPr lang="en-US" baseline="0" dirty="0" smtClean="0"/>
                        <a:t> I + Org II Lab</a:t>
                      </a:r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</a:t>
                      </a:r>
                      <a:r>
                        <a:rPr lang="en-US" baseline="0" dirty="0" smtClean="0"/>
                        <a:t> I + Org II Lab</a:t>
                      </a:r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</a:t>
                      </a:r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</a:t>
                      </a:r>
                      <a:r>
                        <a:rPr lang="en-US" baseline="0" dirty="0" smtClean="0"/>
                        <a:t> + Quant</a:t>
                      </a:r>
                      <a:endParaRPr lang="en-US" dirty="0"/>
                    </a:p>
                  </a:txBody>
                  <a:tcP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 + </a:t>
                      </a:r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 + </a:t>
                      </a:r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 II + Org I Lab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4F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Inorg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Chem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Inorg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Chem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 + </a:t>
                      </a:r>
                      <a:r>
                        <a:rPr lang="en-US" dirty="0" err="1" smtClean="0"/>
                        <a:t>Inorg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Chem</a:t>
                      </a:r>
                      <a:r>
                        <a:rPr lang="en-US" baseline="0" dirty="0" smtClean="0"/>
                        <a:t> I + Org II Lab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Biochem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Adv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Biochem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Adv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Biochem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Adv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err="1" smtClean="0"/>
                        <a:t>Chem</a:t>
                      </a:r>
                      <a:r>
                        <a:rPr lang="en-US" dirty="0" smtClean="0"/>
                        <a:t> II + </a:t>
                      </a:r>
                      <a:r>
                        <a:rPr lang="en-US" dirty="0" err="1" smtClean="0"/>
                        <a:t>Inst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5F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Inorg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Chem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5S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Biochem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Adv</a:t>
                      </a:r>
                      <a:endParaRPr lang="en-US" dirty="0"/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29048" y="1960261"/>
            <a:ext cx="2109355" cy="3678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8403" y="1962728"/>
            <a:ext cx="1950571" cy="3678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6564" y="1962727"/>
            <a:ext cx="2152976" cy="3678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4217" y="2732809"/>
            <a:ext cx="852054" cy="2701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Quant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682" y="5746173"/>
            <a:ext cx="1943100" cy="82674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Resource intense course not often taught at CC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9594" y="3499481"/>
            <a:ext cx="852054" cy="27016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Quant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8833" y="2732809"/>
            <a:ext cx="1645920" cy="57766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 + O on books but not taught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8019" y="2732809"/>
            <a:ext cx="852054" cy="2701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Quant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9484" y="5746172"/>
            <a:ext cx="1943100" cy="82674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Recent addition of Quant allows smooth transfer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8403" y="5746171"/>
            <a:ext cx="1943100" cy="82674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Quant in year 3 requires non-ideal sequence in 3/4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3115" y="3477966"/>
            <a:ext cx="1887967" cy="6716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Org I + Quant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Org II + Org I Lab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7785" y="5746170"/>
            <a:ext cx="1941755" cy="826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Students </a:t>
            </a:r>
            <a:r>
              <a:rPr lang="en-US" b="1" u="sng" dirty="0" smtClean="0">
                <a:solidFill>
                  <a:schemeClr val="bg1"/>
                </a:solidFill>
              </a:rPr>
              <a:t>cannot</a:t>
            </a:r>
            <a:r>
              <a:rPr lang="en-US" b="1" dirty="0" smtClean="0">
                <a:solidFill>
                  <a:schemeClr val="bg1"/>
                </a:solidFill>
              </a:rPr>
              <a:t> graduate in fewer than 5 years total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Conversations between and within schools are starting to lead to solutions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Obvious equivalency problems addressed</a:t>
            </a:r>
            <a:endParaRPr lang="en-US" dirty="0"/>
          </a:p>
          <a:p>
            <a:r>
              <a:rPr lang="en-US" dirty="0" smtClean="0"/>
              <a:t>Course re-design is under discussion</a:t>
            </a:r>
          </a:p>
          <a:p>
            <a:r>
              <a:rPr lang="en-US" dirty="0" smtClean="0"/>
              <a:t>AS degrees are being redesigned</a:t>
            </a:r>
          </a:p>
          <a:p>
            <a:r>
              <a:rPr lang="en-US" dirty="0" smtClean="0"/>
              <a:t>Advisors are changing how they work with STEM majors</a:t>
            </a:r>
          </a:p>
          <a:p>
            <a:r>
              <a:rPr lang="en-US" dirty="0" smtClean="0"/>
              <a:t>Potential course innovations and resource sharing are being considered</a:t>
            </a:r>
          </a:p>
          <a:p>
            <a:r>
              <a:rPr lang="en-US" dirty="0" smtClean="0"/>
              <a:t>Communication lines are staying open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6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5"/>
            <a:ext cx="9144000" cy="1456004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IDEA: Strengthening University and Community College Educational Environments for Degrees (SUCCEED) in 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4" y="1702725"/>
            <a:ext cx="8731542" cy="4689471"/>
          </a:xfrm>
        </p:spPr>
        <p:txBody>
          <a:bodyPr>
            <a:normAutofit/>
          </a:bodyPr>
          <a:lstStyle/>
          <a:p>
            <a:r>
              <a:rPr lang="en-US" dirty="0" smtClean="0"/>
              <a:t>Fully develop Pre-STEM Pathways programs with reverse transfer</a:t>
            </a:r>
          </a:p>
          <a:p>
            <a:pPr lvl="1"/>
            <a:r>
              <a:rPr lang="en-US" dirty="0" smtClean="0"/>
              <a:t>Mechanism for identification as a Pre-STEM student</a:t>
            </a:r>
          </a:p>
          <a:p>
            <a:pPr lvl="1"/>
            <a:r>
              <a:rPr lang="en-US" dirty="0" smtClean="0"/>
              <a:t>Pre-STEM advisor at each community college</a:t>
            </a:r>
          </a:p>
          <a:p>
            <a:r>
              <a:rPr lang="en-US" dirty="0" smtClean="0"/>
              <a:t>Facilitate articulated STEM AS degree programs</a:t>
            </a:r>
          </a:p>
          <a:p>
            <a:r>
              <a:rPr lang="en-US" dirty="0" smtClean="0"/>
              <a:t>Summer STEM Bridge Programs</a:t>
            </a:r>
          </a:p>
          <a:p>
            <a:pPr lvl="1"/>
            <a:r>
              <a:rPr lang="en-US" dirty="0" smtClean="0"/>
              <a:t>Residential summer program</a:t>
            </a:r>
          </a:p>
          <a:p>
            <a:pPr lvl="1"/>
            <a:r>
              <a:rPr lang="en-US" dirty="0" smtClean="0"/>
              <a:t>Hybrid summer program</a:t>
            </a:r>
          </a:p>
        </p:txBody>
      </p:sp>
    </p:spTree>
    <p:extLst>
      <p:ext uri="{BB962C8B-B14F-4D97-AF65-F5344CB8AC3E}">
        <p14:creationId xmlns:p14="http://schemas.microsoft.com/office/powerpoint/2010/main" val="14243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5"/>
            <a:ext cx="9144000" cy="1456004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IDEA: Statewide/Midwest meeting of STEM faculty and transfer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4" y="1399976"/>
            <a:ext cx="8731542" cy="49134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Raise awareness of transfer students</a:t>
            </a:r>
          </a:p>
          <a:p>
            <a:r>
              <a:rPr lang="en-US" dirty="0" smtClean="0"/>
              <a:t>Disciplinary discussions</a:t>
            </a:r>
          </a:p>
          <a:p>
            <a:pPr lvl="1"/>
            <a:r>
              <a:rPr lang="en-US" dirty="0" smtClean="0"/>
              <a:t>Barriers</a:t>
            </a:r>
          </a:p>
          <a:p>
            <a:pPr lvl="1"/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Formation of multi-institution working groups</a:t>
            </a:r>
          </a:p>
          <a:p>
            <a:r>
              <a:rPr lang="en-US" dirty="0" smtClean="0"/>
              <a:t>Keynote speakers: STEM education guru, STEM transfer guru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this something your institution would send attendees to?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5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59540"/>
            <a:ext cx="8145009" cy="1984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your experiences?</a:t>
            </a:r>
            <a:br>
              <a:rPr lang="en-US" dirty="0" smtClean="0"/>
            </a:br>
            <a:r>
              <a:rPr lang="en-US" dirty="0" smtClean="0"/>
              <a:t>What other solutions should be examined?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498" y="1981857"/>
            <a:ext cx="6628614" cy="343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 Portal:  </a:t>
            </a:r>
            <a:r>
              <a:rPr lang="en-US" dirty="0" smtClean="0"/>
              <a:t>	http</a:t>
            </a:r>
            <a:r>
              <a:rPr lang="en-US" dirty="0"/>
              <a:t>://</a:t>
            </a:r>
            <a:r>
              <a:rPr lang="en-US" dirty="0" err="1"/>
              <a:t>step.truman.edu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          	</a:t>
            </a:r>
            <a:r>
              <a:rPr lang="en-US" dirty="0" err="1" smtClean="0"/>
              <a:t>step</a:t>
            </a:r>
            <a:r>
              <a:rPr lang="en-US" dirty="0" err="1"/>
              <a:t>@truman.edu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Phone:         </a:t>
            </a:r>
            <a:r>
              <a:rPr lang="en-US" dirty="0" smtClean="0"/>
              <a:t>	660.785.7252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Truman State University STEM Talent Expansion Programs (STEP) Office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956"/>
            <a:ext cx="9144000" cy="2027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234" y="4068405"/>
            <a:ext cx="556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Acknowledgements:  Dean De Cock, Statistical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Success in STEM</a:t>
            </a:r>
            <a:br>
              <a:rPr lang="en-US" dirty="0" smtClean="0"/>
            </a:br>
            <a:r>
              <a:rPr lang="en-US" sz="3100" dirty="0" smtClean="0"/>
              <a:t>November 14-15,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551"/>
            <a:ext cx="8229600" cy="4446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Outline of Agenda</a:t>
            </a:r>
          </a:p>
          <a:p>
            <a:r>
              <a:rPr lang="en-US" dirty="0" smtClean="0"/>
              <a:t>Trends in Truman STEM Transfer</a:t>
            </a:r>
          </a:p>
          <a:p>
            <a:r>
              <a:rPr lang="en-US" dirty="0" smtClean="0"/>
              <a:t>“What challenges do we face?”</a:t>
            </a:r>
          </a:p>
          <a:p>
            <a:pPr lvl="1"/>
            <a:r>
              <a:rPr lang="en-US" dirty="0" smtClean="0"/>
              <a:t>Disciplinary break-out discussions</a:t>
            </a:r>
          </a:p>
          <a:p>
            <a:r>
              <a:rPr lang="en-US" dirty="0" smtClean="0"/>
              <a:t>“What challenges did we face?”</a:t>
            </a:r>
          </a:p>
          <a:p>
            <a:pPr lvl="1"/>
            <a:r>
              <a:rPr lang="en-US" dirty="0" smtClean="0"/>
              <a:t>Transfer student panel</a:t>
            </a:r>
          </a:p>
          <a:p>
            <a:r>
              <a:rPr lang="en-US" dirty="0" smtClean="0"/>
              <a:t>“What challenges can we fix?”</a:t>
            </a:r>
          </a:p>
          <a:p>
            <a:pPr lvl="1"/>
            <a:r>
              <a:rPr lang="en-US" dirty="0" smtClean="0"/>
              <a:t>Institutional break-out discussions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students are behind their same-age peers after transferring to a 4-year school</a:t>
            </a:r>
          </a:p>
          <a:p>
            <a:r>
              <a:rPr lang="en-US" dirty="0" smtClean="0"/>
              <a:t>Students who transfer to pursue a STEM degree are farther behind than those who pursue a non-STEM degree</a:t>
            </a:r>
          </a:p>
        </p:txBody>
      </p:sp>
    </p:spTree>
    <p:extLst>
      <p:ext uri="{BB962C8B-B14F-4D97-AF65-F5344CB8AC3E}">
        <p14:creationId xmlns:p14="http://schemas.microsoft.com/office/powerpoint/2010/main" val="1249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Average time-to-graduate is greater for STEM transfers than both non-STEM and native STEM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45442"/>
              </p:ext>
            </p:extLst>
          </p:nvPr>
        </p:nvGraphicFramePr>
        <p:xfrm>
          <a:off x="2019718" y="1430199"/>
          <a:ext cx="4772968" cy="198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484"/>
                <a:gridCol w="23864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Average Native Truman </a:t>
                      </a:r>
                    </a:p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Time-to-Graduate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STEM grad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Non-STEM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4.22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54207"/>
              </p:ext>
            </p:extLst>
          </p:nvPr>
        </p:nvGraphicFramePr>
        <p:xfrm>
          <a:off x="2019718" y="3650885"/>
          <a:ext cx="4772968" cy="198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6484"/>
                <a:gridCol w="23864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Average Transfer Truman Equivalent Time-to-Graduate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STEM grad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Non-STEM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4.79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8797" y="4647343"/>
            <a:ext cx="1824477" cy="9144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STEM grad</a:t>
            </a:r>
          </a:p>
          <a:p>
            <a:pPr algn="ctr">
              <a:spcBef>
                <a:spcPts val="5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5.01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737" y="5743788"/>
            <a:ext cx="90591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data represent transcript analysis of US citizen students enrolled at Truman State University from 1998 to 2012.</a:t>
            </a:r>
          </a:p>
          <a:p>
            <a:r>
              <a:rPr lang="en-US" sz="1400" dirty="0" smtClean="0"/>
              <a:t>“Transfer” (N=2042) and “Native” (N=11,465) are as designated by Truman on transcripts.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Equivalent </a:t>
            </a:r>
            <a:r>
              <a:rPr lang="en-US" sz="1400" dirty="0"/>
              <a:t>Time-to-Graduate was determined by assuming that one academic year consists of 2 15-credit hour semesters.</a:t>
            </a:r>
          </a:p>
        </p:txBody>
      </p:sp>
    </p:spTree>
    <p:extLst>
      <p:ext uri="{BB962C8B-B14F-4D97-AF65-F5344CB8AC3E}">
        <p14:creationId xmlns:p14="http://schemas.microsoft.com/office/powerpoint/2010/main" val="3888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Char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64435"/>
              </p:ext>
            </p:extLst>
          </p:nvPr>
        </p:nvGraphicFramePr>
        <p:xfrm>
          <a:off x="1022963" y="1417638"/>
          <a:ext cx="6945217" cy="504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Transferring has a larger impact on time-to-graduate for STEM majors than non-STEM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3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Total time-to-graduate is generally greater for STEM than non-STEM transfers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61199" y="5799386"/>
            <a:ext cx="726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years-to-graduate for transfer students at Truman who graduate </a:t>
            </a:r>
          </a:p>
          <a:p>
            <a:pPr algn="ctr"/>
            <a:r>
              <a:rPr lang="en-US" dirty="0" smtClean="0"/>
              <a:t>with a non-STEM major 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300" y="1417638"/>
            <a:ext cx="6289705" cy="41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429"/>
              </p:ext>
            </p:extLst>
          </p:nvPr>
        </p:nvGraphicFramePr>
        <p:xfrm>
          <a:off x="5561703" y="2127666"/>
          <a:ext cx="204754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23770"/>
                <a:gridCol w="102377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Non-STEM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 4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2.1 %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79.2 %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5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7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546" y="1423586"/>
            <a:ext cx="6289705" cy="41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Total time-to-graduate is generally greater for STEM than non-STEM transfers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61199" y="5799386"/>
            <a:ext cx="726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years-to-graduate for transfer students at Truman who graduate </a:t>
            </a:r>
          </a:p>
          <a:p>
            <a:pPr algn="ctr"/>
            <a:r>
              <a:rPr lang="en-US" dirty="0" smtClean="0"/>
              <a:t>with a STEM major </a:t>
            </a:r>
            <a:endParaRPr lang="en-US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59389"/>
              </p:ext>
            </p:extLst>
          </p:nvPr>
        </p:nvGraphicFramePr>
        <p:xfrm>
          <a:off x="5561703" y="2127666"/>
          <a:ext cx="204754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23770"/>
                <a:gridCol w="102377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 4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0    %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5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27.8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6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2116</Words>
  <Application>Microsoft Office PowerPoint</Application>
  <PresentationFormat>On-screen Show (4:3)</PresentationFormat>
  <Paragraphs>552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Transfer of Introductory  STEM Courses</vt:lpstr>
      <vt:lpstr>Truman’s STEP (STEM Talent  Expansion Programs) Office</vt:lpstr>
      <vt:lpstr>Transfer Success in STEM November 14-15, 2013</vt:lpstr>
      <vt:lpstr>Transfer Success in STEM November 14-15, 2013</vt:lpstr>
      <vt:lpstr>The Problem</vt:lpstr>
      <vt:lpstr>Average time-to-graduate is greater for STEM transfers than both non-STEM and native STEM</vt:lpstr>
      <vt:lpstr>Transferring has a larger impact on time-to-graduate for STEM majors than non-STEM</vt:lpstr>
      <vt:lpstr>Total time-to-graduate is generally greater for STEM than non-STEM transfers</vt:lpstr>
      <vt:lpstr>Total time-to-graduate is generally greater for STEM than non-STEM transfers</vt:lpstr>
      <vt:lpstr>The delay in time-to-graduate is caused by many different problems</vt:lpstr>
      <vt:lpstr>The 42-hour block and the AA degrees do not prepare students for STEM transfer</vt:lpstr>
      <vt:lpstr>AS not considered transferrable</vt:lpstr>
      <vt:lpstr>Current AS Description at MACC</vt:lpstr>
      <vt:lpstr>AS not considered transferrable</vt:lpstr>
      <vt:lpstr>Year 1 Biology Major Schedule</vt:lpstr>
      <vt:lpstr>Year 2 Biology Major Schedule</vt:lpstr>
      <vt:lpstr>Year 3 Biology Major Schedule</vt:lpstr>
      <vt:lpstr>Year 4 Biology Major Schedule</vt:lpstr>
      <vt:lpstr>The delay in time-to-graduate is caused by many different problems</vt:lpstr>
      <vt:lpstr>Advising pre-STEM students in the community college is a challenge</vt:lpstr>
      <vt:lpstr>The delay in time-to-graduate is caused by many different problems</vt:lpstr>
      <vt:lpstr>“Transfer Swirl” and course sequencing make advising even more difficult in STEM</vt:lpstr>
      <vt:lpstr>The delay in time-to-graduate is caused by many different problems</vt:lpstr>
      <vt:lpstr>Math preparedness and math requirements can cause delays in transfer or graduation in STEM</vt:lpstr>
      <vt:lpstr>The delay in time-to-graduate is caused by many different problems</vt:lpstr>
      <vt:lpstr>Community College STEM Courses Do Not Align with STEM Major-Level Courses</vt:lpstr>
      <vt:lpstr>Courses need to be re-evaluated regularly</vt:lpstr>
      <vt:lpstr>The delay in time-to-graduate is caused by many different problems</vt:lpstr>
      <vt:lpstr>Course sequencing and frequency of course offering make scheduling more difficult in STEM</vt:lpstr>
      <vt:lpstr>Course sequencing and frequency of course offering make scheduling more difficult in STEM</vt:lpstr>
      <vt:lpstr>The delay in time-to-graduate is caused by many different problems</vt:lpstr>
      <vt:lpstr>High demand for initial STEM courses can prevent students from starting a sequence on time</vt:lpstr>
      <vt:lpstr>Sophomore STEM courses often not offered at CC or offered infrequently</vt:lpstr>
      <vt:lpstr>Conversations between and within schools are starting to lead to solutions</vt:lpstr>
      <vt:lpstr>IDEA: Strengthening University and Community College Educational Environments for Degrees (SUCCEED) in STEM</vt:lpstr>
      <vt:lpstr>IDEA: Statewide/Midwest meeting of STEM faculty and transfer staff</vt:lpstr>
      <vt:lpstr>What are your experiences? What other solutions should be examined?</vt:lpstr>
      <vt:lpstr>Truman State University STEM Talent Expansion Programs (STEP) Office</vt:lpstr>
    </vt:vector>
  </TitlesOfParts>
  <Company>Truman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 Between Community Colleges and Baccalaureate Degrees in STEM</dc:title>
  <dc:creator>Tim Walston</dc:creator>
  <cp:lastModifiedBy>Barbara K. Kramer</cp:lastModifiedBy>
  <cp:revision>160</cp:revision>
  <dcterms:created xsi:type="dcterms:W3CDTF">2013-01-28T15:09:00Z</dcterms:created>
  <dcterms:modified xsi:type="dcterms:W3CDTF">2014-01-28T15:17:02Z</dcterms:modified>
</cp:coreProperties>
</file>