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91" d="100"/>
          <a:sy n="91" d="100"/>
        </p:scale>
        <p:origin x="3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3112BF-4C55-4CFE-9678-4B71CF21FB2F}"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2420849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112BF-4C55-4CFE-9678-4B71CF21FB2F}"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2395476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112BF-4C55-4CFE-9678-4B71CF21FB2F}"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134538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3112BF-4C55-4CFE-9678-4B71CF21FB2F}"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172423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3112BF-4C55-4CFE-9678-4B71CF21FB2F}"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225105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3112BF-4C55-4CFE-9678-4B71CF21FB2F}"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211601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3112BF-4C55-4CFE-9678-4B71CF21FB2F}" type="datetimeFigureOut">
              <a:rPr lang="en-US" smtClean="0"/>
              <a:t>9/19/2018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392397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3112BF-4C55-4CFE-9678-4B71CF21FB2F}"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3383860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112BF-4C55-4CFE-9678-4B71CF21FB2F}" type="datetimeFigureOut">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4209851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3112BF-4C55-4CFE-9678-4B71CF21FB2F}"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97703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3112BF-4C55-4CFE-9678-4B71CF21FB2F}"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18ECF-72E6-432E-82B6-CEC00D89410D}" type="slidenum">
              <a:rPr lang="en-US" smtClean="0"/>
              <a:t>‹#›</a:t>
            </a:fld>
            <a:endParaRPr lang="en-US"/>
          </a:p>
        </p:txBody>
      </p:sp>
    </p:spTree>
    <p:extLst>
      <p:ext uri="{BB962C8B-B14F-4D97-AF65-F5344CB8AC3E}">
        <p14:creationId xmlns:p14="http://schemas.microsoft.com/office/powerpoint/2010/main" val="419244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112BF-4C55-4CFE-9678-4B71CF21FB2F}" type="datetimeFigureOut">
              <a:rPr lang="en-US" smtClean="0"/>
              <a:t>9/19/2018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18ECF-72E6-432E-82B6-CEC00D89410D}" type="slidenum">
              <a:rPr lang="en-US" smtClean="0"/>
              <a:t>‹#›</a:t>
            </a:fld>
            <a:endParaRPr lang="en-US"/>
          </a:p>
        </p:txBody>
      </p:sp>
    </p:spTree>
    <p:extLst>
      <p:ext uri="{BB962C8B-B14F-4D97-AF65-F5344CB8AC3E}">
        <p14:creationId xmlns:p14="http://schemas.microsoft.com/office/powerpoint/2010/main" val="97002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i="1" dirty="0" smtClean="0"/>
              <a:t>Use this process to add an approved program to </a:t>
            </a:r>
          </a:p>
          <a:p>
            <a:r>
              <a:rPr lang="en-US" b="1" i="1" dirty="0" smtClean="0"/>
              <a:t>an existing location and a new location</a:t>
            </a:r>
            <a:endParaRPr lang="en-US" b="1" i="1" dirty="0"/>
          </a:p>
        </p:txBody>
      </p:sp>
      <p:sp>
        <p:nvSpPr>
          <p:cNvPr id="4" name="Title 1"/>
          <p:cNvSpPr>
            <a:spLocks noGrp="1"/>
          </p:cNvSpPr>
          <p:nvPr>
            <p:ph type="ctrTitle"/>
          </p:nvPr>
        </p:nvSpPr>
        <p:spPr/>
        <p:txBody>
          <a:bodyPr>
            <a:normAutofit fontScale="90000"/>
          </a:bodyPr>
          <a:lstStyle/>
          <a:p>
            <a:r>
              <a:rPr lang="en-US" dirty="0" smtClean="0"/>
              <a:t>Existing Program</a:t>
            </a:r>
            <a:br>
              <a:rPr lang="en-US" dirty="0" smtClean="0"/>
            </a:br>
            <a:r>
              <a:rPr lang="en-US" dirty="0" smtClean="0"/>
              <a:t>CBHE Approved and New Site</a:t>
            </a:r>
            <a:br>
              <a:rPr lang="en-US" dirty="0" smtClean="0"/>
            </a:br>
            <a:endParaRPr lang="en-US" dirty="0"/>
          </a:p>
        </p:txBody>
      </p:sp>
      <p:pic>
        <p:nvPicPr>
          <p:cNvPr id="5" name="Picture 4"/>
          <p:cNvPicPr/>
          <p:nvPr/>
        </p:nvPicPr>
        <p:blipFill>
          <a:blip r:embed="rId2"/>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4187045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1848" y="6367165"/>
            <a:ext cx="7147034" cy="369332"/>
          </a:xfrm>
          <a:prstGeom prst="rect">
            <a:avLst/>
          </a:prstGeom>
          <a:noFill/>
        </p:spPr>
        <p:txBody>
          <a:bodyPr wrap="square" rtlCol="0">
            <a:spAutoFit/>
          </a:bodyPr>
          <a:lstStyle/>
          <a:p>
            <a:r>
              <a:rPr lang="en-US" dirty="0" smtClean="0"/>
              <a:t>Existing Program-New Site</a:t>
            </a:r>
            <a:endParaRPr lang="en-US" dirty="0"/>
          </a:p>
        </p:txBody>
      </p:sp>
      <p:sp>
        <p:nvSpPr>
          <p:cNvPr id="4" name="TextBox 3"/>
          <p:cNvSpPr txBox="1"/>
          <p:nvPr/>
        </p:nvSpPr>
        <p:spPr>
          <a:xfrm>
            <a:off x="6325124" y="535607"/>
            <a:ext cx="3200400" cy="822960"/>
          </a:xfrm>
          <a:prstGeom prst="rect">
            <a:avLst/>
          </a:prstGeom>
          <a:noFill/>
          <a:ln>
            <a:solidFill>
              <a:schemeClr val="tx1"/>
            </a:solidFill>
          </a:ln>
        </p:spPr>
        <p:txBody>
          <a:bodyPr wrap="square" rtlCol="0">
            <a:spAutoFit/>
          </a:bodyPr>
          <a:lstStyle/>
          <a:p>
            <a:r>
              <a:rPr lang="en-US" sz="1200" dirty="0" smtClean="0"/>
              <a:t>Once you have submitted this change, it will enter a queue for staff review. Upon approval, your program will be uploaded to the MDHE inventory.</a:t>
            </a:r>
            <a:endParaRPr lang="en-US" sz="1200" dirty="0"/>
          </a:p>
        </p:txBody>
      </p:sp>
      <p:sp>
        <p:nvSpPr>
          <p:cNvPr id="5" name="TextBox 4"/>
          <p:cNvSpPr txBox="1"/>
          <p:nvPr/>
        </p:nvSpPr>
        <p:spPr>
          <a:xfrm>
            <a:off x="6325124" y="2017986"/>
            <a:ext cx="3200400" cy="640080"/>
          </a:xfrm>
          <a:prstGeom prst="rect">
            <a:avLst/>
          </a:prstGeom>
          <a:noFill/>
          <a:ln>
            <a:solidFill>
              <a:schemeClr val="tx1"/>
            </a:solidFill>
          </a:ln>
        </p:spPr>
        <p:txBody>
          <a:bodyPr wrap="square" rtlCol="0">
            <a:spAutoFit/>
          </a:bodyPr>
          <a:lstStyle/>
          <a:p>
            <a:r>
              <a:rPr lang="en-US" sz="1200" dirty="0" smtClean="0"/>
              <a:t>Note that all programs have a unique identifier to help track changes and for data reporting purposes.</a:t>
            </a:r>
            <a:endParaRPr lang="en-US" sz="1200" dirty="0"/>
          </a:p>
        </p:txBody>
      </p:sp>
      <p:pic>
        <p:nvPicPr>
          <p:cNvPr id="6" name="Picture 5"/>
          <p:cNvPicPr>
            <a:picLocks noChangeAspect="1"/>
          </p:cNvPicPr>
          <p:nvPr/>
        </p:nvPicPr>
        <p:blipFill rotWithShape="1">
          <a:blip r:embed="rId2"/>
          <a:srcRect l="65135" t="8258" r="15561" b="7561"/>
          <a:stretch/>
        </p:blipFill>
        <p:spPr>
          <a:xfrm>
            <a:off x="359452" y="147999"/>
            <a:ext cx="5389705" cy="6610153"/>
          </a:xfrm>
          <a:prstGeom prst="rect">
            <a:avLst/>
          </a:prstGeom>
        </p:spPr>
      </p:pic>
      <p:cxnSp>
        <p:nvCxnSpPr>
          <p:cNvPr id="9" name="Straight Arrow Connector 8"/>
          <p:cNvCxnSpPr>
            <a:stCxn id="5" idx="1"/>
          </p:cNvCxnSpPr>
          <p:nvPr/>
        </p:nvCxnSpPr>
        <p:spPr>
          <a:xfrm flipH="1" flipV="1">
            <a:off x="3054304" y="2154622"/>
            <a:ext cx="3270820" cy="1834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1264887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950" t="8290"/>
          <a:stretch/>
        </p:blipFill>
        <p:spPr>
          <a:xfrm>
            <a:off x="0" y="559398"/>
            <a:ext cx="8461487" cy="4360704"/>
          </a:xfrm>
          <a:prstGeom prst="rect">
            <a:avLst/>
          </a:prstGeom>
        </p:spPr>
      </p:pic>
      <p:sp>
        <p:nvSpPr>
          <p:cNvPr id="3" name="TextBox 2"/>
          <p:cNvSpPr txBox="1"/>
          <p:nvPr/>
        </p:nvSpPr>
        <p:spPr>
          <a:xfrm>
            <a:off x="357352" y="5391807"/>
            <a:ext cx="7147034" cy="369332"/>
          </a:xfrm>
          <a:prstGeom prst="rect">
            <a:avLst/>
          </a:prstGeom>
          <a:noFill/>
        </p:spPr>
        <p:txBody>
          <a:bodyPr wrap="square" rtlCol="0">
            <a:spAutoFit/>
          </a:bodyPr>
          <a:lstStyle/>
          <a:p>
            <a:r>
              <a:rPr lang="en-US" dirty="0" smtClean="0"/>
              <a:t>Existing Program-New Site</a:t>
            </a:r>
            <a:endParaRPr lang="en-US" dirty="0"/>
          </a:p>
        </p:txBody>
      </p:sp>
      <p:sp>
        <p:nvSpPr>
          <p:cNvPr id="4" name="TextBox 3"/>
          <p:cNvSpPr txBox="1"/>
          <p:nvPr/>
        </p:nvSpPr>
        <p:spPr>
          <a:xfrm>
            <a:off x="8650012" y="863540"/>
            <a:ext cx="3205656" cy="830997"/>
          </a:xfrm>
          <a:prstGeom prst="rect">
            <a:avLst/>
          </a:prstGeom>
          <a:noFill/>
          <a:ln>
            <a:solidFill>
              <a:schemeClr val="tx1"/>
            </a:solidFill>
          </a:ln>
        </p:spPr>
        <p:txBody>
          <a:bodyPr wrap="square" rtlCol="0">
            <a:spAutoFit/>
          </a:bodyPr>
          <a:lstStyle/>
          <a:p>
            <a:r>
              <a:rPr lang="en-US" sz="1200" dirty="0" smtClean="0"/>
              <a:t>You should see your institution’s name at the top of the screen. If you manage academic program approvals for multiple institutions, confirm that you are submitting for the correct institution.</a:t>
            </a:r>
            <a:endParaRPr lang="en-US" sz="1200" dirty="0"/>
          </a:p>
        </p:txBody>
      </p:sp>
      <p:sp>
        <p:nvSpPr>
          <p:cNvPr id="5" name="TextBox 4"/>
          <p:cNvSpPr txBox="1"/>
          <p:nvPr/>
        </p:nvSpPr>
        <p:spPr>
          <a:xfrm>
            <a:off x="8671034" y="2063869"/>
            <a:ext cx="3184634" cy="461665"/>
          </a:xfrm>
          <a:prstGeom prst="rect">
            <a:avLst/>
          </a:prstGeom>
          <a:noFill/>
          <a:ln>
            <a:solidFill>
              <a:schemeClr val="tx1"/>
            </a:solidFill>
          </a:ln>
        </p:spPr>
        <p:txBody>
          <a:bodyPr wrap="square" rtlCol="0">
            <a:spAutoFit/>
          </a:bodyPr>
          <a:lstStyle/>
          <a:p>
            <a:r>
              <a:rPr lang="en-US" sz="1200" dirty="0" smtClean="0"/>
              <a:t>The numbers 1-6 indicate how many pages are included in the submission process.</a:t>
            </a:r>
            <a:endParaRPr lang="en-US" sz="1200" dirty="0"/>
          </a:p>
        </p:txBody>
      </p:sp>
      <p:sp>
        <p:nvSpPr>
          <p:cNvPr id="6" name="TextBox 5"/>
          <p:cNvSpPr txBox="1"/>
          <p:nvPr/>
        </p:nvSpPr>
        <p:spPr>
          <a:xfrm>
            <a:off x="8671034" y="2894866"/>
            <a:ext cx="3205656" cy="1015663"/>
          </a:xfrm>
          <a:prstGeom prst="rect">
            <a:avLst/>
          </a:prstGeom>
          <a:noFill/>
          <a:ln>
            <a:solidFill>
              <a:schemeClr val="tx1"/>
            </a:solidFill>
          </a:ln>
        </p:spPr>
        <p:txBody>
          <a:bodyPr wrap="square" rtlCol="0">
            <a:spAutoFit/>
          </a:bodyPr>
          <a:lstStyle/>
          <a:p>
            <a:r>
              <a:rPr lang="en-US" sz="1200" dirty="0" smtClean="0"/>
              <a:t>A list of your institution’s approved programs is available in the drop-down list. Choose which program you are adding to the new site and click </a:t>
            </a:r>
            <a:r>
              <a:rPr lang="en-US" sz="1200" b="1" dirty="0" smtClean="0"/>
              <a:t>Add </a:t>
            </a:r>
            <a:r>
              <a:rPr lang="en-US" sz="1200" b="1" dirty="0" smtClean="0"/>
              <a:t>Program</a:t>
            </a:r>
            <a:r>
              <a:rPr lang="en-US" sz="1200" dirty="0" smtClean="0"/>
              <a:t>. </a:t>
            </a:r>
            <a:r>
              <a:rPr lang="en-US" sz="1200" dirty="0" smtClean="0"/>
              <a:t>You may only add one program at a time.</a:t>
            </a:r>
            <a:endParaRPr lang="en-US" sz="1200" dirty="0"/>
          </a:p>
        </p:txBody>
      </p:sp>
      <p:sp>
        <p:nvSpPr>
          <p:cNvPr id="7" name="TextBox 6"/>
          <p:cNvSpPr txBox="1"/>
          <p:nvPr/>
        </p:nvSpPr>
        <p:spPr>
          <a:xfrm>
            <a:off x="8671033" y="4254319"/>
            <a:ext cx="3205657" cy="461665"/>
          </a:xfrm>
          <a:prstGeom prst="rect">
            <a:avLst/>
          </a:prstGeom>
          <a:noFill/>
          <a:ln>
            <a:solidFill>
              <a:schemeClr val="tx1"/>
            </a:solidFill>
          </a:ln>
        </p:spPr>
        <p:txBody>
          <a:bodyPr wrap="square" rtlCol="0">
            <a:spAutoFit/>
          </a:bodyPr>
          <a:lstStyle/>
          <a:p>
            <a:r>
              <a:rPr lang="en-US" sz="1200" dirty="0" smtClean="0"/>
              <a:t>You will not be able to advance from screen to screen until all required fields are completed.</a:t>
            </a:r>
            <a:endParaRPr lang="en-US" sz="1200" dirty="0"/>
          </a:p>
        </p:txBody>
      </p:sp>
      <p:cxnSp>
        <p:nvCxnSpPr>
          <p:cNvPr id="9" name="Straight Arrow Connector 8"/>
          <p:cNvCxnSpPr>
            <a:stCxn id="4" idx="1"/>
          </p:cNvCxnSpPr>
          <p:nvPr/>
        </p:nvCxnSpPr>
        <p:spPr>
          <a:xfrm flipH="1" flipV="1">
            <a:off x="5076497" y="1279038"/>
            <a:ext cx="357351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1"/>
          </p:cNvCxnSpPr>
          <p:nvPr/>
        </p:nvCxnSpPr>
        <p:spPr>
          <a:xfrm flipH="1" flipV="1">
            <a:off x="5076497" y="1555531"/>
            <a:ext cx="3594537" cy="7391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1"/>
          </p:cNvCxnSpPr>
          <p:nvPr/>
        </p:nvCxnSpPr>
        <p:spPr>
          <a:xfrm flipH="1" flipV="1">
            <a:off x="5707118" y="2294701"/>
            <a:ext cx="2963916" cy="11079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1"/>
          </p:cNvCxnSpPr>
          <p:nvPr/>
        </p:nvCxnSpPr>
        <p:spPr>
          <a:xfrm flipH="1" flipV="1">
            <a:off x="4887310" y="2894866"/>
            <a:ext cx="3783723" cy="15902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3984486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352" y="5391807"/>
            <a:ext cx="7147034" cy="369332"/>
          </a:xfrm>
          <a:prstGeom prst="rect">
            <a:avLst/>
          </a:prstGeom>
          <a:noFill/>
        </p:spPr>
        <p:txBody>
          <a:bodyPr wrap="square" rtlCol="0">
            <a:spAutoFit/>
          </a:bodyPr>
          <a:lstStyle/>
          <a:p>
            <a:r>
              <a:rPr lang="en-US" dirty="0" smtClean="0"/>
              <a:t>Existing Program-CBHE Approved and New Site</a:t>
            </a:r>
            <a:endParaRPr lang="en-US" dirty="0"/>
          </a:p>
        </p:txBody>
      </p:sp>
      <p:sp>
        <p:nvSpPr>
          <p:cNvPr id="4" name="TextBox 3"/>
          <p:cNvSpPr txBox="1"/>
          <p:nvPr/>
        </p:nvSpPr>
        <p:spPr>
          <a:xfrm>
            <a:off x="8660523" y="1030014"/>
            <a:ext cx="3200400" cy="646331"/>
          </a:xfrm>
          <a:prstGeom prst="rect">
            <a:avLst/>
          </a:prstGeom>
          <a:noFill/>
          <a:ln>
            <a:solidFill>
              <a:schemeClr val="tx1"/>
            </a:solidFill>
          </a:ln>
        </p:spPr>
        <p:txBody>
          <a:bodyPr wrap="square" rtlCol="0">
            <a:spAutoFit/>
          </a:bodyPr>
          <a:lstStyle/>
          <a:p>
            <a:r>
              <a:rPr lang="en-US" sz="1200" dirty="0" smtClean="0"/>
              <a:t>This is an example of how the screen will look once you have chosen your program.</a:t>
            </a:r>
            <a:endParaRPr lang="en-US" sz="1200" dirty="0"/>
          </a:p>
        </p:txBody>
      </p:sp>
      <p:pic>
        <p:nvPicPr>
          <p:cNvPr id="5" name="Picture 4"/>
          <p:cNvPicPr>
            <a:picLocks noChangeAspect="1"/>
          </p:cNvPicPr>
          <p:nvPr/>
        </p:nvPicPr>
        <p:blipFill rotWithShape="1">
          <a:blip r:embed="rId2"/>
          <a:srcRect l="50645" t="8306" b="12222"/>
          <a:stretch/>
        </p:blipFill>
        <p:spPr>
          <a:xfrm>
            <a:off x="211566" y="666972"/>
            <a:ext cx="8076432" cy="3657600"/>
          </a:xfrm>
          <a:prstGeom prst="rect">
            <a:avLst/>
          </a:prstGeom>
        </p:spPr>
      </p:pic>
      <p:pic>
        <p:nvPicPr>
          <p:cNvPr id="6" name="Picture 5"/>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99227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7352" y="5391807"/>
            <a:ext cx="7147034" cy="369332"/>
          </a:xfrm>
          <a:prstGeom prst="rect">
            <a:avLst/>
          </a:prstGeom>
          <a:noFill/>
        </p:spPr>
        <p:txBody>
          <a:bodyPr wrap="square" rtlCol="0">
            <a:spAutoFit/>
          </a:bodyPr>
          <a:lstStyle/>
          <a:p>
            <a:r>
              <a:rPr lang="en-US" dirty="0" smtClean="0"/>
              <a:t>Existing Program-CBHE Approved and New Site</a:t>
            </a:r>
            <a:endParaRPr lang="en-US" dirty="0"/>
          </a:p>
        </p:txBody>
      </p:sp>
      <p:sp>
        <p:nvSpPr>
          <p:cNvPr id="4" name="TextBox 3"/>
          <p:cNvSpPr txBox="1"/>
          <p:nvPr/>
        </p:nvSpPr>
        <p:spPr>
          <a:xfrm>
            <a:off x="8554182" y="893485"/>
            <a:ext cx="3200400" cy="646331"/>
          </a:xfrm>
          <a:prstGeom prst="rect">
            <a:avLst/>
          </a:prstGeom>
          <a:noFill/>
          <a:ln>
            <a:solidFill>
              <a:schemeClr val="tx1"/>
            </a:solidFill>
          </a:ln>
        </p:spPr>
        <p:txBody>
          <a:bodyPr wrap="square" rtlCol="0">
            <a:spAutoFit/>
          </a:bodyPr>
          <a:lstStyle/>
          <a:p>
            <a:r>
              <a:rPr lang="en-US" sz="1200" dirty="0" smtClean="0"/>
              <a:t>Implementation Date is the date the program will begin to be offered at the off-site locations. The date format is always MM/DD/YYYY.</a:t>
            </a:r>
            <a:endParaRPr lang="en-US" sz="1200" dirty="0"/>
          </a:p>
        </p:txBody>
      </p:sp>
      <p:sp>
        <p:nvSpPr>
          <p:cNvPr id="5" name="TextBox 4"/>
          <p:cNvSpPr txBox="1"/>
          <p:nvPr/>
        </p:nvSpPr>
        <p:spPr>
          <a:xfrm>
            <a:off x="8554183" y="3508007"/>
            <a:ext cx="3200400" cy="830997"/>
          </a:xfrm>
          <a:prstGeom prst="rect">
            <a:avLst/>
          </a:prstGeom>
          <a:noFill/>
          <a:ln>
            <a:solidFill>
              <a:schemeClr val="tx1"/>
            </a:solidFill>
          </a:ln>
        </p:spPr>
        <p:txBody>
          <a:bodyPr wrap="square" rtlCol="0">
            <a:spAutoFit/>
          </a:bodyPr>
          <a:lstStyle/>
          <a:p>
            <a:r>
              <a:rPr lang="en-US" sz="1200" dirty="0" smtClean="0"/>
              <a:t>Choose which existing site the program will be offered at from the drop-down list. Click </a:t>
            </a:r>
            <a:r>
              <a:rPr lang="en-US" sz="1200" b="1" dirty="0" smtClean="0"/>
              <a:t>Add Site</a:t>
            </a:r>
            <a:r>
              <a:rPr lang="en-US" sz="1200" dirty="0" smtClean="0"/>
              <a:t> to save it. You may add multiple existing off-site locations in this process.</a:t>
            </a:r>
            <a:endParaRPr lang="en-US" sz="1200" dirty="0"/>
          </a:p>
        </p:txBody>
      </p:sp>
      <p:sp>
        <p:nvSpPr>
          <p:cNvPr id="10" name="TextBox 9"/>
          <p:cNvSpPr txBox="1"/>
          <p:nvPr/>
        </p:nvSpPr>
        <p:spPr>
          <a:xfrm>
            <a:off x="8554180" y="1678174"/>
            <a:ext cx="3200400" cy="1005840"/>
          </a:xfrm>
          <a:prstGeom prst="rect">
            <a:avLst/>
          </a:prstGeom>
          <a:noFill/>
          <a:ln>
            <a:solidFill>
              <a:schemeClr val="tx1"/>
            </a:solidFill>
          </a:ln>
        </p:spPr>
        <p:txBody>
          <a:bodyPr wrap="square" rtlCol="0">
            <a:spAutoFit/>
          </a:bodyPr>
          <a:lstStyle/>
          <a:p>
            <a:r>
              <a:rPr lang="en-US" sz="1200" dirty="0" smtClean="0"/>
              <a:t>If your answer to this question is </a:t>
            </a:r>
            <a:r>
              <a:rPr lang="en-US" sz="1200" b="1" dirty="0" smtClean="0"/>
              <a:t>No</a:t>
            </a:r>
            <a:r>
              <a:rPr lang="en-US" sz="1200" dirty="0" smtClean="0"/>
              <a:t> you will be directed to contact MDHE staff about the comprehensive review process. “Yes” will reveal fields to enter your new site’s name and address.</a:t>
            </a:r>
            <a:endParaRPr lang="en-US" sz="1200" dirty="0"/>
          </a:p>
        </p:txBody>
      </p:sp>
      <p:sp>
        <p:nvSpPr>
          <p:cNvPr id="11" name="TextBox 10"/>
          <p:cNvSpPr txBox="1"/>
          <p:nvPr/>
        </p:nvSpPr>
        <p:spPr>
          <a:xfrm>
            <a:off x="8554180" y="2853707"/>
            <a:ext cx="3200400" cy="461665"/>
          </a:xfrm>
          <a:prstGeom prst="rect">
            <a:avLst/>
          </a:prstGeom>
          <a:noFill/>
          <a:ln>
            <a:solidFill>
              <a:schemeClr val="tx1"/>
            </a:solidFill>
          </a:ln>
        </p:spPr>
        <p:txBody>
          <a:bodyPr wrap="square" rtlCol="0">
            <a:spAutoFit/>
          </a:bodyPr>
          <a:lstStyle/>
          <a:p>
            <a:r>
              <a:rPr lang="en-US" sz="1200" dirty="0" smtClean="0"/>
              <a:t>Enter your new site’s name and address, then click </a:t>
            </a:r>
            <a:r>
              <a:rPr lang="en-US" sz="1200" b="1" dirty="0" smtClean="0"/>
              <a:t>Add</a:t>
            </a:r>
            <a:r>
              <a:rPr lang="en-US" sz="1200" b="1" dirty="0"/>
              <a:t>.</a:t>
            </a:r>
          </a:p>
        </p:txBody>
      </p:sp>
      <p:pic>
        <p:nvPicPr>
          <p:cNvPr id="17" name="Picture 16"/>
          <p:cNvPicPr>
            <a:picLocks noChangeAspect="1"/>
          </p:cNvPicPr>
          <p:nvPr/>
        </p:nvPicPr>
        <p:blipFill rotWithShape="1">
          <a:blip r:embed="rId2"/>
          <a:srcRect l="50322" t="7452" b="4307"/>
          <a:stretch/>
        </p:blipFill>
        <p:spPr>
          <a:xfrm>
            <a:off x="357352" y="688489"/>
            <a:ext cx="7321504" cy="3657600"/>
          </a:xfrm>
          <a:prstGeom prst="rect">
            <a:avLst/>
          </a:prstGeom>
        </p:spPr>
      </p:pic>
      <p:cxnSp>
        <p:nvCxnSpPr>
          <p:cNvPr id="19" name="Straight Arrow Connector 18"/>
          <p:cNvCxnSpPr>
            <a:stCxn id="4" idx="1"/>
          </p:cNvCxnSpPr>
          <p:nvPr/>
        </p:nvCxnSpPr>
        <p:spPr>
          <a:xfrm flipH="1">
            <a:off x="4561490" y="1216651"/>
            <a:ext cx="3992692" cy="10289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1"/>
          </p:cNvCxnSpPr>
          <p:nvPr/>
        </p:nvCxnSpPr>
        <p:spPr>
          <a:xfrm flipH="1">
            <a:off x="4519446" y="2181094"/>
            <a:ext cx="4034734" cy="339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1"/>
          </p:cNvCxnSpPr>
          <p:nvPr/>
        </p:nvCxnSpPr>
        <p:spPr>
          <a:xfrm flipH="1" flipV="1">
            <a:off x="4918842" y="2886852"/>
            <a:ext cx="3635338" cy="1976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 idx="1"/>
          </p:cNvCxnSpPr>
          <p:nvPr/>
        </p:nvCxnSpPr>
        <p:spPr>
          <a:xfrm flipH="1" flipV="1">
            <a:off x="5234153" y="3415862"/>
            <a:ext cx="3320030" cy="507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2564374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947" t="8540" b="4095"/>
          <a:stretch/>
        </p:blipFill>
        <p:spPr>
          <a:xfrm>
            <a:off x="430924" y="675259"/>
            <a:ext cx="7450704" cy="3657600"/>
          </a:xfrm>
          <a:prstGeom prst="rect">
            <a:avLst/>
          </a:prstGeom>
        </p:spPr>
      </p:pic>
      <p:sp>
        <p:nvSpPr>
          <p:cNvPr id="3" name="TextBox 2"/>
          <p:cNvSpPr txBox="1"/>
          <p:nvPr/>
        </p:nvSpPr>
        <p:spPr>
          <a:xfrm>
            <a:off x="231228" y="5423339"/>
            <a:ext cx="7147034" cy="369332"/>
          </a:xfrm>
          <a:prstGeom prst="rect">
            <a:avLst/>
          </a:prstGeom>
          <a:noFill/>
        </p:spPr>
        <p:txBody>
          <a:bodyPr wrap="square" rtlCol="0">
            <a:spAutoFit/>
          </a:bodyPr>
          <a:lstStyle/>
          <a:p>
            <a:r>
              <a:rPr lang="en-US" dirty="0" smtClean="0"/>
              <a:t>Existing Program-CBHE Approved and New Site</a:t>
            </a:r>
            <a:endParaRPr lang="en-US" dirty="0"/>
          </a:p>
        </p:txBody>
      </p:sp>
      <p:sp>
        <p:nvSpPr>
          <p:cNvPr id="4" name="TextBox 3"/>
          <p:cNvSpPr txBox="1"/>
          <p:nvPr/>
        </p:nvSpPr>
        <p:spPr>
          <a:xfrm>
            <a:off x="8240110" y="1408385"/>
            <a:ext cx="3200400" cy="1188720"/>
          </a:xfrm>
          <a:prstGeom prst="rect">
            <a:avLst/>
          </a:prstGeom>
          <a:noFill/>
          <a:ln>
            <a:solidFill>
              <a:schemeClr val="tx1"/>
            </a:solidFill>
          </a:ln>
        </p:spPr>
        <p:txBody>
          <a:bodyPr wrap="square" rtlCol="0">
            <a:spAutoFit/>
          </a:bodyPr>
          <a:lstStyle/>
          <a:p>
            <a:r>
              <a:rPr lang="en-US" sz="1200" dirty="0" smtClean="0"/>
              <a:t>If your program has options, enter them here and upload supporting documentation (even if the options are not new ). This will ensure program displays correctly in the MDHE inventory and on the College and Degree Search website.</a:t>
            </a:r>
            <a:endParaRPr lang="en-US" sz="1200" dirty="0"/>
          </a:p>
        </p:txBody>
      </p:sp>
      <p:pic>
        <p:nvPicPr>
          <p:cNvPr id="5" name="Picture 4"/>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391499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917" t="9204" b="5363"/>
          <a:stretch/>
        </p:blipFill>
        <p:spPr>
          <a:xfrm>
            <a:off x="210207" y="499055"/>
            <a:ext cx="7623756" cy="3657600"/>
          </a:xfrm>
          <a:prstGeom prst="rect">
            <a:avLst/>
          </a:prstGeom>
        </p:spPr>
      </p:pic>
      <p:sp>
        <p:nvSpPr>
          <p:cNvPr id="3" name="TextBox 2"/>
          <p:cNvSpPr txBox="1"/>
          <p:nvPr/>
        </p:nvSpPr>
        <p:spPr>
          <a:xfrm>
            <a:off x="357352" y="5391807"/>
            <a:ext cx="7147034" cy="369332"/>
          </a:xfrm>
          <a:prstGeom prst="rect">
            <a:avLst/>
          </a:prstGeom>
          <a:noFill/>
        </p:spPr>
        <p:txBody>
          <a:bodyPr wrap="square" rtlCol="0">
            <a:spAutoFit/>
          </a:bodyPr>
          <a:lstStyle/>
          <a:p>
            <a:r>
              <a:rPr lang="en-US" dirty="0" smtClean="0"/>
              <a:t>Existing Program-CBHE Approved and New Site</a:t>
            </a:r>
            <a:endParaRPr lang="en-US" dirty="0"/>
          </a:p>
        </p:txBody>
      </p:sp>
      <p:sp>
        <p:nvSpPr>
          <p:cNvPr id="4" name="TextBox 3"/>
          <p:cNvSpPr txBox="1"/>
          <p:nvPr/>
        </p:nvSpPr>
        <p:spPr>
          <a:xfrm>
            <a:off x="8492358" y="903889"/>
            <a:ext cx="3200400" cy="830997"/>
          </a:xfrm>
          <a:prstGeom prst="rect">
            <a:avLst/>
          </a:prstGeom>
          <a:noFill/>
          <a:ln>
            <a:solidFill>
              <a:schemeClr val="tx1"/>
            </a:solidFill>
          </a:ln>
        </p:spPr>
        <p:txBody>
          <a:bodyPr wrap="square" rtlCol="0">
            <a:spAutoFit/>
          </a:bodyPr>
          <a:lstStyle/>
          <a:p>
            <a:r>
              <a:rPr lang="en-US" sz="1200" dirty="0" smtClean="0"/>
              <a:t>Indicate how your program will be delivered. Note that </a:t>
            </a:r>
            <a:r>
              <a:rPr lang="en-US" sz="1200" b="1" dirty="0"/>
              <a:t>O</a:t>
            </a:r>
            <a:r>
              <a:rPr lang="en-US" sz="1200" b="1" dirty="0" smtClean="0"/>
              <a:t>nline</a:t>
            </a:r>
            <a:r>
              <a:rPr lang="en-US" sz="1200" dirty="0" smtClean="0"/>
              <a:t> </a:t>
            </a:r>
            <a:r>
              <a:rPr lang="en-US" sz="1200" dirty="0" smtClean="0"/>
              <a:t>programs will no longer appear as a separate entry in the MDHE program inventory. </a:t>
            </a:r>
            <a:endParaRPr lang="en-US" sz="1200" dirty="0"/>
          </a:p>
        </p:txBody>
      </p:sp>
      <p:cxnSp>
        <p:nvCxnSpPr>
          <p:cNvPr id="6" name="Straight Arrow Connector 5"/>
          <p:cNvCxnSpPr>
            <a:stCxn id="4" idx="1"/>
          </p:cNvCxnSpPr>
          <p:nvPr/>
        </p:nvCxnSpPr>
        <p:spPr>
          <a:xfrm flipH="1">
            <a:off x="3541986" y="1319388"/>
            <a:ext cx="4950372" cy="10874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185553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913" t="8191" b="4091"/>
          <a:stretch/>
        </p:blipFill>
        <p:spPr>
          <a:xfrm>
            <a:off x="74562" y="388882"/>
            <a:ext cx="7425811" cy="3657600"/>
          </a:xfrm>
          <a:prstGeom prst="rect">
            <a:avLst/>
          </a:prstGeom>
        </p:spPr>
      </p:pic>
      <p:sp>
        <p:nvSpPr>
          <p:cNvPr id="3" name="TextBox 2"/>
          <p:cNvSpPr txBox="1"/>
          <p:nvPr/>
        </p:nvSpPr>
        <p:spPr>
          <a:xfrm>
            <a:off x="357352" y="5391807"/>
            <a:ext cx="7147034" cy="369332"/>
          </a:xfrm>
          <a:prstGeom prst="rect">
            <a:avLst/>
          </a:prstGeom>
          <a:noFill/>
        </p:spPr>
        <p:txBody>
          <a:bodyPr wrap="square" rtlCol="0">
            <a:spAutoFit/>
          </a:bodyPr>
          <a:lstStyle/>
          <a:p>
            <a:r>
              <a:rPr lang="en-US" dirty="0" smtClean="0"/>
              <a:t>Existing Program-CBHE Approved and New Site</a:t>
            </a:r>
            <a:endParaRPr lang="en-US" dirty="0"/>
          </a:p>
        </p:txBody>
      </p:sp>
      <p:sp>
        <p:nvSpPr>
          <p:cNvPr id="4" name="TextBox 3"/>
          <p:cNvSpPr txBox="1"/>
          <p:nvPr/>
        </p:nvSpPr>
        <p:spPr>
          <a:xfrm>
            <a:off x="8188820" y="1082986"/>
            <a:ext cx="3200400" cy="646331"/>
          </a:xfrm>
          <a:prstGeom prst="rect">
            <a:avLst/>
          </a:prstGeom>
          <a:noFill/>
          <a:ln>
            <a:solidFill>
              <a:schemeClr val="tx1"/>
            </a:solidFill>
          </a:ln>
        </p:spPr>
        <p:txBody>
          <a:bodyPr wrap="square" rtlCol="0">
            <a:spAutoFit/>
          </a:bodyPr>
          <a:lstStyle/>
          <a:p>
            <a:r>
              <a:rPr lang="en-US" sz="1200" dirty="0" smtClean="0"/>
              <a:t>Read and check the assurances. Assurances for public institutions will be different from independent institutions.</a:t>
            </a:r>
            <a:endParaRPr lang="en-US" sz="1200" dirty="0"/>
          </a:p>
        </p:txBody>
      </p:sp>
      <p:sp>
        <p:nvSpPr>
          <p:cNvPr id="5" name="TextBox 4"/>
          <p:cNvSpPr txBox="1"/>
          <p:nvPr/>
        </p:nvSpPr>
        <p:spPr>
          <a:xfrm>
            <a:off x="8188820" y="2627586"/>
            <a:ext cx="3200400" cy="646331"/>
          </a:xfrm>
          <a:prstGeom prst="rect">
            <a:avLst/>
          </a:prstGeom>
          <a:noFill/>
          <a:ln>
            <a:solidFill>
              <a:schemeClr val="tx1"/>
            </a:solidFill>
          </a:ln>
        </p:spPr>
        <p:txBody>
          <a:bodyPr wrap="square" rtlCol="0">
            <a:spAutoFit/>
          </a:bodyPr>
          <a:lstStyle/>
          <a:p>
            <a:r>
              <a:rPr lang="en-US" sz="1200" dirty="0" smtClean="0"/>
              <a:t>If you have supporting documents or any other files relevant to the program, you can upload them here (PDF only).</a:t>
            </a:r>
            <a:endParaRPr lang="en-US" sz="1200" dirty="0"/>
          </a:p>
        </p:txBody>
      </p:sp>
      <p:cxnSp>
        <p:nvCxnSpPr>
          <p:cNvPr id="7" name="Straight Arrow Connector 6"/>
          <p:cNvCxnSpPr>
            <a:stCxn id="4" idx="1"/>
          </p:cNvCxnSpPr>
          <p:nvPr/>
        </p:nvCxnSpPr>
        <p:spPr>
          <a:xfrm flipH="1">
            <a:off x="5864772" y="1406152"/>
            <a:ext cx="2324048" cy="9796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1"/>
          </p:cNvCxnSpPr>
          <p:nvPr/>
        </p:nvCxnSpPr>
        <p:spPr>
          <a:xfrm flipH="1">
            <a:off x="4561490" y="2950752"/>
            <a:ext cx="3627330" cy="2443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2905383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4487" y="6180083"/>
            <a:ext cx="7147034" cy="369332"/>
          </a:xfrm>
          <a:prstGeom prst="rect">
            <a:avLst/>
          </a:prstGeom>
          <a:noFill/>
        </p:spPr>
        <p:txBody>
          <a:bodyPr wrap="square" rtlCol="0">
            <a:spAutoFit/>
          </a:bodyPr>
          <a:lstStyle/>
          <a:p>
            <a:r>
              <a:rPr lang="en-US" dirty="0" smtClean="0"/>
              <a:t>Existing Program-CBHE Approved and New Site</a:t>
            </a:r>
            <a:endParaRPr lang="en-US" dirty="0"/>
          </a:p>
        </p:txBody>
      </p:sp>
      <p:sp>
        <p:nvSpPr>
          <p:cNvPr id="4" name="TextBox 3"/>
          <p:cNvSpPr txBox="1"/>
          <p:nvPr/>
        </p:nvSpPr>
        <p:spPr>
          <a:xfrm>
            <a:off x="2351723" y="435803"/>
            <a:ext cx="6961632" cy="738664"/>
          </a:xfrm>
          <a:prstGeom prst="rect">
            <a:avLst/>
          </a:prstGeom>
          <a:noFill/>
          <a:ln>
            <a:solidFill>
              <a:schemeClr val="tx1"/>
            </a:solidFill>
          </a:ln>
        </p:spPr>
        <p:txBody>
          <a:bodyPr wrap="square" rtlCol="0">
            <a:spAutoFit/>
          </a:bodyPr>
          <a:lstStyle/>
          <a:p>
            <a:r>
              <a:rPr lang="en-US" sz="1400" dirty="0" smtClean="0"/>
              <a:t>Prior to submission, you will see a screen summarizing your program. If correct, choose </a:t>
            </a:r>
            <a:r>
              <a:rPr lang="en-US" sz="1400" b="1" dirty="0" smtClean="0"/>
              <a:t>Submit</a:t>
            </a:r>
            <a:r>
              <a:rPr lang="en-US" sz="1400" dirty="0" smtClean="0"/>
              <a:t>. </a:t>
            </a:r>
            <a:r>
              <a:rPr lang="en-US" sz="1400" dirty="0" smtClean="0"/>
              <a:t>If you need to make corrections, use the </a:t>
            </a:r>
            <a:r>
              <a:rPr lang="en-US" sz="1400" b="1" dirty="0" smtClean="0"/>
              <a:t>Previous</a:t>
            </a:r>
            <a:r>
              <a:rPr lang="en-US" sz="1400" dirty="0" smtClean="0"/>
              <a:t> </a:t>
            </a:r>
            <a:r>
              <a:rPr lang="en-US" sz="1400" dirty="0" smtClean="0"/>
              <a:t>button. If you hit </a:t>
            </a:r>
            <a:r>
              <a:rPr lang="en-US" sz="1400" b="1" dirty="0" smtClean="0"/>
              <a:t>Cancel</a:t>
            </a:r>
            <a:r>
              <a:rPr lang="en-US" sz="1400" dirty="0" smtClean="0"/>
              <a:t>, </a:t>
            </a:r>
            <a:r>
              <a:rPr lang="en-US" sz="1400" dirty="0" smtClean="0"/>
              <a:t>all of the information entered will be lost.</a:t>
            </a:r>
            <a:endParaRPr lang="en-US" sz="1400" dirty="0"/>
          </a:p>
        </p:txBody>
      </p:sp>
      <p:pic>
        <p:nvPicPr>
          <p:cNvPr id="2" name="Picture 1"/>
          <p:cNvPicPr>
            <a:picLocks noChangeAspect="1"/>
          </p:cNvPicPr>
          <p:nvPr/>
        </p:nvPicPr>
        <p:blipFill rotWithShape="1">
          <a:blip r:embed="rId2"/>
          <a:srcRect l="50162" t="7922" b="5058"/>
          <a:stretch/>
        </p:blipFill>
        <p:spPr>
          <a:xfrm>
            <a:off x="1687095" y="1572385"/>
            <a:ext cx="8101703" cy="3978561"/>
          </a:xfrm>
          <a:prstGeom prst="rect">
            <a:avLst/>
          </a:prstGeom>
        </p:spPr>
      </p:pic>
      <p:pic>
        <p:nvPicPr>
          <p:cNvPr id="5" name="Picture 4"/>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4227052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772" t="8234" b="4092"/>
          <a:stretch/>
        </p:blipFill>
        <p:spPr>
          <a:xfrm>
            <a:off x="0" y="309869"/>
            <a:ext cx="8089994" cy="3971676"/>
          </a:xfrm>
          <a:prstGeom prst="rect">
            <a:avLst/>
          </a:prstGeom>
        </p:spPr>
      </p:pic>
      <p:sp>
        <p:nvSpPr>
          <p:cNvPr id="3" name="TextBox 2"/>
          <p:cNvSpPr txBox="1"/>
          <p:nvPr/>
        </p:nvSpPr>
        <p:spPr>
          <a:xfrm>
            <a:off x="588579" y="5450721"/>
            <a:ext cx="7147034" cy="369332"/>
          </a:xfrm>
          <a:prstGeom prst="rect">
            <a:avLst/>
          </a:prstGeom>
          <a:noFill/>
        </p:spPr>
        <p:txBody>
          <a:bodyPr wrap="square" rtlCol="0">
            <a:spAutoFit/>
          </a:bodyPr>
          <a:lstStyle/>
          <a:p>
            <a:r>
              <a:rPr lang="en-US" dirty="0" smtClean="0"/>
              <a:t>Existing Program-CBHE Approved and New Site</a:t>
            </a:r>
            <a:endParaRPr lang="en-US" dirty="0"/>
          </a:p>
        </p:txBody>
      </p:sp>
      <p:sp>
        <p:nvSpPr>
          <p:cNvPr id="4" name="TextBox 3"/>
          <p:cNvSpPr txBox="1"/>
          <p:nvPr/>
        </p:nvSpPr>
        <p:spPr>
          <a:xfrm>
            <a:off x="8261130" y="653714"/>
            <a:ext cx="3200400" cy="461665"/>
          </a:xfrm>
          <a:prstGeom prst="rect">
            <a:avLst/>
          </a:prstGeom>
          <a:noFill/>
          <a:ln>
            <a:solidFill>
              <a:schemeClr val="tx1"/>
            </a:solidFill>
          </a:ln>
        </p:spPr>
        <p:txBody>
          <a:bodyPr wrap="square" rtlCol="0">
            <a:spAutoFit/>
          </a:bodyPr>
          <a:lstStyle/>
          <a:p>
            <a:r>
              <a:rPr lang="en-US" sz="1200" dirty="0" smtClean="0"/>
              <a:t>After submission, you can choose </a:t>
            </a:r>
            <a:r>
              <a:rPr lang="en-US" sz="1200" b="1" dirty="0" smtClean="0"/>
              <a:t>Print &amp; Preview</a:t>
            </a:r>
            <a:r>
              <a:rPr lang="en-US" sz="1200" dirty="0" smtClean="0"/>
              <a:t> to save a copy for your files.</a:t>
            </a:r>
            <a:endParaRPr lang="en-US" sz="1200" dirty="0"/>
          </a:p>
        </p:txBody>
      </p:sp>
      <p:sp>
        <p:nvSpPr>
          <p:cNvPr id="5" name="TextBox 4"/>
          <p:cNvSpPr txBox="1"/>
          <p:nvPr/>
        </p:nvSpPr>
        <p:spPr>
          <a:xfrm>
            <a:off x="8261129" y="1486403"/>
            <a:ext cx="3200400" cy="461665"/>
          </a:xfrm>
          <a:prstGeom prst="rect">
            <a:avLst/>
          </a:prstGeom>
          <a:noFill/>
          <a:ln>
            <a:solidFill>
              <a:schemeClr val="tx1"/>
            </a:solidFill>
          </a:ln>
        </p:spPr>
        <p:txBody>
          <a:bodyPr wrap="square" rtlCol="0">
            <a:spAutoFit/>
          </a:bodyPr>
          <a:lstStyle/>
          <a:p>
            <a:r>
              <a:rPr lang="en-US" sz="1200" dirty="0" smtClean="0"/>
              <a:t>If you have additional new programs to submit, choose submit another. </a:t>
            </a:r>
            <a:endParaRPr lang="en-US" sz="1200" dirty="0"/>
          </a:p>
        </p:txBody>
      </p:sp>
      <p:sp>
        <p:nvSpPr>
          <p:cNvPr id="6" name="TextBox 5"/>
          <p:cNvSpPr txBox="1"/>
          <p:nvPr/>
        </p:nvSpPr>
        <p:spPr>
          <a:xfrm>
            <a:off x="8270588" y="2396036"/>
            <a:ext cx="3200400" cy="276999"/>
          </a:xfrm>
          <a:prstGeom prst="rect">
            <a:avLst/>
          </a:prstGeom>
          <a:noFill/>
          <a:ln>
            <a:solidFill>
              <a:schemeClr val="tx1"/>
            </a:solidFill>
          </a:ln>
        </p:spPr>
        <p:txBody>
          <a:bodyPr wrap="square" rtlCol="0">
            <a:spAutoFit/>
          </a:bodyPr>
          <a:lstStyle/>
          <a:p>
            <a:r>
              <a:rPr lang="en-US" sz="1200" b="1" dirty="0" smtClean="0"/>
              <a:t>Close</a:t>
            </a:r>
            <a:r>
              <a:rPr lang="en-US" sz="1200" dirty="0" smtClean="0"/>
              <a:t> takes you back to the main menu.</a:t>
            </a:r>
            <a:endParaRPr lang="en-US" sz="1200" dirty="0"/>
          </a:p>
        </p:txBody>
      </p:sp>
      <p:cxnSp>
        <p:nvCxnSpPr>
          <p:cNvPr id="8" name="Straight Arrow Connector 7"/>
          <p:cNvCxnSpPr>
            <a:stCxn id="4" idx="1"/>
          </p:cNvCxnSpPr>
          <p:nvPr/>
        </p:nvCxnSpPr>
        <p:spPr>
          <a:xfrm flipH="1">
            <a:off x="2984938" y="884547"/>
            <a:ext cx="5276192" cy="12453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1"/>
          </p:cNvCxnSpPr>
          <p:nvPr/>
        </p:nvCxnSpPr>
        <p:spPr>
          <a:xfrm flipH="1">
            <a:off x="3983421" y="1717236"/>
            <a:ext cx="4277708" cy="4413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1"/>
          </p:cNvCxnSpPr>
          <p:nvPr/>
        </p:nvCxnSpPr>
        <p:spPr>
          <a:xfrm flipH="1" flipV="1">
            <a:off x="4950372" y="2312276"/>
            <a:ext cx="3320216" cy="2222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p:nvPr/>
        </p:nvPicPr>
        <p:blipFill>
          <a:blip r:embed="rId3"/>
          <a:srcRect/>
          <a:stretch>
            <a:fillRect/>
          </a:stretch>
        </p:blipFill>
        <p:spPr bwMode="auto">
          <a:xfrm>
            <a:off x="10009121" y="5561768"/>
            <a:ext cx="1885315" cy="1094740"/>
          </a:xfrm>
          <a:prstGeom prst="rect">
            <a:avLst/>
          </a:prstGeom>
          <a:noFill/>
          <a:ln w="9525">
            <a:noFill/>
            <a:miter lim="800000"/>
            <a:headEnd/>
            <a:tailEnd/>
          </a:ln>
        </p:spPr>
      </p:pic>
    </p:spTree>
    <p:extLst>
      <p:ext uri="{BB962C8B-B14F-4D97-AF65-F5344CB8AC3E}">
        <p14:creationId xmlns:p14="http://schemas.microsoft.com/office/powerpoint/2010/main" val="518415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TotalTime>
  <Words>531</Words>
  <Application>Microsoft Office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Existing Program CBHE Approved and New Site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Prichett, Angelette</dc:creator>
  <cp:lastModifiedBy>Erickson, Alicia</cp:lastModifiedBy>
  <cp:revision>32</cp:revision>
  <cp:lastPrinted>2018-09-18T13:53:09Z</cp:lastPrinted>
  <dcterms:created xsi:type="dcterms:W3CDTF">2018-08-29T16:10:51Z</dcterms:created>
  <dcterms:modified xsi:type="dcterms:W3CDTF">2018-09-19T20:59:44Z</dcterms:modified>
</cp:coreProperties>
</file>