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3" r:id="rId1"/>
  </p:sldMasterIdLst>
  <p:handoutMasterIdLst>
    <p:handoutMasterId r:id="rId31"/>
  </p:handoutMasterIdLst>
  <p:sldIdLst>
    <p:sldId id="256" r:id="rId2"/>
    <p:sldId id="257" r:id="rId3"/>
    <p:sldId id="279" r:id="rId4"/>
    <p:sldId id="285" r:id="rId5"/>
    <p:sldId id="282" r:id="rId6"/>
    <p:sldId id="286" r:id="rId7"/>
    <p:sldId id="295" r:id="rId8"/>
    <p:sldId id="258" r:id="rId9"/>
    <p:sldId id="281" r:id="rId10"/>
    <p:sldId id="275" r:id="rId11"/>
    <p:sldId id="272" r:id="rId12"/>
    <p:sldId id="260" r:id="rId13"/>
    <p:sldId id="261" r:id="rId14"/>
    <p:sldId id="262" r:id="rId15"/>
    <p:sldId id="267" r:id="rId16"/>
    <p:sldId id="264" r:id="rId17"/>
    <p:sldId id="287" r:id="rId18"/>
    <p:sldId id="274" r:id="rId19"/>
    <p:sldId id="288" r:id="rId20"/>
    <p:sldId id="289" r:id="rId21"/>
    <p:sldId id="290" r:id="rId22"/>
    <p:sldId id="291" r:id="rId23"/>
    <p:sldId id="296" r:id="rId24"/>
    <p:sldId id="292" r:id="rId25"/>
    <p:sldId id="293" r:id="rId26"/>
    <p:sldId id="294" r:id="rId27"/>
    <p:sldId id="278" r:id="rId28"/>
    <p:sldId id="270" r:id="rId29"/>
    <p:sldId id="27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5" autoAdjust="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4848D9-7656-4668-A1FC-16BE4F21AE24}" type="datetimeFigureOut">
              <a:rPr lang="en-US"/>
              <a:pPr>
                <a:defRPr/>
              </a:pPr>
              <a:t>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A2F9D5-B652-42E4-B3C4-4016AE0B3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D78284-431F-4248-AC3B-F8C49E601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ECE0-7EB2-461B-BE22-C3FEAC91D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7C8BB-1A98-4CA4-9A62-5469ACB38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8713-569E-4A33-9BCA-1588E52D6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A581C-E51C-4C5A-822F-53DC89B22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C899-8B69-41D4-A8D1-90C454D85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42679-7F20-4915-8EA8-87BDA0A14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9CAD-0E4A-4099-B510-AC6EF752E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F749-7DB0-4591-962F-7297BE119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B8836-BB3C-46F0-8E02-15DF91C3F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C4764-94F5-4D3B-9CA4-FA85AA340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699B519-3C91-4B6D-809F-1F31344C7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09" r:id="rId2"/>
    <p:sldLayoutId id="2147484317" r:id="rId3"/>
    <p:sldLayoutId id="2147484310" r:id="rId4"/>
    <p:sldLayoutId id="2147484311" r:id="rId5"/>
    <p:sldLayoutId id="2147484312" r:id="rId6"/>
    <p:sldLayoutId id="2147484313" r:id="rId7"/>
    <p:sldLayoutId id="2147484318" r:id="rId8"/>
    <p:sldLayoutId id="2147484319" r:id="rId9"/>
    <p:sldLayoutId id="2147484314" r:id="rId10"/>
    <p:sldLayoutId id="214748431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exas.edu/student/giac/speede/server/parttbl.rp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orp.xap.com/" TargetMode="External"/><Relationship Id="rId3" Type="http://schemas.openxmlformats.org/officeDocument/2006/relationships/hyperlink" Target="http://www.scrip-safe.com/" TargetMode="External"/><Relationship Id="rId7" Type="http://schemas.openxmlformats.org/officeDocument/2006/relationships/hyperlink" Target="http://www.studentclearinghouse.org/" TargetMode="External"/><Relationship Id="rId2" Type="http://schemas.openxmlformats.org/officeDocument/2006/relationships/hyperlink" Target="http://www.docufid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edentialssolutions.com/" TargetMode="External"/><Relationship Id="rId5" Type="http://schemas.openxmlformats.org/officeDocument/2006/relationships/hyperlink" Target="http://www.transcriptcenter.org/" TargetMode="External"/><Relationship Id="rId4" Type="http://schemas.openxmlformats.org/officeDocument/2006/relationships/hyperlink" Target="http://www.connectedu.net/" TargetMode="Externa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acrao.org/speede/statestat.cf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egistrar.utexas.edu/speed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acrao.org/" TargetMode="External"/><Relationship Id="rId2" Type="http://schemas.openxmlformats.org/officeDocument/2006/relationships/hyperlink" Target="mailto:etranscripts@moacrao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acrao.org/" TargetMode="External"/><Relationship Id="rId2" Type="http://schemas.openxmlformats.org/officeDocument/2006/relationships/hyperlink" Target="mailto:etranscripts@moacrao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sc.org/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www.mhe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acrao.org/" TargetMode="External"/><Relationship Id="rId5" Type="http://schemas.openxmlformats.org/officeDocument/2006/relationships/hyperlink" Target="http://www.aacrao.org/speede/index.cfm" TargetMode="External"/><Relationship Id="rId4" Type="http://schemas.openxmlformats.org/officeDocument/2006/relationships/hyperlink" Target="http://r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Dawn.Hatterman@mcckc.edu" TargetMode="External"/><Relationship Id="rId2" Type="http://schemas.openxmlformats.org/officeDocument/2006/relationships/hyperlink" Target="mailto:Kathy.Hale@mcck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oacrao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COTA- Missouri Transfer Conference</a:t>
            </a:r>
          </a:p>
          <a:p>
            <a:pPr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February 12, 2010</a:t>
            </a:r>
          </a:p>
          <a:p>
            <a:pPr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Dawn </a:t>
            </a:r>
            <a:r>
              <a:rPr lang="en-US" sz="2000" dirty="0" err="1" smtClean="0"/>
              <a:t>Hatterman</a:t>
            </a:r>
            <a:endParaRPr lang="en-US" sz="2000" dirty="0" smtClean="0"/>
          </a:p>
          <a:p>
            <a:pPr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Kathy Hale</a:t>
            </a:r>
          </a:p>
          <a:p>
            <a:pPr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Metropolitan Community College-Kansas City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762000"/>
            <a:ext cx="5486400" cy="236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400" b="1" dirty="0" smtClean="0">
                <a:solidFill>
                  <a:schemeClr val="accent2"/>
                </a:solidFill>
              </a:rPr>
              <a:t>UNDER CONSTRUCTION: </a:t>
            </a:r>
            <a:r>
              <a:rPr b="1" dirty="0" smtClean="0">
                <a:solidFill>
                  <a:schemeClr val="accent2"/>
                </a:solidFill>
              </a:rPr>
              <a:t/>
            </a:r>
            <a:br>
              <a:rPr b="1" dirty="0" smtClean="0">
                <a:solidFill>
                  <a:schemeClr val="accent2"/>
                </a:solidFill>
              </a:rPr>
            </a:br>
            <a:r>
              <a:rPr sz="2700" b="1" dirty="0" smtClean="0"/>
              <a:t>Exploring the Benefits of and the Progress Toward Implementing Electronic Transcripts Between Missouri Colleges and Universities</a:t>
            </a:r>
          </a:p>
        </p:txBody>
      </p:sp>
      <p:pic>
        <p:nvPicPr>
          <p:cNvPr id="6148" name="Picture 4" descr="under-construc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1035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Blueprints for E-Transcripts Exist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Several states began to explore electronic transcripts in the late 1980s</a:t>
            </a:r>
          </a:p>
          <a:p>
            <a:pPr eaLnBrk="1" hangingPunct="1"/>
            <a:r>
              <a:rPr lang="en-US" sz="2400" dirty="0" smtClean="0"/>
              <a:t>University of Texas at Austin established the SPEEDE server for free in 1995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ACE (American Council on Education) operates a transcripts service for military education records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WES (World Education Services) delivers transcript evaluations via PDF through secure account access</a:t>
            </a:r>
          </a:p>
          <a:p>
            <a:pPr eaLnBrk="1" hangingPunct="1"/>
            <a:r>
              <a:rPr lang="en-US" sz="2400" dirty="0" smtClean="0"/>
              <a:t>MCC signed on as a test site with SPEEDE in 1997 and updated our registration December 2009</a:t>
            </a:r>
          </a:p>
          <a:p>
            <a:pPr lvl="1" eaLnBrk="1" hangingPunct="1"/>
            <a:r>
              <a:rPr lang="en-US" sz="2000" dirty="0" smtClean="0">
                <a:hlinkClick r:id="rId2"/>
              </a:rPr>
              <a:t>http://www.utexas.edu/student/giac/speede/server/parttbl.rp1</a:t>
            </a:r>
            <a:endParaRPr lang="en-US" sz="20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Industry Standards Exist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PESC: Post-Secondary Electronic Standards Council has set the bar for delivering educational data electronically since 1997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XML has been the PESC approved standard for transcripts since 2004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16388" name="Picture 5" descr="C:\Documents and Settings\e0030416.MCCKC\Local Settings\Temporary Internet Files\Content.IE5\432Y8KVR\MCj044143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200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E-Transcript Building Options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Trusted Third Party Vendors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AACRAO Partners and Turnkey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SPEEDE/XML- Standardization of Post-Secondary Education Electronic Data Exchange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UT- Austin hosts the SPEEDE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AACRAO supported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b="1" smtClean="0"/>
          </a:p>
        </p:txBody>
      </p:sp>
      <p:pic>
        <p:nvPicPr>
          <p:cNvPr id="17412" name="Picture 3" descr="two w bluepri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257550"/>
            <a:ext cx="45212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Third Party Vendors as Builders:</a:t>
            </a:r>
            <a:br>
              <a:rPr lang="en-US" smtClean="0"/>
            </a:br>
            <a:r>
              <a:rPr lang="en-US" sz="3600" smtClean="0"/>
              <a:t>What you should know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They use XML and secure FTP (File Transfer Protocol) </a:t>
            </a:r>
          </a:p>
          <a:p>
            <a:pPr eaLnBrk="1" hangingPunct="1"/>
            <a:r>
              <a:rPr lang="en-US" sz="2400" dirty="0" smtClean="0"/>
              <a:t>Regardless of a school’s SIS (Student Information System), Vendor technology provides opportunities for implementation</a:t>
            </a:r>
          </a:p>
          <a:p>
            <a:pPr eaLnBrk="1" hangingPunct="1"/>
            <a:r>
              <a:rPr lang="en-US" sz="2400" dirty="0" smtClean="0"/>
              <a:t>Primary focus is on High School to College Transcripts, but some also focus on College to College </a:t>
            </a:r>
          </a:p>
          <a:p>
            <a:pPr eaLnBrk="1" hangingPunct="1"/>
            <a:r>
              <a:rPr lang="en-US" sz="2400" dirty="0" smtClean="0"/>
              <a:t>Some MO high schools and colleges have signed up for services from third party vendors</a:t>
            </a:r>
          </a:p>
          <a:p>
            <a:pPr eaLnBrk="1" hangingPunct="1"/>
            <a:r>
              <a:rPr lang="en-US" sz="2400" dirty="0" smtClean="0"/>
              <a:t>Across the country, government agencies, State          and regional purchasing compacts are                  submitting RFP’s and awarding contracts</a:t>
            </a:r>
          </a:p>
          <a:p>
            <a:pPr lvl="1" eaLnBrk="1" hangingPunct="1"/>
            <a:endParaRPr lang="en-US" sz="2200" dirty="0" smtClean="0"/>
          </a:p>
        </p:txBody>
      </p:sp>
      <p:pic>
        <p:nvPicPr>
          <p:cNvPr id="18436" name="Picture 5" descr="C:\Documents and Settings\Dawn\Local Settings\Temporary Internet Files\Content.IE5\XXC6W39G\MCj043475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724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Partial List of Third Parties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Docufide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2"/>
              </a:rPr>
              <a:t>www.docufide.com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eScrip</a:t>
            </a:r>
            <a:r>
              <a:rPr lang="en-US" sz="2400" dirty="0" smtClean="0"/>
              <a:t>-Safe: </a:t>
            </a:r>
            <a:r>
              <a:rPr lang="en-US" sz="2400" dirty="0" smtClean="0">
                <a:hlinkClick r:id="rId3"/>
              </a:rPr>
              <a:t>www.scrip-safe.com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ConnectEdu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4"/>
              </a:rPr>
              <a:t>www.connectedu.net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NTC: </a:t>
            </a:r>
            <a:r>
              <a:rPr lang="en-US" sz="2400" dirty="0" smtClean="0">
                <a:hlinkClick r:id="rId5"/>
              </a:rPr>
              <a:t>www.transcriptcenter.org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Credentials Solutions: </a:t>
            </a:r>
            <a:r>
              <a:rPr lang="en-US" sz="2400" dirty="0" smtClean="0">
                <a:hlinkClick r:id="rId6"/>
              </a:rPr>
              <a:t>www.credentialssolutions.com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National Student Clearinghouse: </a:t>
            </a:r>
            <a:r>
              <a:rPr lang="en-US" sz="2400" dirty="0" smtClean="0">
                <a:hlinkClick r:id="rId7"/>
              </a:rPr>
              <a:t>www.studentclearinghouse.org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Perceptive Software: </a:t>
            </a:r>
            <a:r>
              <a:rPr lang="en-US" sz="2400" u="sng" dirty="0" smtClean="0">
                <a:solidFill>
                  <a:schemeClr val="hlink"/>
                </a:solidFill>
              </a:rPr>
              <a:t>www.perceptivesoftware.com</a:t>
            </a:r>
          </a:p>
          <a:p>
            <a:pPr eaLnBrk="1" hangingPunct="1"/>
            <a:r>
              <a:rPr lang="en-US" sz="2400" dirty="0" err="1" smtClean="0"/>
              <a:t>Xap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8"/>
              </a:rPr>
              <a:t>corp.xap.com</a:t>
            </a:r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19460" name="Picture 5" descr="C:\Documents and Settings\Dawn\Local Settings\Temporary Internet Files\Content.IE5\XXC6W39G\MCj0434750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Third Party Builders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Pros</a:t>
            </a:r>
          </a:p>
          <a:p>
            <a:pPr eaLnBrk="1" hangingPunct="1"/>
            <a:r>
              <a:rPr lang="en-US" sz="2000" dirty="0" smtClean="0"/>
              <a:t>Limited internal resources required</a:t>
            </a:r>
          </a:p>
          <a:p>
            <a:pPr eaLnBrk="1" hangingPunct="1"/>
            <a:r>
              <a:rPr lang="en-US" sz="2000" dirty="0" smtClean="0"/>
              <a:t>Easy to deploy</a:t>
            </a:r>
          </a:p>
          <a:p>
            <a:pPr eaLnBrk="1" hangingPunct="1"/>
            <a:r>
              <a:rPr lang="en-US" sz="2000" dirty="0" smtClean="0"/>
              <a:t>Lower entry costs</a:t>
            </a:r>
          </a:p>
          <a:p>
            <a:pPr eaLnBrk="1" hangingPunct="1"/>
            <a:r>
              <a:rPr lang="en-US" sz="2000" dirty="0" smtClean="0"/>
              <a:t>Reasonably efficient</a:t>
            </a:r>
          </a:p>
          <a:p>
            <a:pPr eaLnBrk="1" hangingPunct="1"/>
            <a:r>
              <a:rPr lang="en-US" sz="2000" dirty="0" smtClean="0"/>
              <a:t>Multiple formats, including “standard” formats for receivers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029200" y="1447800"/>
            <a:ext cx="3849688" cy="45354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Cons</a:t>
            </a:r>
          </a:p>
          <a:p>
            <a:pPr eaLnBrk="1" hangingPunct="1"/>
            <a:r>
              <a:rPr lang="en-US" sz="2000" dirty="0" smtClean="0"/>
              <a:t>Cost</a:t>
            </a:r>
          </a:p>
          <a:p>
            <a:pPr eaLnBrk="1" hangingPunct="1"/>
            <a:r>
              <a:rPr lang="en-US" sz="2000" dirty="0" smtClean="0"/>
              <a:t>Can’t authenticate the document directly</a:t>
            </a:r>
          </a:p>
          <a:p>
            <a:pPr eaLnBrk="1" hangingPunct="1"/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network required</a:t>
            </a:r>
          </a:p>
          <a:p>
            <a:pPr eaLnBrk="1" hangingPunct="1"/>
            <a:r>
              <a:rPr lang="en-US" sz="2000" dirty="0" smtClean="0"/>
              <a:t>Can’t control the entire process</a:t>
            </a:r>
          </a:p>
          <a:p>
            <a:pPr eaLnBrk="1" hangingPunct="1"/>
            <a:r>
              <a:rPr lang="en-US" sz="2000" dirty="0" smtClean="0"/>
              <a:t>Documents/ data undergo conversion</a:t>
            </a:r>
          </a:p>
          <a:p>
            <a:pPr eaLnBrk="1" hangingPunct="1"/>
            <a:r>
              <a:rPr lang="en-US" sz="2000" dirty="0" smtClean="0"/>
              <a:t>Potential for data scraping</a:t>
            </a:r>
          </a:p>
          <a:p>
            <a:pPr eaLnBrk="1" hangingPunct="1"/>
            <a:r>
              <a:rPr lang="en-US" sz="2000" dirty="0" smtClean="0"/>
              <a:t>Per unit pricing model</a:t>
            </a:r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pic>
        <p:nvPicPr>
          <p:cNvPr id="20485" name="Picture 5" descr="C:\Documents and Settings\Dawn\Local Settings\Temporary Internet Files\Content.IE5\XXC6W39G\MCj043475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876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SPEEDE/XML as a Builder:</a:t>
            </a:r>
            <a:br>
              <a:rPr lang="en-US" dirty="0" smtClean="0"/>
            </a:br>
            <a:r>
              <a:rPr lang="en-US" sz="3600" dirty="0" smtClean="0"/>
              <a:t>What you should know . . 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SPEEDE:  Standardization of Post-Secondary Education Electronic Data Exchange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Since 1996, SPEEDE has delivered close to 6 million transcripts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In December 2009, SPEEDE delivered a total of 91,937 transcripts</a:t>
            </a:r>
          </a:p>
          <a:p>
            <a:pPr marL="274320" lvl="1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"/>
              <a:defRPr/>
            </a:pPr>
            <a:r>
              <a:rPr lang="en-US" dirty="0" smtClean="0"/>
              <a:t>Over 933 Colleges in 21 states plus provinces in Canada are using E-transcripts </a:t>
            </a:r>
            <a:r>
              <a:rPr lang="en-US" dirty="0" smtClean="0">
                <a:hlinkClick r:id="rId2"/>
              </a:rPr>
              <a:t>www.aacrao.org/speede/statestat.cfm</a:t>
            </a:r>
            <a:endParaRPr lang="en-US" dirty="0" smtClean="0"/>
          </a:p>
          <a:p>
            <a:pPr marL="274320" lvl="1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"/>
              <a:defRPr/>
            </a:pPr>
            <a:r>
              <a:rPr lang="en-US" dirty="0" smtClean="0"/>
              <a:t>Transcripts delivered using PESC XML Standards</a:t>
            </a:r>
            <a:r>
              <a:rPr lang="en-US" sz="2000" dirty="0" smtClean="0"/>
              <a:t>.</a:t>
            </a:r>
          </a:p>
          <a:p>
            <a:pPr marL="274320" lvl="1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/>
          </a:p>
        </p:txBody>
      </p:sp>
      <p:pic>
        <p:nvPicPr>
          <p:cNvPr id="21508" name="Picture 3" descr="under-construction-clay gu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180122"/>
            <a:ext cx="1506537" cy="150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SPEEDE/XML as a Builder:</a:t>
            </a:r>
            <a:br>
              <a:rPr lang="en-US" smtClean="0"/>
            </a:br>
            <a:r>
              <a:rPr lang="en-US" sz="3600" smtClean="0"/>
              <a:t>What you should know . . .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AACRAO has a leadership role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Clare Smith-Larson from SPEEDE Committee continues to support our State’s efforts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Central dispatching service: UT Austin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hlinkClick r:id="rId2"/>
              </a:rPr>
              <a:t>http://</a:t>
            </a:r>
            <a:r>
              <a:rPr lang="en-US" sz="2000" u="sng" dirty="0" smtClean="0">
                <a:solidFill>
                  <a:schemeClr val="hlink"/>
                </a:solidFill>
                <a:hlinkClick r:id="rId2"/>
              </a:rPr>
              <a:t>registrar.utexas.edu/speede/</a:t>
            </a:r>
            <a:endParaRPr lang="en-US" sz="2000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Established support and training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Provides conceptual templates for XML schemas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22532" name="Picture 3" descr="under-construction-clay gu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724400"/>
            <a:ext cx="1963738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Grab Your Hard Hats!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r>
              <a:rPr lang="en-US" smtClean="0">
                <a:solidFill>
                  <a:schemeClr val="accent2"/>
                </a:solidFill>
              </a:rPr>
              <a:t>E-Transcript Trading Partners are under construction!</a:t>
            </a:r>
          </a:p>
          <a:p>
            <a:pPr lvl="1" eaLnBrk="1" hangingPunct="1"/>
            <a:r>
              <a:rPr lang="en-US" smtClean="0"/>
              <a:t>University of Missouri System + Metropolitan Community Colleges</a:t>
            </a:r>
          </a:p>
          <a:p>
            <a:pPr lvl="1" eaLnBrk="1" hangingPunct="1"/>
            <a:r>
              <a:rPr lang="en-US" smtClean="0"/>
              <a:t>University of Central Missouri + State Fair Community College</a:t>
            </a:r>
          </a:p>
          <a:p>
            <a:pPr lvl="1" eaLnBrk="1" hangingPunct="1"/>
            <a:r>
              <a:rPr lang="en-US" smtClean="0"/>
              <a:t>Northwest Missouri State University + Des Moines Area Community College</a:t>
            </a:r>
          </a:p>
          <a:p>
            <a:pPr lvl="1" eaLnBrk="1" hangingPunct="1"/>
            <a:r>
              <a:rPr lang="en-US" smtClean="0"/>
              <a:t>St. Louis University + St. Louis                       Community College</a:t>
            </a:r>
          </a:p>
        </p:txBody>
      </p:sp>
      <p:pic>
        <p:nvPicPr>
          <p:cNvPr id="23556" name="Picture 3" descr="two w bluepri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7775" y="3886200"/>
            <a:ext cx="37592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Grab Your Hard Hats!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76962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University of Missouri System &amp; Metropolitan Community College:</a:t>
            </a:r>
          </a:p>
          <a:p>
            <a:pPr eaLnBrk="1" hangingPunct="1"/>
            <a:r>
              <a:rPr lang="en-US" sz="2000" smtClean="0"/>
              <a:t>Both have registered with the SPEEDE server</a:t>
            </a:r>
          </a:p>
          <a:p>
            <a:pPr eaLnBrk="1" hangingPunct="1"/>
            <a:r>
              <a:rPr lang="en-US" sz="2000" smtClean="0"/>
              <a:t>Currently, UM System is test-sending transcripts between their own system campuses</a:t>
            </a:r>
          </a:p>
          <a:p>
            <a:pPr eaLnBrk="1" hangingPunct="1"/>
            <a:r>
              <a:rPr lang="en-US" sz="2000" smtClean="0"/>
              <a:t>UM and MCC are in process of a formalized E-Transcript agreement</a:t>
            </a:r>
          </a:p>
          <a:p>
            <a:pPr eaLnBrk="1" hangingPunct="1"/>
            <a:r>
              <a:rPr lang="en-US" sz="2000" smtClean="0"/>
              <a:t>Once MCC completes their PeopleSoft upgrade in March, they will be ready to complete their work in order to trade E-Transcripts with UM System.</a:t>
            </a:r>
          </a:p>
          <a:p>
            <a:pPr eaLnBrk="1" hangingPunct="1"/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University of Central Missouri &amp; State Fair Community College:</a:t>
            </a:r>
          </a:p>
          <a:p>
            <a:pPr eaLnBrk="1" hangingPunct="1"/>
            <a:r>
              <a:rPr lang="en-US" sz="2000" smtClean="0"/>
              <a:t>UCM has registered with the SPEEDE server</a:t>
            </a:r>
          </a:p>
          <a:p>
            <a:pPr eaLnBrk="1" hangingPunct="1"/>
            <a:r>
              <a:rPr lang="en-US" sz="2000" smtClean="0"/>
              <a:t>State Fair is in process of registering with the SPEEDE server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Visiting the Construction Site: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What to Expect Today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MCC’s Journey and Exploration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Why E-Transcripts Now?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Electronic Transcript Building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Delivery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Pros and Cons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Value of the UT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Progress of MO Colleges/Universities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Success and Challenges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State Progress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Taking the Next Steps Together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What You Can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Practical Tools to Get the Job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Goals for This Year</a:t>
            </a:r>
            <a:endParaRPr lang="en-US" sz="33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7172" name="Picture 3" descr="under-construction-clay gu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9988" y="3810000"/>
            <a:ext cx="255111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Grab Your Hard Hats!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Northwest Missouri State University &amp; Des Moines Area Community College: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NWMSU has registered with the SPEEDE server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Waiting for Des Moines to send a test run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St. Louis University/University of Missouri-St Louis/St. Louis CC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Three School Partnership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UMSL has registered with the SPEEDE server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SLU and SLCC are in process of registering with SPEEDE server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St. Louis University hopes to be ready to test this spring 2010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Others?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25604" name="Picture 3" descr="two w bluepri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841875"/>
            <a:ext cx="24161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Builders Being Considered by MO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At September COTA Meeting, a </a:t>
            </a:r>
            <a:r>
              <a:rPr lang="en-US" dirty="0" err="1" smtClean="0"/>
              <a:t>Docufide</a:t>
            </a:r>
            <a:r>
              <a:rPr lang="en-US" dirty="0" smtClean="0"/>
              <a:t> representative presented the possibility of Missouri participating in the MHEC  (Midwestern Higher Education Compact) E-Transcript Initiative (ETI)</a:t>
            </a:r>
          </a:p>
          <a:p>
            <a:pPr lvl="1" eaLnBrk="1" hangingPunct="1"/>
            <a:r>
              <a:rPr lang="en-US" dirty="0" smtClean="0"/>
              <a:t>MDHE and DESE have also met with </a:t>
            </a:r>
            <a:r>
              <a:rPr lang="en-US" dirty="0" err="1" smtClean="0"/>
              <a:t>ConnectEdu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MDHE, in coordination with DESE, recently submitted an application to  the Institute of Education Sciences (IES) for the USDE Statewide Longitudinal Data Systems Grant 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Electronic Records and Transcript Exchange between K-12 and higher education is included in the grant proposal</a:t>
            </a:r>
          </a:p>
        </p:txBody>
      </p:sp>
      <p:pic>
        <p:nvPicPr>
          <p:cNvPr id="26628" name="Picture 3" descr="under-construc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051497"/>
            <a:ext cx="2071688" cy="157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Regardless of the Builder Selected, We Have a Laid a Solid Foundation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Wherever the State of Missouri goes with E-Transcripts, our colleges/universities should continue to move forward with our initiative and keep our options open</a:t>
            </a:r>
          </a:p>
          <a:p>
            <a:pPr eaLnBrk="1" hangingPunct="1"/>
            <a:r>
              <a:rPr lang="en-US" sz="2400" dirty="0" smtClean="0"/>
              <a:t>Colleges and Universities can provide each other support, encouragement and assistance</a:t>
            </a:r>
          </a:p>
          <a:p>
            <a:pPr eaLnBrk="1" hangingPunct="1"/>
            <a:r>
              <a:rPr lang="en-US" sz="2400" dirty="0" smtClean="0"/>
              <a:t>Our initiative is laying the groundwork and building the infrastructure for future exchanges</a:t>
            </a:r>
          </a:p>
          <a:p>
            <a:pPr eaLnBrk="1" hangingPunct="1"/>
            <a:r>
              <a:rPr lang="en-US" sz="2400" dirty="0" smtClean="0"/>
              <a:t>While there are many different ways to exchange data and different players involved, the detailed preparation still has to happen</a:t>
            </a:r>
          </a:p>
          <a:p>
            <a:pPr lvl="1" eaLnBrk="1" hangingPunct="1"/>
            <a:r>
              <a:rPr lang="en-US" sz="2000" dirty="0" smtClean="0"/>
              <a:t>The SPEEDE Server may be a first step toward uniting MO</a:t>
            </a:r>
          </a:p>
          <a:p>
            <a:pPr lvl="1" eaLnBrk="1" hangingPunct="1"/>
            <a:endParaRPr lang="en-US" sz="2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You Can Be the Contractors for E-Transcripts in Missouri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"/>
              <a:defRPr/>
            </a:pPr>
            <a:r>
              <a:rPr lang="en-US" dirty="0" smtClean="0"/>
              <a:t>Talk with your colleagues at your top sending/receiving institutions</a:t>
            </a:r>
          </a:p>
          <a:p>
            <a:pPr eaLnBrk="1" hangingPunct="1">
              <a:defRPr/>
            </a:pPr>
            <a:r>
              <a:rPr lang="en-US" sz="2400" dirty="0" smtClean="0"/>
              <a:t>Encourage your Registrars, Enrollment Managers and IT Professionals to communicate</a:t>
            </a:r>
          </a:p>
          <a:p>
            <a:pPr lvl="1" eaLnBrk="1" hangingPunct="1">
              <a:defRPr/>
            </a:pPr>
            <a:r>
              <a:rPr lang="en-US" sz="2000" dirty="0" smtClean="0"/>
              <a:t>List serves (MACRAO, AACRAO, PESC)</a:t>
            </a:r>
          </a:p>
          <a:p>
            <a:pPr lvl="1" eaLnBrk="1" hangingPunct="1">
              <a:defRPr/>
            </a:pPr>
            <a:r>
              <a:rPr lang="en-US" sz="2000" dirty="0" smtClean="0"/>
              <a:t>MACRAO (conferences, newsletters, website)</a:t>
            </a:r>
          </a:p>
          <a:p>
            <a:pPr lvl="1" eaLnBrk="1" hangingPunct="1">
              <a:defRPr/>
            </a:pPr>
            <a:r>
              <a:rPr lang="en-US" sz="2000" dirty="0" smtClean="0"/>
              <a:t>AACRAO Technology Conference-July 2010 in Kansas City MO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Utilize the Tools </a:t>
            </a:r>
          </a:p>
          <a:p>
            <a:pPr marL="548958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Review the Opinion Paper on E-Transcripts in Missouri</a:t>
            </a:r>
          </a:p>
          <a:p>
            <a:pPr marL="548958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Use the E-Transcript Cost Analysis Form</a:t>
            </a:r>
          </a:p>
          <a:p>
            <a:pPr marL="548958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Encourage use of the E-Transcript Start-up Checklist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548958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28676" name="Picture 3" descr="two w bluepri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76850"/>
            <a:ext cx="18065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E-Transcript Checklist:  A Blueprint for Colleges and Universities in MO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Provides an easy to follow step by step process for both Registrars &amp; IT Professionals </a:t>
            </a:r>
          </a:p>
          <a:p>
            <a:pPr eaLnBrk="1" hangingPunct="1"/>
            <a:r>
              <a:rPr lang="en-US" smtClean="0"/>
              <a:t>Is a measuring stick for progress and tracking</a:t>
            </a:r>
          </a:p>
          <a:p>
            <a:pPr eaLnBrk="1" hangingPunct="1"/>
            <a:r>
              <a:rPr lang="en-US" smtClean="0"/>
              <a:t>Assists us in staying on the same page</a:t>
            </a:r>
          </a:p>
          <a:p>
            <a:pPr eaLnBrk="1" hangingPunct="1"/>
            <a:r>
              <a:rPr lang="en-US" smtClean="0"/>
              <a:t>Helps us to break down the tasks while keeping the common goal in sight</a:t>
            </a:r>
          </a:p>
          <a:p>
            <a:pPr eaLnBrk="1" hangingPunct="1"/>
            <a:r>
              <a:rPr lang="en-US" smtClean="0"/>
              <a:t>Serves as a reminder to share our implementation strategies with our colleagues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9700" name="Picture 4" descr="construction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95800"/>
            <a:ext cx="1905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E-Transcript Checklist: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Get Institutional Buy-In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Develop the Project Plan to fit Institutional Priorities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Define your scope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Review the capabilities of your Student Information System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Register with SPEEDE</a:t>
            </a:r>
          </a:p>
          <a:p>
            <a:pPr marL="514350" indent="-514350" eaLnBrk="1" hangingPunct="1">
              <a:buFont typeface="Franklin Gothic Book" pitchFamily="34" charset="0"/>
              <a:buAutoNum type="arabicPeriod"/>
            </a:pPr>
            <a:r>
              <a:rPr lang="en-US" smtClean="0"/>
              <a:t>Share Implementation Strategies</a:t>
            </a:r>
          </a:p>
          <a:p>
            <a:pPr marL="787400" lvl="1" indent="-514350" eaLnBrk="1" hangingPunct="1"/>
            <a:r>
              <a:rPr lang="en-US" smtClean="0">
                <a:hlinkClick r:id="rId2"/>
              </a:rPr>
              <a:t>etranscripts@moacrao.org</a:t>
            </a:r>
            <a:endParaRPr lang="en-US" smtClean="0"/>
          </a:p>
          <a:p>
            <a:pPr marL="787400" lvl="1" indent="-514350" eaLnBrk="1" hangingPunct="1"/>
            <a:r>
              <a:rPr lang="en-US" smtClean="0">
                <a:hlinkClick r:id="rId3"/>
              </a:rPr>
              <a:t>www.moacrao.org</a:t>
            </a:r>
            <a:endParaRPr lang="en-US" smtClean="0"/>
          </a:p>
        </p:txBody>
      </p:sp>
      <p:pic>
        <p:nvPicPr>
          <p:cNvPr id="30724" name="Picture 3" descr="construction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495800"/>
            <a:ext cx="1905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E-Transcript Checklist: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Franklin Gothic Book" pitchFamily="34" charset="0"/>
              <a:buAutoNum type="arabicPeriod" startAt="7"/>
            </a:pPr>
            <a:r>
              <a:rPr lang="en-US" smtClean="0"/>
              <a:t>Select your trading partner</a:t>
            </a:r>
          </a:p>
          <a:p>
            <a:pPr marL="514350" indent="-514350" eaLnBrk="1" hangingPunct="1">
              <a:buFont typeface="Franklin Gothic Book" pitchFamily="34" charset="0"/>
              <a:buAutoNum type="arabicPeriod" startAt="7"/>
            </a:pPr>
            <a:r>
              <a:rPr lang="en-US" smtClean="0"/>
              <a:t>Finalize Trading Agreements</a:t>
            </a:r>
          </a:p>
          <a:p>
            <a:pPr marL="514350" indent="-514350" eaLnBrk="1" hangingPunct="1">
              <a:buFont typeface="Franklin Gothic Book" pitchFamily="34" charset="0"/>
              <a:buAutoNum type="arabicPeriod" startAt="7"/>
            </a:pPr>
            <a:r>
              <a:rPr lang="en-US" smtClean="0"/>
              <a:t>Determine what data will be exchanged</a:t>
            </a:r>
          </a:p>
          <a:p>
            <a:pPr marL="514350" indent="-514350" eaLnBrk="1" hangingPunct="1">
              <a:buFont typeface="Franklin Gothic Book" pitchFamily="34" charset="0"/>
              <a:buAutoNum type="arabicPeriod" startAt="7"/>
            </a:pPr>
            <a:r>
              <a:rPr lang="en-US" smtClean="0"/>
              <a:t>Write code, map data, set up crosswalks, etc.</a:t>
            </a:r>
          </a:p>
          <a:p>
            <a:pPr marL="514350" indent="-514350" eaLnBrk="1" hangingPunct="1">
              <a:buFont typeface="Franklin Gothic Book" pitchFamily="34" charset="0"/>
              <a:buAutoNum type="arabicPeriod" startAt="7"/>
            </a:pPr>
            <a:r>
              <a:rPr lang="en-US" smtClean="0"/>
              <a:t>Automate your process</a:t>
            </a:r>
          </a:p>
          <a:p>
            <a:pPr marL="514350" indent="-514350" eaLnBrk="1" hangingPunct="1">
              <a:buFont typeface="Franklin Gothic Book" pitchFamily="34" charset="0"/>
              <a:buAutoNum type="arabicPeriod" startAt="7"/>
            </a:pPr>
            <a:r>
              <a:rPr lang="en-US" smtClean="0"/>
              <a:t>Test with Trading Partners</a:t>
            </a:r>
          </a:p>
          <a:p>
            <a:pPr marL="514350" indent="-514350" eaLnBrk="1" hangingPunct="1">
              <a:buFont typeface="Franklin Gothic Book" pitchFamily="34" charset="0"/>
              <a:buAutoNum type="arabicPeriod" startAt="7"/>
            </a:pPr>
            <a:r>
              <a:rPr lang="en-US" smtClean="0"/>
              <a:t>Review and Go Live</a:t>
            </a:r>
          </a:p>
          <a:p>
            <a:pPr marL="787400" lvl="1" indent="-514350" eaLnBrk="1" hangingPunct="1"/>
            <a:r>
              <a:rPr lang="en-US" smtClean="0">
                <a:hlinkClick r:id="rId2"/>
              </a:rPr>
              <a:t>etranscripts@moacrao.org</a:t>
            </a:r>
            <a:endParaRPr lang="en-US" smtClean="0"/>
          </a:p>
          <a:p>
            <a:pPr marL="787400" lvl="1" indent="-514350" eaLnBrk="1" hangingPunct="1"/>
            <a:r>
              <a:rPr lang="en-US" smtClean="0">
                <a:hlinkClick r:id="rId3"/>
              </a:rPr>
              <a:t>www.moacrao.org</a:t>
            </a:r>
            <a:endParaRPr lang="en-US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31748" name="Picture 3" descr="construction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495800"/>
            <a:ext cx="1905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You Can Be the Contractors for E-Transcripts in Missouri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Make E-Transcripts a priority by committing staff, time and other resources toward development and implementation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Support a Working E-Transcript Summit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Bring campus IT professionals together to work through the technical process of E-Transcripts</a:t>
            </a:r>
          </a:p>
          <a:p>
            <a:pPr marL="274320" lvl="1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"/>
              <a:defRPr/>
            </a:pPr>
            <a:r>
              <a:rPr lang="en-US" dirty="0" smtClean="0"/>
              <a:t>Set a Goal for Missouri in 2011</a:t>
            </a:r>
          </a:p>
          <a:p>
            <a:pPr marL="548640" lvl="2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Char char=""/>
              <a:defRPr/>
            </a:pPr>
            <a:r>
              <a:rPr lang="en-US" dirty="0" smtClean="0"/>
              <a:t>Have a minimum of 20 colleges/universities trading transcripts electronically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sz="2800" dirty="0" smtClean="0"/>
          </a:p>
        </p:txBody>
      </p:sp>
      <p:pic>
        <p:nvPicPr>
          <p:cNvPr id="32772" name="Picture 4" descr="two w bluepri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733925"/>
            <a:ext cx="2568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Site Inspection (References)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017713"/>
            <a:ext cx="8116888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>
              <a:hlinkClick r:id="rId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www.mhec.org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For more on Midwestern Higher Education Compact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3"/>
              </a:rPr>
              <a:t>www.pesc.org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For more on standards for electronic data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4"/>
              </a:rPr>
              <a:t>http://</a:t>
            </a:r>
            <a:r>
              <a:rPr lang="en-US" sz="2800" u="sng" dirty="0" smtClean="0">
                <a:solidFill>
                  <a:schemeClr val="hlink"/>
                </a:solidFill>
                <a:hlinkClick r:id="rId4"/>
              </a:rPr>
              <a:t>r</a:t>
            </a:r>
            <a:r>
              <a:rPr lang="en-US" sz="2800" u="sng" dirty="0" smtClean="0">
                <a:solidFill>
                  <a:schemeClr val="hlink"/>
                </a:solidFill>
              </a:rPr>
              <a:t>egistrar.utexas.edu/speede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For more on the SPEEDE Server at the University of Texas at Austin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marL="273050" lvl="1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</a:pPr>
            <a:r>
              <a:rPr lang="en-US" sz="2800" u="sng" dirty="0" smtClean="0">
                <a:solidFill>
                  <a:schemeClr val="hlink"/>
                </a:solidFill>
                <a:hlinkClick r:id="rId5"/>
              </a:rPr>
              <a:t>www.aacrao.org/speede/index.cfm</a:t>
            </a:r>
            <a:r>
              <a:rPr lang="en-US" sz="2800" u="sng" dirty="0" smtClean="0">
                <a:solidFill>
                  <a:schemeClr val="hlink"/>
                </a:solidFill>
              </a:rPr>
              <a:t> </a:t>
            </a:r>
          </a:p>
          <a:p>
            <a:pPr marL="273050" lvl="1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	</a:t>
            </a:r>
            <a:r>
              <a:rPr lang="en-US" sz="1600" dirty="0" smtClean="0"/>
              <a:t>For more on electronic data exchange</a:t>
            </a:r>
            <a:endParaRPr lang="en-US" sz="2800" u="sng" dirty="0" smtClean="0">
              <a:solidFill>
                <a:schemeClr val="hlink"/>
              </a:solidFill>
            </a:endParaRPr>
          </a:p>
          <a:p>
            <a:pPr marL="273050" lvl="1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</a:pPr>
            <a:r>
              <a:rPr lang="en-US" sz="2800" u="sng" dirty="0" smtClean="0">
                <a:solidFill>
                  <a:schemeClr val="hlink"/>
                </a:solidFill>
                <a:hlinkClick r:id="rId6"/>
              </a:rPr>
              <a:t>www.moacrao.org</a:t>
            </a:r>
            <a:endParaRPr lang="en-US" sz="2800" u="sng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u="sng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en-US" sz="2800" u="sng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pic>
        <p:nvPicPr>
          <p:cNvPr id="33796" name="Picture 4" descr="C:\Documents and Settings\Dawn\Local Settings\Temporary Internet Files\Content.IE5\7QR6SMBF\MCj0432556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4724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Contact Information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Kathy Hale, </a:t>
            </a:r>
            <a:r>
              <a:rPr lang="en-US" sz="3000" dirty="0" smtClean="0"/>
              <a:t>Director of Enrollment Services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Metropolitan Community College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3100 Broadway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Kansas City, MO 64111-2429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2"/>
              </a:rPr>
              <a:t>Kathy.Hale@mcckc.edu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816/604-1022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Dawn </a:t>
            </a:r>
            <a:r>
              <a:rPr lang="en-US" sz="3600" dirty="0" err="1" smtClean="0"/>
              <a:t>Hatterman</a:t>
            </a:r>
            <a:r>
              <a:rPr lang="en-US" sz="3600" dirty="0" smtClean="0"/>
              <a:t>, </a:t>
            </a:r>
            <a:r>
              <a:rPr lang="en-US" sz="3000" dirty="0" smtClean="0"/>
              <a:t>Registrar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Metropolitan Community College- </a:t>
            </a:r>
            <a:r>
              <a:rPr lang="en-US" sz="1600" dirty="0" smtClean="0"/>
              <a:t>Maple Woods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2601 NE Barry Road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Kansas City, MO 64156-1299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Dawn.Hatterman@mcckc.edu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816/604-3108</a:t>
            </a:r>
          </a:p>
        </p:txBody>
      </p:sp>
      <p:pic>
        <p:nvPicPr>
          <p:cNvPr id="34820" name="Picture 3" descr="under-construction-clay guy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038600"/>
            <a:ext cx="2551113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782762"/>
          </a:xfrm>
        </p:spPr>
        <p:txBody>
          <a:bodyPr/>
          <a:lstStyle/>
          <a:p>
            <a:pPr eaLnBrk="1" hangingPunct="1"/>
            <a:r>
              <a:rPr lang="en-US" smtClean="0"/>
              <a:t>How MCC Became an E-Transcript “Contractor” for Missouri</a:t>
            </a:r>
            <a:br>
              <a:rPr lang="en-US" smtClean="0"/>
            </a:br>
            <a:r>
              <a:rPr lang="en-US" sz="2800" smtClean="0"/>
              <a:t>(Why we Are Passionate About This Topic)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286000"/>
            <a:ext cx="7772400" cy="3733800"/>
          </a:xfrm>
        </p:spPr>
        <p:txBody>
          <a:bodyPr/>
          <a:lstStyle/>
          <a:p>
            <a:pPr eaLnBrk="1" hangingPunct="1"/>
            <a:r>
              <a:rPr lang="en-US" sz="2400" smtClean="0"/>
              <a:t>Vice-Chancellor at MCC established a Committee to explore E-Transcript options in August 2006</a:t>
            </a:r>
          </a:p>
          <a:p>
            <a:pPr lvl="1" eaLnBrk="1" hangingPunct="1"/>
            <a:r>
              <a:rPr lang="en-US" sz="2000" smtClean="0"/>
              <a:t>Began by surveying Institutions at MACRAO 2006</a:t>
            </a:r>
          </a:p>
          <a:p>
            <a:pPr lvl="1" eaLnBrk="1" hangingPunct="1"/>
            <a:r>
              <a:rPr lang="en-US" sz="2000" smtClean="0"/>
              <a:t>Analyzed our transcript process</a:t>
            </a:r>
          </a:p>
          <a:p>
            <a:pPr lvl="1" eaLnBrk="1" hangingPunct="1"/>
            <a:r>
              <a:rPr lang="en-US" sz="2000" smtClean="0"/>
              <a:t>Researched E-Transcript options available</a:t>
            </a:r>
          </a:p>
          <a:p>
            <a:pPr lvl="1" eaLnBrk="1" hangingPunct="1"/>
            <a:r>
              <a:rPr lang="en-US" sz="2000" smtClean="0"/>
              <a:t>Made recommendation to our Vice-Chancellor in February 2007 with updates in June 2007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8196" name="Picture 4" descr="under-construc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272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	Putting Out Bids for Other </a:t>
            </a:r>
            <a:br>
              <a:rPr lang="en-US" smtClean="0"/>
            </a:br>
            <a:r>
              <a:rPr lang="en-US" smtClean="0"/>
              <a:t>E-Transcript “Contractors”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Fall 2007:  </a:t>
            </a:r>
          </a:p>
          <a:p>
            <a:pPr lvl="1" eaLnBrk="1" hangingPunct="1"/>
            <a:r>
              <a:rPr lang="en-US" sz="2200" dirty="0" smtClean="0"/>
              <a:t>MCC Presents on E-Transcripts at MACRAO Annual Conference</a:t>
            </a:r>
          </a:p>
          <a:p>
            <a:pPr eaLnBrk="1" hangingPunct="1"/>
            <a:r>
              <a:rPr lang="en-US" sz="2400" dirty="0" smtClean="0"/>
              <a:t>Fall 2008:  </a:t>
            </a:r>
          </a:p>
          <a:p>
            <a:pPr lvl="1" eaLnBrk="1" hangingPunct="1"/>
            <a:r>
              <a:rPr lang="en-US" sz="2200" dirty="0" smtClean="0"/>
              <a:t>SPEEDE Committee and E-Transcript expert, Clare Smith-Larson presents at MACRAO Annual Conference</a:t>
            </a:r>
          </a:p>
          <a:p>
            <a:pPr eaLnBrk="1" hangingPunct="1"/>
            <a:r>
              <a:rPr lang="en-US" sz="2400" dirty="0" smtClean="0"/>
              <a:t>Spring 2009: </a:t>
            </a:r>
          </a:p>
          <a:p>
            <a:pPr lvl="1" eaLnBrk="1" hangingPunct="1"/>
            <a:r>
              <a:rPr lang="en-US" sz="2200" dirty="0" smtClean="0"/>
              <a:t>MACRAO Board determines E-Transcripts are a timely and important issue for our organization to address as a </a:t>
            </a:r>
          </a:p>
          <a:p>
            <a:pPr lvl="1" eaLnBrk="1" hangingPunct="1">
              <a:buNone/>
            </a:pPr>
            <a:r>
              <a:rPr lang="en-US" sz="2200" dirty="0" smtClean="0"/>
              <a:t>	drive-in workshop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9220" name="Picture 3" descr="under-construc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272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Summer 2009:</a:t>
            </a:r>
            <a:br>
              <a:rPr lang="en-US" dirty="0" smtClean="0"/>
            </a:br>
            <a:r>
              <a:rPr lang="en-US" dirty="0" smtClean="0"/>
              <a:t>MACRAO E-Transcript Summit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MACRAO funded the first ever Drive-In Workshop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74 attendees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24 institutions represented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Clare Smith-Larson from Iowa State facilitated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MDHE representative in attendance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Details posted on MACRAO website  </a:t>
            </a:r>
            <a:r>
              <a:rPr lang="en-US" sz="2200" dirty="0" smtClean="0">
                <a:hlinkClick r:id="rId2"/>
              </a:rPr>
              <a:t>www.moacrao.org</a:t>
            </a:r>
            <a:endParaRPr lang="en-US" sz="2200" dirty="0" smtClean="0"/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None/>
              <a:defRPr/>
            </a:pPr>
            <a:endParaRPr lang="en-US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Summit Goals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Start the conversation of sending/receiving college to college transcripts electronically between institutions in Missouri.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Establish the central repository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Gather information and tools to assist colleges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Gain outside support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10244" name="Picture 3" descr="under-constructi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257800"/>
            <a:ext cx="18272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Fall 2009:  Summit Update at MACRAO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MCC and UM System present pre-conference workshop on E-Transcripts</a:t>
            </a:r>
          </a:p>
          <a:p>
            <a:pPr lvl="1" eaLnBrk="1" hangingPunct="1"/>
            <a:r>
              <a:rPr lang="en-US" smtClean="0"/>
              <a:t>36 Attended from 17 colleges/universities</a:t>
            </a:r>
          </a:p>
          <a:p>
            <a:pPr lvl="1" eaLnBrk="1" hangingPunct="1"/>
            <a:r>
              <a:rPr lang="en-US" smtClean="0"/>
              <a:t>Continued the conversation of college to college (not high school to college) transcripts:</a:t>
            </a:r>
          </a:p>
          <a:p>
            <a:pPr lvl="2" eaLnBrk="1" hangingPunct="1"/>
            <a:r>
              <a:rPr lang="en-US" smtClean="0"/>
              <a:t>Overview of the process</a:t>
            </a:r>
          </a:p>
          <a:p>
            <a:pPr lvl="2" eaLnBrk="1" hangingPunct="1"/>
            <a:r>
              <a:rPr lang="en-US" smtClean="0"/>
              <a:t>Progress made by institutions</a:t>
            </a:r>
          </a:p>
          <a:p>
            <a:pPr lvl="2" eaLnBrk="1" hangingPunct="1"/>
            <a:r>
              <a:rPr lang="en-US" smtClean="0"/>
              <a:t>Discussion of tools created to assist in implementation</a:t>
            </a:r>
          </a:p>
          <a:p>
            <a:pPr lvl="3" eaLnBrk="1" hangingPunct="1"/>
            <a:r>
              <a:rPr lang="en-US" smtClean="0"/>
              <a:t>E-Transcript Start-Up Checklist</a:t>
            </a:r>
          </a:p>
          <a:p>
            <a:pPr lvl="3" eaLnBrk="1" hangingPunct="1"/>
            <a:r>
              <a:rPr lang="en-US" smtClean="0"/>
              <a:t>E-Transcript Cost Savings Analysis Form</a:t>
            </a:r>
          </a:p>
          <a:p>
            <a:pPr lvl="3" eaLnBrk="1" hangingPunct="1"/>
            <a:r>
              <a:rPr lang="en-US" smtClean="0"/>
              <a:t>Opinion Paper on E-Transcripts in Missouri</a:t>
            </a:r>
          </a:p>
        </p:txBody>
      </p:sp>
      <p:pic>
        <p:nvPicPr>
          <p:cNvPr id="11268" name="Picture 3" descr="under-construc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272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Whose Been Part of the Discussions?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1" y="990600"/>
            <a:ext cx="3733800" cy="5638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Avila College</a:t>
            </a:r>
          </a:p>
          <a:p>
            <a:pPr eaLnBrk="1" hangingPunct="1"/>
            <a:r>
              <a:rPr lang="en-US" sz="1600" dirty="0" smtClean="0"/>
              <a:t>College of the Ozarks</a:t>
            </a:r>
          </a:p>
          <a:p>
            <a:pPr eaLnBrk="1" hangingPunct="1"/>
            <a:r>
              <a:rPr lang="en-US" sz="1600" dirty="0" smtClean="0"/>
              <a:t>Columbia College</a:t>
            </a:r>
          </a:p>
          <a:p>
            <a:pPr eaLnBrk="1" hangingPunct="1"/>
            <a:r>
              <a:rPr lang="en-US" sz="1600" dirty="0" smtClean="0"/>
              <a:t>Crowder College</a:t>
            </a:r>
          </a:p>
          <a:p>
            <a:pPr eaLnBrk="1" hangingPunct="1"/>
            <a:r>
              <a:rPr lang="en-US" sz="1600" dirty="0" err="1" smtClean="0"/>
              <a:t>DeVry</a:t>
            </a:r>
            <a:r>
              <a:rPr lang="en-US" sz="1600" dirty="0" smtClean="0"/>
              <a:t> University</a:t>
            </a:r>
          </a:p>
          <a:p>
            <a:pPr eaLnBrk="1" hangingPunct="1"/>
            <a:r>
              <a:rPr lang="en-US" sz="1600" dirty="0" smtClean="0"/>
              <a:t>East Central College</a:t>
            </a:r>
          </a:p>
          <a:p>
            <a:pPr eaLnBrk="1" hangingPunct="1"/>
            <a:r>
              <a:rPr lang="en-US" sz="1600" dirty="0" smtClean="0"/>
              <a:t>Harris-Stowe State University</a:t>
            </a:r>
          </a:p>
          <a:p>
            <a:pPr eaLnBrk="1" hangingPunct="1"/>
            <a:r>
              <a:rPr lang="en-US" sz="1600" dirty="0" smtClean="0"/>
              <a:t>Jefferson College</a:t>
            </a:r>
          </a:p>
          <a:p>
            <a:pPr eaLnBrk="1" hangingPunct="1"/>
            <a:r>
              <a:rPr lang="en-US" sz="1600" dirty="0" err="1" smtClean="0"/>
              <a:t>Lindenwood</a:t>
            </a:r>
            <a:r>
              <a:rPr lang="en-US" sz="1600" dirty="0" smtClean="0"/>
              <a:t> University</a:t>
            </a:r>
          </a:p>
          <a:p>
            <a:pPr eaLnBrk="1" hangingPunct="1"/>
            <a:r>
              <a:rPr lang="en-US" sz="1600" dirty="0" smtClean="0"/>
              <a:t>Linn State Technical College</a:t>
            </a:r>
          </a:p>
          <a:p>
            <a:pPr eaLnBrk="1" hangingPunct="1"/>
            <a:r>
              <a:rPr lang="en-US" sz="1600" dirty="0" smtClean="0"/>
              <a:t>Metropolitan Community College</a:t>
            </a:r>
          </a:p>
          <a:p>
            <a:pPr eaLnBrk="1" hangingPunct="1"/>
            <a:r>
              <a:rPr lang="en-US" sz="1600" dirty="0" smtClean="0"/>
              <a:t>Missouri Baptist University</a:t>
            </a:r>
          </a:p>
          <a:p>
            <a:pPr eaLnBrk="1" hangingPunct="1"/>
            <a:r>
              <a:rPr lang="en-US" sz="1600" dirty="0" smtClean="0"/>
              <a:t>Missouri Southern State University</a:t>
            </a:r>
          </a:p>
          <a:p>
            <a:pPr eaLnBrk="1" hangingPunct="1"/>
            <a:r>
              <a:rPr lang="en-US" sz="1600" dirty="0" smtClean="0"/>
              <a:t>Missouri State University</a:t>
            </a:r>
          </a:p>
          <a:p>
            <a:pPr eaLnBrk="1" hangingPunct="1"/>
            <a:r>
              <a:rPr lang="en-US" sz="1600" dirty="0" smtClean="0"/>
              <a:t>Missouri University of Science &amp; Technology</a:t>
            </a:r>
          </a:p>
          <a:p>
            <a:pPr eaLnBrk="1" hangingPunct="1"/>
            <a:r>
              <a:rPr lang="en-US" sz="1600" dirty="0" smtClean="0"/>
              <a:t>Moberly Area Community College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2292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1066800"/>
            <a:ext cx="3749675" cy="49530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Northwest Missouri State University</a:t>
            </a:r>
          </a:p>
          <a:p>
            <a:pPr eaLnBrk="1" hangingPunct="1"/>
            <a:r>
              <a:rPr lang="en-US" sz="1600" dirty="0" err="1" smtClean="0"/>
              <a:t>Rockhurst</a:t>
            </a:r>
            <a:r>
              <a:rPr lang="en-US" sz="1600" dirty="0" smtClean="0"/>
              <a:t> University</a:t>
            </a:r>
          </a:p>
          <a:p>
            <a:pPr eaLnBrk="1" hangingPunct="1"/>
            <a:r>
              <a:rPr lang="en-US" sz="1600" dirty="0" smtClean="0"/>
              <a:t>Southeast Missouri State University</a:t>
            </a:r>
          </a:p>
          <a:p>
            <a:pPr eaLnBrk="1" hangingPunct="1"/>
            <a:r>
              <a:rPr lang="en-US" sz="1600" dirty="0" smtClean="0"/>
              <a:t>State Fair Community College</a:t>
            </a:r>
          </a:p>
          <a:p>
            <a:pPr eaLnBrk="1" hangingPunct="1"/>
            <a:r>
              <a:rPr lang="en-US" sz="1600" dirty="0" smtClean="0"/>
              <a:t>St. Louis Community College</a:t>
            </a:r>
          </a:p>
          <a:p>
            <a:pPr eaLnBrk="1" hangingPunct="1"/>
            <a:r>
              <a:rPr lang="en-US" sz="1600" dirty="0" smtClean="0"/>
              <a:t>St. Louis University</a:t>
            </a:r>
          </a:p>
          <a:p>
            <a:pPr eaLnBrk="1" hangingPunct="1"/>
            <a:r>
              <a:rPr lang="en-US" sz="1600" dirty="0" smtClean="0"/>
              <a:t>Southeast Missouri State University</a:t>
            </a:r>
          </a:p>
          <a:p>
            <a:pPr eaLnBrk="1" hangingPunct="1"/>
            <a:r>
              <a:rPr lang="en-US" sz="1600" dirty="0" smtClean="0"/>
              <a:t>Southwest Baptist University</a:t>
            </a:r>
          </a:p>
          <a:p>
            <a:pPr eaLnBrk="1" hangingPunct="1"/>
            <a:r>
              <a:rPr lang="en-US" sz="1600" dirty="0" smtClean="0"/>
              <a:t>Truman State University</a:t>
            </a:r>
          </a:p>
          <a:p>
            <a:pPr eaLnBrk="1" hangingPunct="1"/>
            <a:r>
              <a:rPr lang="en-US" sz="1600" dirty="0" smtClean="0"/>
              <a:t>University of Central Missouri</a:t>
            </a:r>
          </a:p>
          <a:p>
            <a:pPr eaLnBrk="1" hangingPunct="1"/>
            <a:r>
              <a:rPr lang="en-US" sz="1600" dirty="0" smtClean="0"/>
              <a:t>University of Missouri- Columbia</a:t>
            </a:r>
          </a:p>
          <a:p>
            <a:pPr eaLnBrk="1" hangingPunct="1"/>
            <a:r>
              <a:rPr lang="en-US" sz="1600" dirty="0" smtClean="0"/>
              <a:t>University of Missouri- Kansas City</a:t>
            </a:r>
          </a:p>
          <a:p>
            <a:pPr eaLnBrk="1" hangingPunct="1"/>
            <a:r>
              <a:rPr lang="en-US" sz="1600" dirty="0" smtClean="0"/>
              <a:t>University of Missouri- St. Louis</a:t>
            </a:r>
          </a:p>
          <a:p>
            <a:pPr eaLnBrk="1" hangingPunct="1"/>
            <a:r>
              <a:rPr lang="en-US" sz="1600" dirty="0" smtClean="0"/>
              <a:t>Webster University</a:t>
            </a:r>
          </a:p>
          <a:p>
            <a:pPr eaLnBrk="1" hangingPunct="1"/>
            <a:r>
              <a:rPr lang="en-US" sz="1600" dirty="0" smtClean="0"/>
              <a:t>William Jewel College</a:t>
            </a:r>
          </a:p>
          <a:p>
            <a:pPr eaLnBrk="1" hangingPunct="1"/>
            <a:r>
              <a:rPr lang="en-US" sz="1600" dirty="0" smtClean="0"/>
              <a:t>William Woods University</a:t>
            </a:r>
          </a:p>
        </p:txBody>
      </p:sp>
      <p:pic>
        <p:nvPicPr>
          <p:cNvPr id="12293" name="Picture 3" descr="under-construc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2721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2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2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2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2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 build="p"/>
      <p:bldP spid="1229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Build E-Transcripts in MO?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447800"/>
            <a:ext cx="7812088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We live in an electronic world where students apply on-line (admission, financial aid, etc.) </a:t>
            </a:r>
          </a:p>
          <a:p>
            <a:pPr eaLnBrk="1" hangingPunct="1"/>
            <a:r>
              <a:rPr lang="en-US" sz="2400" dirty="0" smtClean="0"/>
              <a:t>Students expect their transcripts to be delivered, processed and evaluated in a timely manner</a:t>
            </a:r>
          </a:p>
          <a:p>
            <a:pPr eaLnBrk="1" hangingPunct="1"/>
            <a:r>
              <a:rPr lang="en-US" sz="2400" dirty="0" smtClean="0"/>
              <a:t>Cost Analysis shows it is increasingly expensive to produce paper transcripts compared to other automated services</a:t>
            </a:r>
          </a:p>
          <a:p>
            <a:pPr eaLnBrk="1" hangingPunct="1"/>
            <a:r>
              <a:rPr lang="en-US" sz="2200" dirty="0" smtClean="0"/>
              <a:t>Transcript fraud is a fact of life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Regardless of the delivery method we use, the fundamental concept does not change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The security and accuracy of academic records will always be a high priority 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/>
            <a:endParaRPr lang="en-US" sz="3100" dirty="0" smtClean="0"/>
          </a:p>
          <a:p>
            <a:pPr eaLnBrk="1" hangingPunct="1"/>
            <a:endParaRPr lang="en-US" sz="3100" dirty="0" smtClean="0"/>
          </a:p>
          <a:p>
            <a:pPr eaLnBrk="1" hangingPunct="1"/>
            <a:endParaRPr lang="en-US" sz="3100" dirty="0" smtClean="0"/>
          </a:p>
          <a:p>
            <a:pPr eaLnBrk="1" hangingPunct="1"/>
            <a:endParaRPr lang="en-US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Build E-Transcripts in MO?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73050" lvl="1" indent="-273050" eaLnBrk="1" hangingPunct="1">
              <a:spcBef>
                <a:spcPts val="575"/>
              </a:spcBef>
              <a:buClr>
                <a:schemeClr val="accent1"/>
              </a:buClr>
              <a:buNone/>
            </a:pPr>
            <a:endParaRPr lang="en-US" dirty="0" smtClean="0"/>
          </a:p>
          <a:p>
            <a:pPr marL="547687" lvl="2" indent="-273050" eaLnBrk="1" hangingPunct="1">
              <a:spcBef>
                <a:spcPts val="575"/>
              </a:spcBef>
              <a:buClr>
                <a:schemeClr val="accent1"/>
              </a:buClr>
            </a:pPr>
            <a:r>
              <a:rPr lang="en-US" sz="2400" dirty="0" smtClean="0"/>
              <a:t>Transfer agreements will be facilitated by more accurate and timely evaluations</a:t>
            </a:r>
          </a:p>
          <a:p>
            <a:pPr marL="547687" lvl="2" indent="-273050" eaLnBrk="1" hangingPunct="1">
              <a:spcBef>
                <a:spcPts val="575"/>
              </a:spcBef>
              <a:buClr>
                <a:schemeClr val="accent1"/>
              </a:buClr>
            </a:pPr>
            <a:endParaRPr lang="en-US" sz="2400" dirty="0" smtClean="0"/>
          </a:p>
          <a:p>
            <a:pPr marL="822325" lvl="3" indent="-273050" eaLnBrk="1" hangingPunct="1">
              <a:spcBef>
                <a:spcPts val="575"/>
              </a:spcBef>
              <a:buClr>
                <a:schemeClr val="accent1"/>
              </a:buClr>
            </a:pPr>
            <a:r>
              <a:rPr lang="en-US" sz="1800" dirty="0" smtClean="0"/>
              <a:t>E-Transcripts mean less manual data entry and an opportunity for automated evaluations of established course equivalencies</a:t>
            </a:r>
          </a:p>
          <a:p>
            <a:pPr marL="822325" lvl="3" indent="-273050" eaLnBrk="1" hangingPunct="1">
              <a:spcBef>
                <a:spcPts val="575"/>
              </a:spcBef>
              <a:buClr>
                <a:schemeClr val="accent1"/>
              </a:buClr>
            </a:pPr>
            <a:endParaRPr lang="en-US" sz="1800" dirty="0" smtClean="0"/>
          </a:p>
          <a:p>
            <a:pPr marL="822325" lvl="3" indent="-273050" eaLnBrk="1" hangingPunct="1">
              <a:spcBef>
                <a:spcPts val="575"/>
              </a:spcBef>
              <a:buClr>
                <a:schemeClr val="accent1"/>
              </a:buClr>
            </a:pPr>
            <a:r>
              <a:rPr lang="en-US" sz="1800" dirty="0" smtClean="0"/>
              <a:t>Hardcopy and electronic transcripts can </a:t>
            </a:r>
          </a:p>
          <a:p>
            <a:pPr marL="822325" lvl="3" indent="-273050" eaLnBrk="1" hangingPunct="1">
              <a:spcBef>
                <a:spcPts val="575"/>
              </a:spcBef>
              <a:buClr>
                <a:schemeClr val="accent1"/>
              </a:buClr>
              <a:buNone/>
            </a:pPr>
            <a:r>
              <a:rPr lang="en-US" sz="1800" dirty="0" smtClean="0"/>
              <a:t>	complement, rather than impede, each other.</a:t>
            </a:r>
          </a:p>
          <a:p>
            <a:pPr lvl="3" eaLnBrk="1" hangingPunct="1"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dirty="0" smtClean="0"/>
          </a:p>
        </p:txBody>
      </p:sp>
      <p:pic>
        <p:nvPicPr>
          <p:cNvPr id="14340" name="Picture 3" descr="under-constructi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8650" y="4267200"/>
            <a:ext cx="3128963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2816</TotalTime>
  <Words>1687</Words>
  <Application>Microsoft Office PowerPoint</Application>
  <PresentationFormat>On-screen Show (4:3)</PresentationFormat>
  <Paragraphs>288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UNDER CONSTRUCTION:  Exploring the Benefits of and the Progress Toward Implementing Electronic Transcripts Between Missouri Colleges and Universities</vt:lpstr>
      <vt:lpstr>Visiting the Construction Site:  What to Expect Today</vt:lpstr>
      <vt:lpstr>How MCC Became an E-Transcript “Contractor” for Missouri (Why we Are Passionate About This Topic)</vt:lpstr>
      <vt:lpstr> Putting Out Bids for Other  E-Transcript “Contractors”</vt:lpstr>
      <vt:lpstr>Summer 2009: MACRAO E-Transcript Summit</vt:lpstr>
      <vt:lpstr>Fall 2009:  Summit Update at MACRAO</vt:lpstr>
      <vt:lpstr>Whose Been Part of the Discussions?</vt:lpstr>
      <vt:lpstr>Why Build E-Transcripts in MO?</vt:lpstr>
      <vt:lpstr>Why Build E-Transcripts in MO?</vt:lpstr>
      <vt:lpstr> Blueprints for E-Transcripts Exist</vt:lpstr>
      <vt:lpstr>Industry Standards Exist </vt:lpstr>
      <vt:lpstr>E-Transcript Building Options</vt:lpstr>
      <vt:lpstr>Third Party Vendors as Builders: What you should know . . .</vt:lpstr>
      <vt:lpstr>Partial List of Third Parties </vt:lpstr>
      <vt:lpstr>Evaluating Third Party Builders</vt:lpstr>
      <vt:lpstr>SPEEDE/XML as a Builder: What you should know . . .</vt:lpstr>
      <vt:lpstr>SPEEDE/XML as a Builder: What you should know . . .</vt:lpstr>
      <vt:lpstr>Grab Your Hard Hats! </vt:lpstr>
      <vt:lpstr>Grab Your Hard Hats! </vt:lpstr>
      <vt:lpstr>Grab Your Hard Hats! </vt:lpstr>
      <vt:lpstr>Builders Being Considered by MO</vt:lpstr>
      <vt:lpstr>Regardless of the Builder Selected, We Have a Laid a Solid Foundation</vt:lpstr>
      <vt:lpstr>How You Can Be the Contractors for E-Transcripts in Missouri</vt:lpstr>
      <vt:lpstr>The E-Transcript Checklist:  A Blueprint for Colleges and Universities in MO</vt:lpstr>
      <vt:lpstr>The E-Transcript Checklist:</vt:lpstr>
      <vt:lpstr>The E-Transcript Checklist:</vt:lpstr>
      <vt:lpstr>How You Can Be the Contractors for E-Transcripts in Missouri</vt:lpstr>
      <vt:lpstr>Site Inspection (References)</vt:lpstr>
      <vt:lpstr>Our Contact Information</vt:lpstr>
    </vt:vector>
  </TitlesOfParts>
  <Company>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Clear Picture: The Technology Behind Electronic Transcripts</dc:title>
  <dc:creator>LockwooL</dc:creator>
  <cp:lastModifiedBy>bwhite</cp:lastModifiedBy>
  <cp:revision>201</cp:revision>
  <dcterms:created xsi:type="dcterms:W3CDTF">2007-09-27T16:20:23Z</dcterms:created>
  <dcterms:modified xsi:type="dcterms:W3CDTF">2010-02-12T16:12:51Z</dcterms:modified>
</cp:coreProperties>
</file>