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71" r:id="rId4"/>
    <p:sldId id="269" r:id="rId5"/>
    <p:sldId id="260" r:id="rId6"/>
    <p:sldId id="257" r:id="rId7"/>
    <p:sldId id="258" r:id="rId8"/>
    <p:sldId id="261" r:id="rId9"/>
    <p:sldId id="262" r:id="rId10"/>
    <p:sldId id="266" r:id="rId11"/>
    <p:sldId id="263" r:id="rId12"/>
    <p:sldId id="264" r:id="rId13"/>
    <p:sldId id="265" r:id="rId14"/>
    <p:sldId id="268" r:id="rId15"/>
    <p:sldId id="272" r:id="rId16"/>
    <p:sldId id="273" r:id="rId17"/>
    <p:sldId id="274" r:id="rId18"/>
    <p:sldId id="275" r:id="rId19"/>
    <p:sldId id="276" r:id="rId20"/>
    <p:sldId id="277" r:id="rId21"/>
    <p:sldId id="278" r:id="rId22"/>
    <p:sldId id="279" r:id="rId23"/>
    <p:sldId id="280" r:id="rId24"/>
    <p:sldId id="299" r:id="rId25"/>
    <p:sldId id="281" r:id="rId26"/>
    <p:sldId id="286" r:id="rId27"/>
    <p:sldId id="283" r:id="rId28"/>
    <p:sldId id="285" r:id="rId29"/>
    <p:sldId id="282" r:id="rId30"/>
    <p:sldId id="291" r:id="rId31"/>
    <p:sldId id="292" r:id="rId32"/>
    <p:sldId id="294" r:id="rId33"/>
    <p:sldId id="293" r:id="rId34"/>
    <p:sldId id="295" r:id="rId35"/>
    <p:sldId id="298" r:id="rId36"/>
    <p:sldId id="297" r:id="rId37"/>
    <p:sldId id="300"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73" autoAdjust="0"/>
  </p:normalViewPr>
  <p:slideViewPr>
    <p:cSldViewPr snapToGrid="0" snapToObjects="1">
      <p:cViewPr varScale="1">
        <p:scale>
          <a:sx n="91" d="100"/>
          <a:sy n="91" d="100"/>
        </p:scale>
        <p:origin x="-1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Students</a:t>
            </a:r>
            <a:r>
              <a:rPr lang="en-US" baseline="0" dirty="0" smtClean="0"/>
              <a:t> needing r</a:t>
            </a:r>
            <a:r>
              <a:rPr lang="en-US" dirty="0" smtClean="0"/>
              <a:t>emedial </a:t>
            </a:r>
            <a:r>
              <a:rPr lang="en-US" dirty="0"/>
              <a:t>mathematics</a:t>
            </a:r>
          </a:p>
        </c:rich>
      </c:tx>
      <c:layout/>
      <c:overlay val="0"/>
    </c:title>
    <c:autoTitleDeleted val="0"/>
    <c:plotArea>
      <c:layout/>
      <c:lineChart>
        <c:grouping val="standard"/>
        <c:varyColors val="0"/>
        <c:ser>
          <c:idx val="0"/>
          <c:order val="0"/>
          <c:tx>
            <c:strRef>
              <c:f>Sheet1!$B$1</c:f>
              <c:strCache>
                <c:ptCount val="1"/>
                <c:pt idx="0">
                  <c:v>Remedial mathematics</c:v>
                </c:pt>
              </c:strCache>
            </c:strRef>
          </c:tx>
          <c:marker>
            <c:symbol val="none"/>
          </c:marker>
          <c:cat>
            <c:numRef>
              <c:f>Sheet1!$A$2:$A$7</c:f>
              <c:numCache>
                <c:formatCode>General</c:formatCode>
                <c:ptCount val="6"/>
                <c:pt idx="0">
                  <c:v>1996.0</c:v>
                </c:pt>
                <c:pt idx="1">
                  <c:v>2003.0</c:v>
                </c:pt>
                <c:pt idx="2">
                  <c:v>2004.0</c:v>
                </c:pt>
                <c:pt idx="3">
                  <c:v>2005.0</c:v>
                </c:pt>
                <c:pt idx="4">
                  <c:v>2006.0</c:v>
                </c:pt>
                <c:pt idx="5">
                  <c:v>2007.0</c:v>
                </c:pt>
              </c:numCache>
            </c:numRef>
          </c:cat>
          <c:val>
            <c:numRef>
              <c:f>Sheet1!$B$2:$B$7</c:f>
              <c:numCache>
                <c:formatCode>General</c:formatCode>
                <c:ptCount val="6"/>
                <c:pt idx="0">
                  <c:v>18.1</c:v>
                </c:pt>
                <c:pt idx="1">
                  <c:v>26.8</c:v>
                </c:pt>
                <c:pt idx="2">
                  <c:v>26.9</c:v>
                </c:pt>
                <c:pt idx="3">
                  <c:v>29.3</c:v>
                </c:pt>
                <c:pt idx="4">
                  <c:v>29.6</c:v>
                </c:pt>
                <c:pt idx="5">
                  <c:v>30.1</c:v>
                </c:pt>
              </c:numCache>
            </c:numRef>
          </c:val>
          <c:smooth val="0"/>
        </c:ser>
        <c:dLbls>
          <c:showLegendKey val="0"/>
          <c:showVal val="0"/>
          <c:showCatName val="0"/>
          <c:showSerName val="0"/>
          <c:showPercent val="0"/>
          <c:showBubbleSize val="0"/>
        </c:dLbls>
        <c:marker val="1"/>
        <c:smooth val="0"/>
        <c:axId val="675941640"/>
        <c:axId val="717533048"/>
      </c:lineChart>
      <c:catAx>
        <c:axId val="675941640"/>
        <c:scaling>
          <c:orientation val="minMax"/>
        </c:scaling>
        <c:delete val="0"/>
        <c:axPos val="b"/>
        <c:numFmt formatCode="General" sourceLinked="1"/>
        <c:majorTickMark val="out"/>
        <c:minorTickMark val="none"/>
        <c:tickLblPos val="nextTo"/>
        <c:crossAx val="717533048"/>
        <c:crosses val="autoZero"/>
        <c:auto val="1"/>
        <c:lblAlgn val="ctr"/>
        <c:lblOffset val="100"/>
        <c:noMultiLvlLbl val="0"/>
      </c:catAx>
      <c:valAx>
        <c:axId val="717533048"/>
        <c:scaling>
          <c:orientation val="minMax"/>
        </c:scaling>
        <c:delete val="0"/>
        <c:axPos val="l"/>
        <c:majorGridlines/>
        <c:numFmt formatCode="General" sourceLinked="1"/>
        <c:majorTickMark val="out"/>
        <c:minorTickMark val="none"/>
        <c:tickLblPos val="nextTo"/>
        <c:crossAx val="675941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5790CF-B684-1845-85FA-1CFC8D47C8A9}"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86304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790CF-B684-1845-85FA-1CFC8D47C8A9}"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390165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790CF-B684-1845-85FA-1CFC8D47C8A9}"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104814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790CF-B684-1845-85FA-1CFC8D47C8A9}"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336305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790CF-B684-1845-85FA-1CFC8D47C8A9}"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107659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5790CF-B684-1845-85FA-1CFC8D47C8A9}"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409130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5790CF-B684-1845-85FA-1CFC8D47C8A9}" type="datetimeFigureOut">
              <a:rPr lang="en-US" smtClean="0"/>
              <a:t>1/28/13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308407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5790CF-B684-1845-85FA-1CFC8D47C8A9}" type="datetimeFigureOut">
              <a:rPr lang="en-US" smtClean="0"/>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268772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790CF-B684-1845-85FA-1CFC8D47C8A9}" type="datetimeFigureOut">
              <a:rPr lang="en-US" smtClean="0"/>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422720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790CF-B684-1845-85FA-1CFC8D47C8A9}"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120276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790CF-B684-1845-85FA-1CFC8D47C8A9}"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8907F-98DC-9940-ACCD-24C8AF5DDB81}" type="slidenum">
              <a:rPr lang="en-US" smtClean="0"/>
              <a:t>‹#›</a:t>
            </a:fld>
            <a:endParaRPr lang="en-US"/>
          </a:p>
        </p:txBody>
      </p:sp>
    </p:spTree>
    <p:extLst>
      <p:ext uri="{BB962C8B-B14F-4D97-AF65-F5344CB8AC3E}">
        <p14:creationId xmlns:p14="http://schemas.microsoft.com/office/powerpoint/2010/main" val="1308656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790CF-B684-1845-85FA-1CFC8D47C8A9}" type="datetimeFigureOut">
              <a:rPr lang="en-US" smtClean="0"/>
              <a:t>1/28/13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8907F-98DC-9940-ACCD-24C8AF5DDB81}" type="slidenum">
              <a:rPr lang="en-US" smtClean="0"/>
              <a:t>‹#›</a:t>
            </a:fld>
            <a:endParaRPr lang="en-US"/>
          </a:p>
        </p:txBody>
      </p:sp>
    </p:spTree>
    <p:extLst>
      <p:ext uri="{BB962C8B-B14F-4D97-AF65-F5344CB8AC3E}">
        <p14:creationId xmlns:p14="http://schemas.microsoft.com/office/powerpoint/2010/main" val="408826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899"/>
            <a:ext cx="7772400" cy="1470025"/>
          </a:xfrm>
        </p:spPr>
        <p:txBody>
          <a:bodyPr>
            <a:normAutofit fontScale="90000"/>
          </a:bodyPr>
          <a:lstStyle/>
          <a:p>
            <a:r>
              <a:rPr lang="en-US" b="1" dirty="0" smtClean="0"/>
              <a:t>Bridging the Gap Between Community Colleges and Baccalaureate Degrees in STEM</a:t>
            </a:r>
            <a:endParaRPr lang="en-US" b="1" dirty="0"/>
          </a:p>
        </p:txBody>
      </p:sp>
      <p:sp>
        <p:nvSpPr>
          <p:cNvPr id="3" name="Subtitle 2"/>
          <p:cNvSpPr>
            <a:spLocks noGrp="1"/>
          </p:cNvSpPr>
          <p:nvPr>
            <p:ph type="subTitle" idx="1"/>
          </p:nvPr>
        </p:nvSpPr>
        <p:spPr>
          <a:xfrm>
            <a:off x="3302931" y="2925653"/>
            <a:ext cx="5562767" cy="2263048"/>
          </a:xfrm>
        </p:spPr>
        <p:txBody>
          <a:bodyPr>
            <a:normAutofit fontScale="92500" lnSpcReduction="10000"/>
          </a:bodyPr>
          <a:lstStyle/>
          <a:p>
            <a:r>
              <a:rPr lang="en-US" dirty="0" smtClean="0">
                <a:solidFill>
                  <a:schemeClr val="tx1"/>
                </a:solidFill>
              </a:rPr>
              <a:t>Tim Walston (Biology)</a:t>
            </a:r>
          </a:p>
          <a:p>
            <a:endParaRPr lang="en-US" dirty="0">
              <a:solidFill>
                <a:schemeClr val="tx1"/>
              </a:solidFill>
            </a:endParaRPr>
          </a:p>
          <a:p>
            <a:r>
              <a:rPr lang="en-US" sz="2600" dirty="0" smtClean="0">
                <a:solidFill>
                  <a:schemeClr val="tx1"/>
                </a:solidFill>
              </a:rPr>
              <a:t>Barbara Kramer (Chemistry)</a:t>
            </a:r>
          </a:p>
          <a:p>
            <a:r>
              <a:rPr lang="en-US" sz="2600" dirty="0" smtClean="0">
                <a:solidFill>
                  <a:schemeClr val="tx1"/>
                </a:solidFill>
              </a:rPr>
              <a:t>David Garth (Mathematics)</a:t>
            </a:r>
          </a:p>
          <a:p>
            <a:r>
              <a:rPr lang="en-US" sz="2600" dirty="0" smtClean="0">
                <a:solidFill>
                  <a:schemeClr val="tx1"/>
                </a:solidFill>
              </a:rPr>
              <a:t>Jason Miller (Mathematics)</a:t>
            </a:r>
          </a:p>
          <a:p>
            <a:endParaRPr lang="en-US" sz="2600" dirty="0" smtClean="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p:cNvPicPr>
            <a:picLocks noChangeAspect="1"/>
          </p:cNvPicPr>
          <p:nvPr/>
        </p:nvPicPr>
        <p:blipFill>
          <a:blip r:embed="rId2"/>
          <a:stretch>
            <a:fillRect/>
          </a:stretch>
        </p:blipFill>
        <p:spPr>
          <a:xfrm>
            <a:off x="605415" y="5354581"/>
            <a:ext cx="1543427" cy="802582"/>
          </a:xfrm>
          <a:prstGeom prst="rect">
            <a:avLst/>
          </a:prstGeom>
        </p:spPr>
      </p:pic>
      <p:pic>
        <p:nvPicPr>
          <p:cNvPr id="6" name="Picture 5"/>
          <p:cNvPicPr>
            <a:picLocks noChangeAspect="1"/>
          </p:cNvPicPr>
          <p:nvPr/>
        </p:nvPicPr>
        <p:blipFill>
          <a:blip r:embed="rId3"/>
          <a:stretch>
            <a:fillRect/>
          </a:stretch>
        </p:blipFill>
        <p:spPr>
          <a:xfrm>
            <a:off x="2723111" y="5544489"/>
            <a:ext cx="1905000" cy="508000"/>
          </a:xfrm>
          <a:prstGeom prst="rect">
            <a:avLst/>
          </a:prstGeom>
        </p:spPr>
      </p:pic>
      <p:pic>
        <p:nvPicPr>
          <p:cNvPr id="7" name="Picture 6"/>
          <p:cNvPicPr>
            <a:picLocks noChangeAspect="1"/>
          </p:cNvPicPr>
          <p:nvPr/>
        </p:nvPicPr>
        <p:blipFill>
          <a:blip r:embed="rId4"/>
          <a:stretch>
            <a:fillRect/>
          </a:stretch>
        </p:blipFill>
        <p:spPr>
          <a:xfrm>
            <a:off x="5259400" y="5544489"/>
            <a:ext cx="1905000" cy="431800"/>
          </a:xfrm>
          <a:prstGeom prst="rect">
            <a:avLst/>
          </a:prstGeom>
        </p:spPr>
      </p:pic>
      <p:pic>
        <p:nvPicPr>
          <p:cNvPr id="8" name="Picture 7"/>
          <p:cNvPicPr>
            <a:picLocks noChangeAspect="1"/>
          </p:cNvPicPr>
          <p:nvPr/>
        </p:nvPicPr>
        <p:blipFill>
          <a:blip r:embed="rId5"/>
          <a:stretch>
            <a:fillRect/>
          </a:stretch>
        </p:blipFill>
        <p:spPr>
          <a:xfrm>
            <a:off x="399060" y="3022102"/>
            <a:ext cx="2903871" cy="1800400"/>
          </a:xfrm>
          <a:prstGeom prst="rect">
            <a:avLst/>
          </a:prstGeom>
        </p:spPr>
      </p:pic>
      <p:pic>
        <p:nvPicPr>
          <p:cNvPr id="9" name="Picture 8"/>
          <p:cNvPicPr>
            <a:picLocks noChangeAspect="1"/>
          </p:cNvPicPr>
          <p:nvPr/>
        </p:nvPicPr>
        <p:blipFill>
          <a:blip r:embed="rId6"/>
          <a:stretch>
            <a:fillRect/>
          </a:stretch>
        </p:blipFill>
        <p:spPr>
          <a:xfrm>
            <a:off x="7749296" y="5185792"/>
            <a:ext cx="1073164" cy="1083896"/>
          </a:xfrm>
          <a:prstGeom prst="rect">
            <a:avLst/>
          </a:prstGeom>
        </p:spPr>
      </p:pic>
      <p:pic>
        <p:nvPicPr>
          <p:cNvPr id="10" name="Picture 9" descr="step letterhead botto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4078949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Understanding of mathematics is a strong indicator of success in STEM fields</a:t>
            </a:r>
            <a:endParaRPr lang="en-US" dirty="0"/>
          </a:p>
        </p:txBody>
      </p:sp>
      <p:sp>
        <p:nvSpPr>
          <p:cNvPr id="3" name="Content Placeholder 2"/>
          <p:cNvSpPr>
            <a:spLocks noGrp="1"/>
          </p:cNvSpPr>
          <p:nvPr>
            <p:ph idx="1"/>
          </p:nvPr>
        </p:nvSpPr>
        <p:spPr>
          <a:xfrm>
            <a:off x="408969" y="1848626"/>
            <a:ext cx="8433582" cy="4372402"/>
          </a:xfrm>
        </p:spPr>
        <p:txBody>
          <a:bodyPr>
            <a:normAutofit lnSpcReduction="10000"/>
          </a:bodyPr>
          <a:lstStyle/>
          <a:p>
            <a:r>
              <a:rPr lang="en-US" dirty="0" smtClean="0"/>
              <a:t>Most STEM degrees require at least Calculus 1 and Basic Statistics</a:t>
            </a:r>
          </a:p>
          <a:p>
            <a:r>
              <a:rPr lang="en-US" dirty="0" smtClean="0"/>
              <a:t>Chemistry, Physics, Mathematics, Computer Science all require completion of Calculus 3</a:t>
            </a:r>
          </a:p>
          <a:p>
            <a:r>
              <a:rPr lang="en-US" dirty="0" smtClean="0"/>
              <a:t>Physics, Mathematics, and Computer Science require Advanced Statistics</a:t>
            </a:r>
          </a:p>
          <a:p>
            <a:r>
              <a:rPr lang="en-US" dirty="0" smtClean="0"/>
              <a:t>Science is becoming increasingly interdisciplinary and reliant on mathematical modeling</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6739625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50"/>
            <a:ext cx="9144000" cy="1703951"/>
          </a:xfrm>
        </p:spPr>
        <p:txBody>
          <a:bodyPr>
            <a:noAutofit/>
          </a:bodyPr>
          <a:lstStyle/>
          <a:p>
            <a:r>
              <a:rPr lang="en-US" sz="4000" dirty="0" smtClean="0"/>
              <a:t>Mathematics preparation for 2-year colleges may be less than 4-year colleges</a:t>
            </a:r>
            <a:endParaRPr lang="en-US" sz="4000" dirty="0"/>
          </a:p>
        </p:txBody>
      </p:sp>
      <p:sp>
        <p:nvSpPr>
          <p:cNvPr id="3" name="Content Placeholder 2"/>
          <p:cNvSpPr>
            <a:spLocks noGrp="1"/>
          </p:cNvSpPr>
          <p:nvPr>
            <p:ph idx="1"/>
          </p:nvPr>
        </p:nvSpPr>
        <p:spPr>
          <a:xfrm>
            <a:off x="408969" y="1848626"/>
            <a:ext cx="8433582" cy="4372402"/>
          </a:xfrm>
        </p:spPr>
        <p:txBody>
          <a:bodyPr>
            <a:normAutofit/>
          </a:bodyPr>
          <a:lstStyle/>
          <a:p>
            <a:pPr marL="0" indent="0">
              <a:buNone/>
            </a:pPr>
            <a:r>
              <a:rPr lang="en-US" dirty="0" smtClean="0"/>
              <a:t>In Fall 2007, 30% of first-time college students needed remedial mathematics courses</a:t>
            </a:r>
          </a:p>
          <a:p>
            <a:r>
              <a:rPr lang="en-US" dirty="0" smtClean="0"/>
              <a:t>47% of students at public 2-year institutions</a:t>
            </a:r>
          </a:p>
          <a:p>
            <a:r>
              <a:rPr lang="en-US" dirty="0" smtClean="0"/>
              <a:t>12% of students at public 4-year institutions</a:t>
            </a:r>
          </a:p>
          <a:p>
            <a:pPr lvl="1"/>
            <a:r>
              <a:rPr lang="en-US" dirty="0" smtClean="0"/>
              <a:t>Missouri S&amp;T, </a:t>
            </a:r>
            <a:r>
              <a:rPr lang="en-US" dirty="0" err="1" smtClean="0"/>
              <a:t>Mizzou</a:t>
            </a:r>
            <a:r>
              <a:rPr lang="en-US" dirty="0" smtClean="0"/>
              <a:t>, MSU, Truman, UMKC, and UMSL have 0% of students in remedial mathematics!!</a:t>
            </a:r>
          </a:p>
          <a:p>
            <a:pPr lvl="1"/>
            <a:r>
              <a:rPr lang="en-US" dirty="0" smtClean="0"/>
              <a:t>Inaccuracy </a:t>
            </a:r>
            <a:r>
              <a:rPr lang="en-US" smtClean="0"/>
              <a:t>in methodology?</a:t>
            </a:r>
            <a:endParaRPr lang="en-US" dirty="0" smtClean="0"/>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6" name="TextBox 5"/>
          <p:cNvSpPr txBox="1"/>
          <p:nvPr/>
        </p:nvSpPr>
        <p:spPr>
          <a:xfrm>
            <a:off x="622772" y="6076746"/>
            <a:ext cx="7577052" cy="369332"/>
          </a:xfrm>
          <a:prstGeom prst="rect">
            <a:avLst/>
          </a:prstGeom>
          <a:noFill/>
        </p:spPr>
        <p:txBody>
          <a:bodyPr wrap="none" rtlCol="0">
            <a:spAutoFit/>
          </a:bodyPr>
          <a:lstStyle/>
          <a:p>
            <a:r>
              <a:rPr lang="en-US" dirty="0" smtClean="0"/>
              <a:t>MDHE “Imperatives for Change Baseline Report” (2009), </a:t>
            </a:r>
            <a:r>
              <a:rPr lang="en-US" dirty="0" err="1" smtClean="0"/>
              <a:t>www.dhe.mo.gov</a:t>
            </a:r>
            <a:r>
              <a:rPr lang="en-US" dirty="0" smtClean="0"/>
              <a:t>/</a:t>
            </a:r>
            <a:r>
              <a:rPr lang="en-US" dirty="0" err="1" smtClean="0"/>
              <a:t>ifc</a:t>
            </a:r>
            <a:r>
              <a:rPr lang="en-US" dirty="0" smtClean="0"/>
              <a:t>/ </a:t>
            </a:r>
            <a:endParaRPr lang="en-US" dirty="0"/>
          </a:p>
        </p:txBody>
      </p:sp>
    </p:spTree>
    <p:extLst>
      <p:ext uri="{BB962C8B-B14F-4D97-AF65-F5344CB8AC3E}">
        <p14:creationId xmlns:p14="http://schemas.microsoft.com/office/powerpoint/2010/main" val="23984688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60"/>
            <a:ext cx="9144000" cy="1122004"/>
          </a:xfrm>
        </p:spPr>
        <p:txBody>
          <a:bodyPr>
            <a:noAutofit/>
          </a:bodyPr>
          <a:lstStyle/>
          <a:p>
            <a:r>
              <a:rPr lang="en-US" sz="4000" dirty="0" smtClean="0"/>
              <a:t>Mathematics preparation is declining</a:t>
            </a:r>
            <a:endParaRPr lang="en-US" sz="4000" dirty="0"/>
          </a:p>
        </p:txBody>
      </p:sp>
      <p:graphicFrame>
        <p:nvGraphicFramePr>
          <p:cNvPr id="5" name="Chart 4"/>
          <p:cNvGraphicFramePr/>
          <p:nvPr>
            <p:extLst>
              <p:ext uri="{D42A27DB-BD31-4B8C-83A1-F6EECF244321}">
                <p14:modId xmlns:p14="http://schemas.microsoft.com/office/powerpoint/2010/main" val="1770606729"/>
              </p:ext>
            </p:extLst>
          </p:nvPr>
        </p:nvGraphicFramePr>
        <p:xfrm>
          <a:off x="594863" y="999379"/>
          <a:ext cx="7749288" cy="484010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step letterhead 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7" name="TextBox 6"/>
          <p:cNvSpPr txBox="1"/>
          <p:nvPr/>
        </p:nvSpPr>
        <p:spPr>
          <a:xfrm>
            <a:off x="622772" y="6076746"/>
            <a:ext cx="7577052" cy="369332"/>
          </a:xfrm>
          <a:prstGeom prst="rect">
            <a:avLst/>
          </a:prstGeom>
          <a:noFill/>
        </p:spPr>
        <p:txBody>
          <a:bodyPr wrap="none" rtlCol="0">
            <a:spAutoFit/>
          </a:bodyPr>
          <a:lstStyle/>
          <a:p>
            <a:r>
              <a:rPr lang="en-US" dirty="0" smtClean="0"/>
              <a:t>MDHE “Imperatives for Change Baseline Report” (2009), </a:t>
            </a:r>
            <a:r>
              <a:rPr lang="en-US" dirty="0" err="1" smtClean="0"/>
              <a:t>www.dhe.mo.gov</a:t>
            </a:r>
            <a:r>
              <a:rPr lang="en-US" dirty="0" smtClean="0"/>
              <a:t>/</a:t>
            </a:r>
            <a:r>
              <a:rPr lang="en-US" dirty="0" err="1" smtClean="0"/>
              <a:t>ifc</a:t>
            </a:r>
            <a:r>
              <a:rPr lang="en-US" dirty="0" smtClean="0"/>
              <a:t>/ </a:t>
            </a:r>
            <a:endParaRPr lang="en-US" dirty="0"/>
          </a:p>
        </p:txBody>
      </p:sp>
    </p:spTree>
    <p:extLst>
      <p:ext uri="{BB962C8B-B14F-4D97-AF65-F5344CB8AC3E}">
        <p14:creationId xmlns:p14="http://schemas.microsoft.com/office/powerpoint/2010/main" val="75599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2" name="Title 1"/>
          <p:cNvSpPr>
            <a:spLocks noGrp="1"/>
          </p:cNvSpPr>
          <p:nvPr>
            <p:ph type="title"/>
          </p:nvPr>
        </p:nvSpPr>
        <p:spPr>
          <a:xfrm>
            <a:off x="0" y="32151"/>
            <a:ext cx="9144000" cy="381151"/>
          </a:xfrm>
        </p:spPr>
        <p:txBody>
          <a:bodyPr>
            <a:noAutofit/>
          </a:bodyPr>
          <a:lstStyle/>
          <a:p>
            <a:r>
              <a:rPr lang="en-US" sz="3200" dirty="0" smtClean="0"/>
              <a:t>Transfer students are behind same-age peers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143284748"/>
              </p:ext>
            </p:extLst>
          </p:nvPr>
        </p:nvGraphicFramePr>
        <p:xfrm>
          <a:off x="90181" y="459662"/>
          <a:ext cx="8965514" cy="6241842"/>
        </p:xfrm>
        <a:graphic>
          <a:graphicData uri="http://schemas.openxmlformats.org/drawingml/2006/table">
            <a:tbl>
              <a:tblPr firstRow="1" bandRow="1">
                <a:tableStyleId>{2D5ABB26-0587-4C30-8999-92F81FD0307C}</a:tableStyleId>
              </a:tblPr>
              <a:tblGrid>
                <a:gridCol w="1759107"/>
                <a:gridCol w="482273"/>
                <a:gridCol w="1787710"/>
                <a:gridCol w="453668"/>
                <a:gridCol w="1724716"/>
                <a:gridCol w="516662"/>
                <a:gridCol w="1775444"/>
                <a:gridCol w="465934"/>
              </a:tblGrid>
              <a:tr h="325239">
                <a:tc gridSpan="4">
                  <a:txBody>
                    <a:bodyPr/>
                    <a:lstStyle/>
                    <a:p>
                      <a:r>
                        <a:rPr lang="en-US" sz="1600" dirty="0" smtClean="0"/>
                        <a:t>Native student</a:t>
                      </a:r>
                      <a:endParaRPr lang="en-US" sz="16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4">
                  <a:txBody>
                    <a:bodyPr/>
                    <a:lstStyle/>
                    <a:p>
                      <a:r>
                        <a:rPr lang="en-US" sz="1600" dirty="0" smtClean="0"/>
                        <a:t>Transfer student</a:t>
                      </a:r>
                      <a:endParaRPr lang="en-US" sz="16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25239">
                <a:tc gridSpan="2">
                  <a:txBody>
                    <a:bodyPr/>
                    <a:lstStyle/>
                    <a:p>
                      <a:r>
                        <a:rPr lang="en-US" sz="1600" dirty="0" smtClean="0"/>
                        <a:t>Year</a:t>
                      </a:r>
                      <a:r>
                        <a:rPr lang="en-US" sz="1600" baseline="0" dirty="0" smtClean="0"/>
                        <a:t> 1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Spring</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Years</a:t>
                      </a:r>
                      <a:r>
                        <a:rPr lang="en-US" sz="1600" baseline="0" dirty="0" smtClean="0"/>
                        <a:t> 1-2</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939536">
                <a:tc>
                  <a:txBody>
                    <a:bodyPr/>
                    <a:lstStyle/>
                    <a:p>
                      <a:r>
                        <a:rPr lang="en-US" sz="1400" dirty="0" smtClean="0"/>
                        <a:t>Intro.</a:t>
                      </a:r>
                      <a:r>
                        <a:rPr lang="en-US" sz="1400" baseline="0" dirty="0" smtClean="0"/>
                        <a:t> Biology 1</a:t>
                      </a:r>
                    </a:p>
                    <a:p>
                      <a:r>
                        <a:rPr lang="en-US" sz="1400" baseline="0" dirty="0" smtClean="0"/>
                        <a:t>Intro. </a:t>
                      </a:r>
                      <a:r>
                        <a:rPr lang="en-US" sz="1400" baseline="0" dirty="0" err="1" smtClean="0"/>
                        <a:t>Chem</a:t>
                      </a:r>
                      <a:endParaRPr lang="en-US" sz="1400" baseline="0" dirty="0" smtClean="0"/>
                    </a:p>
                    <a:p>
                      <a:r>
                        <a:rPr lang="en-US" sz="1400" dirty="0" smtClean="0"/>
                        <a:t>College Algebra</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dirty="0" smtClean="0"/>
                        <a:t>3</a:t>
                      </a:r>
                    </a:p>
                    <a:p>
                      <a:r>
                        <a:rPr lang="en-US" sz="1400" u="sng" dirty="0" smtClean="0"/>
                        <a:t>3</a:t>
                      </a:r>
                    </a:p>
                    <a:p>
                      <a:r>
                        <a:rPr lang="en-US" sz="1400" b="1" dirty="0" smtClean="0"/>
                        <a:t>11</a:t>
                      </a:r>
                      <a:endParaRPr lang="en-US" sz="14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Intro. Biology 2</a:t>
                      </a:r>
                    </a:p>
                    <a:p>
                      <a:r>
                        <a:rPr lang="en-US" sz="1400" dirty="0" smtClean="0"/>
                        <a:t>General</a:t>
                      </a:r>
                      <a:r>
                        <a:rPr lang="en-US" sz="1400" baseline="0" dirty="0" smtClean="0"/>
                        <a:t> </a:t>
                      </a:r>
                      <a:r>
                        <a:rPr lang="en-US" sz="1400" baseline="0" dirty="0" err="1" smtClean="0"/>
                        <a:t>Chem</a:t>
                      </a:r>
                      <a:r>
                        <a:rPr lang="en-US" sz="1400" baseline="0" dirty="0" smtClean="0"/>
                        <a:t> 1</a:t>
                      </a:r>
                    </a:p>
                    <a:p>
                      <a:r>
                        <a:rPr lang="en-US" sz="1400" baseline="0" dirty="0" smtClean="0"/>
                        <a:t>Trigonometry</a:t>
                      </a:r>
                    </a:p>
                    <a:p>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dirty="0" smtClean="0"/>
                        <a:t>4</a:t>
                      </a:r>
                    </a:p>
                    <a:p>
                      <a:r>
                        <a:rPr lang="en-US" sz="1400" u="sng" dirty="0" smtClean="0"/>
                        <a:t>2</a:t>
                      </a:r>
                    </a:p>
                    <a:p>
                      <a:r>
                        <a:rPr lang="en-US" sz="1400" b="1" u="none" dirty="0" smtClean="0"/>
                        <a:t>10</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gridSpan="4">
                  <a:txBody>
                    <a:bodyPr/>
                    <a:lstStyle/>
                    <a:p>
                      <a:r>
                        <a:rPr lang="en-US" sz="1600" dirty="0" smtClean="0"/>
                        <a:t>42-hour</a:t>
                      </a:r>
                      <a:r>
                        <a:rPr lang="en-US" sz="1600" baseline="0" dirty="0" smtClean="0"/>
                        <a:t> General Education block (AA completion)</a:t>
                      </a:r>
                    </a:p>
                    <a:p>
                      <a:r>
                        <a:rPr lang="en-US" sz="1600" baseline="0" dirty="0" smtClean="0"/>
                        <a:t>Courses may include:</a:t>
                      </a:r>
                    </a:p>
                    <a:p>
                      <a:r>
                        <a:rPr lang="en-US" sz="1600" baseline="0" dirty="0" smtClean="0"/>
                        <a:t>Non-majors Biology</a:t>
                      </a:r>
                    </a:p>
                    <a:p>
                      <a:r>
                        <a:rPr lang="en-US" sz="1600" baseline="0" dirty="0" smtClean="0"/>
                        <a:t>Introductory Chemistry</a:t>
                      </a:r>
                    </a:p>
                    <a:p>
                      <a:r>
                        <a:rPr lang="en-US" sz="1600" baseline="0" dirty="0" smtClean="0"/>
                        <a:t>Algebra</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rowSpan="2" hMerge="1">
                  <a:txBody>
                    <a:bodyPr/>
                    <a:lstStyle/>
                    <a:p>
                      <a:endParaRPr lang="en-US" dirty="0"/>
                    </a:p>
                  </a:txBody>
                  <a:tcPr/>
                </a:tc>
                <a:tc rowSpan="2" hMerge="1">
                  <a:txBody>
                    <a:bodyPr/>
                    <a:lstStyle/>
                    <a:p>
                      <a:endParaRPr lang="en-US" dirty="0"/>
                    </a:p>
                  </a:txBody>
                  <a:tcPr/>
                </a:tc>
                <a:tc rowSpan="2" hMerge="1">
                  <a:txBody>
                    <a:bodyPr/>
                    <a:lstStyle/>
                    <a:p>
                      <a:endParaRPr lang="en-US" dirty="0"/>
                    </a:p>
                  </a:txBody>
                  <a:tcPr/>
                </a:tc>
              </a:tr>
              <a:tr h="331854">
                <a:tc>
                  <a:txBody>
                    <a:bodyPr/>
                    <a:lstStyle/>
                    <a:p>
                      <a:r>
                        <a:rPr lang="en-US" sz="1600" dirty="0" smtClean="0"/>
                        <a:t>Year</a:t>
                      </a:r>
                      <a:r>
                        <a:rPr lang="en-US" sz="1600" baseline="0" dirty="0" smtClean="0"/>
                        <a:t> 2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r>
              <a:tr h="916584">
                <a:tc>
                  <a:txBody>
                    <a:bodyPr/>
                    <a:lstStyle/>
                    <a:p>
                      <a:r>
                        <a:rPr lang="en-US" sz="1400" dirty="0" smtClean="0"/>
                        <a:t>Cell Biology</a:t>
                      </a:r>
                    </a:p>
                    <a:p>
                      <a:r>
                        <a:rPr lang="en-US" sz="1400" dirty="0" smtClean="0"/>
                        <a:t>Calculus 1</a:t>
                      </a:r>
                    </a:p>
                    <a:p>
                      <a:r>
                        <a:rPr lang="en-US" sz="1400" dirty="0" smtClean="0"/>
                        <a:t>General </a:t>
                      </a:r>
                      <a:r>
                        <a:rPr lang="en-US" sz="1400" dirty="0" err="1" smtClean="0"/>
                        <a:t>Chem</a:t>
                      </a:r>
                      <a:r>
                        <a:rPr lang="en-US" sz="1400" dirty="0" smtClean="0"/>
                        <a:t> 2</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dirty="0" smtClean="0"/>
                        <a:t>5</a:t>
                      </a:r>
                    </a:p>
                    <a:p>
                      <a:r>
                        <a:rPr lang="en-US" sz="1400" u="sng" dirty="0" smtClean="0"/>
                        <a:t>4</a:t>
                      </a:r>
                    </a:p>
                    <a:p>
                      <a:r>
                        <a:rPr lang="en-US" sz="1400" b="1" u="none" dirty="0" smtClean="0"/>
                        <a:t>13</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Genetics</a:t>
                      </a:r>
                    </a:p>
                    <a:p>
                      <a:r>
                        <a:rPr lang="en-US" sz="1400" dirty="0" smtClean="0"/>
                        <a:t>Organic </a:t>
                      </a:r>
                      <a:r>
                        <a:rPr lang="en-US" sz="1400" dirty="0" err="1" smtClean="0"/>
                        <a:t>Chem</a:t>
                      </a:r>
                      <a:r>
                        <a:rPr lang="en-US" sz="1400" baseline="0" dirty="0" smtClean="0"/>
                        <a:t> 1</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u="sng" dirty="0" smtClean="0"/>
                        <a:t>3</a:t>
                      </a:r>
                    </a:p>
                    <a:p>
                      <a:r>
                        <a:rPr lang="en-US" sz="1400" b="1" u="none" dirty="0" smtClean="0"/>
                        <a:t>7</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a:txBody>
                    <a:bodyPr/>
                    <a:lstStyle/>
                    <a:p>
                      <a:r>
                        <a:rPr lang="en-US" sz="1600" dirty="0" smtClean="0"/>
                        <a:t>Pre-STEM students may also take:</a:t>
                      </a:r>
                    </a:p>
                    <a:p>
                      <a:r>
                        <a:rPr lang="en-US" sz="1600" dirty="0" smtClean="0"/>
                        <a:t>General Chemistry 1</a:t>
                      </a:r>
                    </a:p>
                    <a:p>
                      <a:r>
                        <a:rPr lang="en-US" sz="1600" dirty="0" smtClean="0"/>
                        <a:t>Trigonometry</a:t>
                      </a: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5239">
                <a:tc>
                  <a:txBody>
                    <a:bodyPr/>
                    <a:lstStyle/>
                    <a:p>
                      <a:r>
                        <a:rPr lang="en-US" sz="1600" dirty="0" smtClean="0"/>
                        <a:t>Year</a:t>
                      </a:r>
                      <a:r>
                        <a:rPr lang="en-US" sz="1600" baseline="0" dirty="0" smtClean="0"/>
                        <a:t> 3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3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23554">
                <a:tc>
                  <a:txBody>
                    <a:bodyPr/>
                    <a:lstStyle/>
                    <a:p>
                      <a:r>
                        <a:rPr lang="en-US" sz="1400" dirty="0" smtClean="0"/>
                        <a:t>Ecology</a:t>
                      </a:r>
                    </a:p>
                    <a:p>
                      <a:r>
                        <a:rPr lang="en-US" sz="1400" dirty="0" smtClean="0"/>
                        <a:t>Organic</a:t>
                      </a:r>
                      <a:r>
                        <a:rPr lang="en-US" sz="1400" baseline="0" dirty="0" smtClean="0"/>
                        <a:t> </a:t>
                      </a:r>
                      <a:r>
                        <a:rPr lang="en-US" sz="1400" baseline="0" dirty="0" err="1" smtClean="0"/>
                        <a:t>Chem</a:t>
                      </a:r>
                      <a:r>
                        <a:rPr lang="en-US" sz="1400" baseline="0" dirty="0" smtClean="0"/>
                        <a:t> 2</a:t>
                      </a:r>
                    </a:p>
                    <a:p>
                      <a:r>
                        <a:rPr lang="en-US" sz="1400" baseline="0" dirty="0" smtClean="0"/>
                        <a:t>Organic 1 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dirty="0" smtClean="0"/>
                        <a:t>3</a:t>
                      </a:r>
                    </a:p>
                    <a:p>
                      <a:r>
                        <a:rPr lang="en-US" sz="1400" u="sng" dirty="0" smtClean="0"/>
                        <a:t>1</a:t>
                      </a:r>
                    </a:p>
                    <a:p>
                      <a:r>
                        <a:rPr lang="en-US" sz="1400" b="1" u="none" dirty="0" smtClean="0"/>
                        <a:t>8</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Physiology</a:t>
                      </a:r>
                    </a:p>
                    <a:p>
                      <a:r>
                        <a:rPr lang="en-US" sz="1400" dirty="0" smtClean="0"/>
                        <a:t>Physics 1</a:t>
                      </a:r>
                    </a:p>
                    <a:p>
                      <a:r>
                        <a:rPr lang="en-US" sz="1400" dirty="0" smtClean="0"/>
                        <a:t>Organic</a:t>
                      </a:r>
                      <a:r>
                        <a:rPr lang="en-US" sz="1400" baseline="0" dirty="0" smtClean="0"/>
                        <a:t> 2 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dirty="0" smtClean="0"/>
                        <a:t>4</a:t>
                      </a:r>
                    </a:p>
                    <a:p>
                      <a:r>
                        <a:rPr lang="en-US" sz="1400" u="sng" dirty="0" smtClean="0"/>
                        <a:t>1</a:t>
                      </a:r>
                    </a:p>
                    <a:p>
                      <a:r>
                        <a:rPr lang="en-US" sz="1400" b="1" u="none" dirty="0" smtClean="0"/>
                        <a:t>9</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Intro.</a:t>
                      </a:r>
                      <a:r>
                        <a:rPr lang="en-US" sz="1400" baseline="0" dirty="0" smtClean="0"/>
                        <a:t> Biology 1</a:t>
                      </a:r>
                    </a:p>
                    <a:p>
                      <a:r>
                        <a:rPr lang="en-US" sz="1400" baseline="0" dirty="0" smtClean="0"/>
                        <a:t>General </a:t>
                      </a:r>
                      <a:r>
                        <a:rPr lang="en-US" sz="1400" baseline="0" dirty="0" err="1" smtClean="0"/>
                        <a:t>Chem</a:t>
                      </a:r>
                      <a:r>
                        <a:rPr lang="en-US" sz="1400" baseline="0" dirty="0" smtClean="0"/>
                        <a:t> 2</a:t>
                      </a:r>
                      <a:endParaRPr lang="en-US" sz="1400" baseline="0" dirty="0" smtClean="0"/>
                    </a:p>
                    <a:p>
                      <a:r>
                        <a:rPr lang="en-US" sz="1400" dirty="0" smtClean="0"/>
                        <a:t>Calculus</a:t>
                      </a:r>
                    </a:p>
                    <a:p>
                      <a:r>
                        <a:rPr lang="en-US" sz="1400" dirty="0" smtClean="0"/>
                        <a:t>Physics 1</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dirty="0" smtClean="0"/>
                        <a:t>4</a:t>
                      </a:r>
                      <a:endParaRPr lang="en-US" sz="1400" dirty="0" smtClean="0"/>
                    </a:p>
                    <a:p>
                      <a:r>
                        <a:rPr lang="en-US" sz="1400" u="none" dirty="0" smtClean="0"/>
                        <a:t>5</a:t>
                      </a:r>
                    </a:p>
                    <a:p>
                      <a:r>
                        <a:rPr lang="en-US" sz="1400" u="sng" dirty="0" smtClean="0"/>
                        <a:t>4</a:t>
                      </a:r>
                      <a:endParaRPr lang="en-US" sz="1400" u="sng" dirty="0" smtClean="0"/>
                    </a:p>
                    <a:p>
                      <a:r>
                        <a:rPr lang="en-US" sz="1400" b="1" dirty="0" smtClean="0"/>
                        <a:t>17</a:t>
                      </a:r>
                      <a:endParaRPr lang="en-US" sz="14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Intro. Biology 2</a:t>
                      </a:r>
                    </a:p>
                    <a:p>
                      <a:r>
                        <a:rPr lang="en-US" sz="1400" dirty="0" smtClean="0"/>
                        <a:t>Organic </a:t>
                      </a:r>
                      <a:r>
                        <a:rPr lang="en-US" sz="1400" dirty="0" err="1" smtClean="0"/>
                        <a:t>Chem</a:t>
                      </a:r>
                      <a:r>
                        <a:rPr lang="en-US" sz="1400" dirty="0" smtClean="0"/>
                        <a:t> 1</a:t>
                      </a:r>
                      <a:endParaRPr lang="en-US" sz="1400" baseline="0" dirty="0" smtClean="0"/>
                    </a:p>
                    <a:p>
                      <a:r>
                        <a:rPr lang="en-US" sz="1400" baseline="0" dirty="0" smtClean="0"/>
                        <a:t>Physics 2</a:t>
                      </a:r>
                    </a:p>
                    <a:p>
                      <a:r>
                        <a:rPr lang="en-US" sz="1400" baseline="0" dirty="0" smtClean="0"/>
                        <a:t>Elective 1</a:t>
                      </a:r>
                      <a:endParaRPr lang="en-US" sz="1400" baseline="0"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a:t>
                      </a:r>
                    </a:p>
                    <a:p>
                      <a:r>
                        <a:rPr lang="en-US" sz="1400" dirty="0" smtClean="0"/>
                        <a:t>3</a:t>
                      </a:r>
                      <a:endParaRPr lang="en-US" sz="1400" dirty="0" smtClean="0"/>
                    </a:p>
                    <a:p>
                      <a:r>
                        <a:rPr lang="en-US" sz="1400" u="none" dirty="0" smtClean="0"/>
                        <a:t>4</a:t>
                      </a:r>
                    </a:p>
                    <a:p>
                      <a:r>
                        <a:rPr lang="en-US" sz="1400" u="sng" dirty="0" smtClean="0"/>
                        <a:t>4</a:t>
                      </a:r>
                      <a:endParaRPr lang="en-US" sz="1400" u="sng" dirty="0" smtClean="0"/>
                    </a:p>
                    <a:p>
                      <a:r>
                        <a:rPr lang="en-US" sz="1400" b="1" u="none" dirty="0" smtClean="0"/>
                        <a:t>15</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5239">
                <a:tc>
                  <a:txBody>
                    <a:bodyPr/>
                    <a:lstStyle/>
                    <a:p>
                      <a:r>
                        <a:rPr lang="en-US" sz="1600" dirty="0" smtClean="0"/>
                        <a:t>Year 4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4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86962">
                <a:tc>
                  <a:txBody>
                    <a:bodyPr/>
                    <a:lstStyle/>
                    <a:p>
                      <a:r>
                        <a:rPr lang="en-US" sz="1400" dirty="0" smtClean="0"/>
                        <a:t>Physics 2</a:t>
                      </a:r>
                    </a:p>
                    <a:p>
                      <a:r>
                        <a:rPr lang="en-US" sz="1400" dirty="0" smtClean="0"/>
                        <a:t>Elective 1</a:t>
                      </a:r>
                    </a:p>
                    <a:p>
                      <a:r>
                        <a:rPr lang="en-US" sz="1400" dirty="0" smtClean="0"/>
                        <a:t>Elective 2</a:t>
                      </a:r>
                      <a:endParaRPr lang="en-US" sz="1400" dirty="0"/>
                    </a:p>
                  </a:txBody>
                  <a:tcPr>
                    <a:lnT w="12700" cap="flat" cmpd="sng" algn="ctr">
                      <a:solidFill>
                        <a:scrgbClr r="0" g="0" b="0"/>
                      </a:solidFill>
                      <a:prstDash val="solid"/>
                      <a:round/>
                      <a:headEnd type="none" w="med" len="med"/>
                      <a:tailEnd type="none" w="med" len="med"/>
                    </a:lnT>
                  </a:tcPr>
                </a:tc>
                <a:tc>
                  <a:txBody>
                    <a:bodyPr/>
                    <a:lstStyle/>
                    <a:p>
                      <a:r>
                        <a:rPr lang="en-US" sz="1400" dirty="0" smtClean="0"/>
                        <a:t>4</a:t>
                      </a:r>
                    </a:p>
                    <a:p>
                      <a:r>
                        <a:rPr lang="en-US" sz="1400" dirty="0" smtClean="0"/>
                        <a:t>4</a:t>
                      </a:r>
                    </a:p>
                    <a:p>
                      <a:r>
                        <a:rPr lang="en-US" sz="1400" u="sng" dirty="0" smtClean="0"/>
                        <a:t>4</a:t>
                      </a:r>
                    </a:p>
                    <a:p>
                      <a:r>
                        <a:rPr lang="en-US" sz="1400" b="1" u="none" dirty="0" smtClean="0"/>
                        <a:t>12</a:t>
                      </a:r>
                      <a:endParaRPr lang="en-US" sz="1400" b="1" u="none" dirty="0"/>
                    </a:p>
                  </a:txBody>
                  <a:tcPr>
                    <a:lnT w="12700" cap="flat" cmpd="sng" algn="ctr">
                      <a:solidFill>
                        <a:scrgbClr r="0" g="0" b="0"/>
                      </a:solidFill>
                      <a:prstDash val="solid"/>
                      <a:round/>
                      <a:headEnd type="none" w="med" len="med"/>
                      <a:tailEnd type="none" w="med" len="med"/>
                    </a:lnT>
                  </a:tcPr>
                </a:tc>
                <a:tc>
                  <a:txBody>
                    <a:bodyPr/>
                    <a:lstStyle/>
                    <a:p>
                      <a:r>
                        <a:rPr lang="en-US" sz="1400" dirty="0" smtClean="0"/>
                        <a:t>Elective 3</a:t>
                      </a:r>
                    </a:p>
                    <a:p>
                      <a:r>
                        <a:rPr lang="en-US" sz="1400" dirty="0" smtClean="0"/>
                        <a:t>Elective</a:t>
                      </a:r>
                      <a:r>
                        <a:rPr lang="en-US" sz="1400" baseline="0" dirty="0" smtClean="0"/>
                        <a:t> 4</a:t>
                      </a:r>
                      <a:endParaRPr lang="en-US" sz="1400" dirty="0"/>
                    </a:p>
                  </a:txBody>
                  <a:tcPr>
                    <a:lnT w="12700" cap="flat" cmpd="sng" algn="ctr">
                      <a:solidFill>
                        <a:scrgbClr r="0" g="0" b="0"/>
                      </a:solidFill>
                      <a:prstDash val="solid"/>
                      <a:round/>
                      <a:headEnd type="none" w="med" len="med"/>
                      <a:tailEnd type="none" w="med" len="med"/>
                    </a:lnT>
                  </a:tcPr>
                </a:tc>
                <a:tc>
                  <a:txBody>
                    <a:bodyPr/>
                    <a:lstStyle/>
                    <a:p>
                      <a:r>
                        <a:rPr lang="en-US" sz="1400" dirty="0" smtClean="0"/>
                        <a:t>4</a:t>
                      </a:r>
                    </a:p>
                    <a:p>
                      <a:r>
                        <a:rPr lang="en-US" sz="1400" u="sng" dirty="0" smtClean="0"/>
                        <a:t>4</a:t>
                      </a:r>
                    </a:p>
                    <a:p>
                      <a:r>
                        <a:rPr lang="en-US" sz="1400" b="1" u="none" dirty="0" smtClean="0"/>
                        <a:t>8</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1400" dirty="0" smtClean="0"/>
                        <a:t>Cell Biology</a:t>
                      </a:r>
                    </a:p>
                    <a:p>
                      <a:r>
                        <a:rPr lang="en-US" sz="1400" dirty="0" smtClean="0"/>
                        <a:t>Ecology</a:t>
                      </a:r>
                    </a:p>
                    <a:p>
                      <a:r>
                        <a:rPr lang="en-US" sz="1400" dirty="0" smtClean="0"/>
                        <a:t>Organic</a:t>
                      </a:r>
                      <a:r>
                        <a:rPr lang="en-US" sz="1400" baseline="0" dirty="0" smtClean="0"/>
                        <a:t> </a:t>
                      </a:r>
                      <a:r>
                        <a:rPr lang="en-US" sz="1400" baseline="0" dirty="0" err="1" smtClean="0"/>
                        <a:t>Chem</a:t>
                      </a:r>
                      <a:r>
                        <a:rPr lang="en-US" sz="1400" baseline="0" dirty="0" smtClean="0"/>
                        <a:t> 2</a:t>
                      </a:r>
                    </a:p>
                    <a:p>
                      <a:r>
                        <a:rPr lang="en-US" sz="1400" baseline="0" dirty="0" smtClean="0"/>
                        <a:t>Organic </a:t>
                      </a:r>
                      <a:r>
                        <a:rPr lang="en-US" sz="1400" baseline="0" dirty="0" err="1" smtClean="0"/>
                        <a:t>Superlab</a:t>
                      </a:r>
                      <a:endParaRPr lang="en-US" sz="1400" baseline="0" dirty="0" smtClean="0"/>
                    </a:p>
                    <a:p>
                      <a:r>
                        <a:rPr lang="en-US" sz="1400" dirty="0" smtClean="0"/>
                        <a:t>Elective</a:t>
                      </a:r>
                      <a:r>
                        <a:rPr lang="en-US" sz="1400" baseline="0" dirty="0" smtClean="0"/>
                        <a:t> 2</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400" dirty="0" smtClean="0"/>
                        <a:t>4</a:t>
                      </a:r>
                    </a:p>
                    <a:p>
                      <a:r>
                        <a:rPr lang="en-US" sz="1400" dirty="0" smtClean="0"/>
                        <a:t>4</a:t>
                      </a:r>
                    </a:p>
                    <a:p>
                      <a:r>
                        <a:rPr lang="en-US" sz="1400" dirty="0" smtClean="0"/>
                        <a:t>3</a:t>
                      </a:r>
                    </a:p>
                    <a:p>
                      <a:r>
                        <a:rPr lang="en-US" sz="1400" dirty="0" smtClean="0"/>
                        <a:t>2</a:t>
                      </a:r>
                    </a:p>
                    <a:p>
                      <a:r>
                        <a:rPr lang="en-US" sz="1400" u="sng" dirty="0" smtClean="0"/>
                        <a:t>4</a:t>
                      </a:r>
                    </a:p>
                    <a:p>
                      <a:r>
                        <a:rPr lang="en-US" sz="1400" b="1" u="none" dirty="0" smtClean="0"/>
                        <a:t>17</a:t>
                      </a:r>
                      <a:endParaRPr lang="en-US" sz="1400" b="1" u="none" dirty="0"/>
                    </a:p>
                  </a:txBody>
                  <a:tcPr>
                    <a:lnT w="12700" cap="flat" cmpd="sng" algn="ctr">
                      <a:solidFill>
                        <a:scrgbClr r="0" g="0" b="0"/>
                      </a:solidFill>
                      <a:prstDash val="solid"/>
                      <a:round/>
                      <a:headEnd type="none" w="med" len="med"/>
                      <a:tailEnd type="none" w="med" len="med"/>
                    </a:lnT>
                  </a:tcPr>
                </a:tc>
                <a:tc>
                  <a:txBody>
                    <a:bodyPr/>
                    <a:lstStyle/>
                    <a:p>
                      <a:r>
                        <a:rPr lang="en-US" sz="1400" dirty="0" smtClean="0"/>
                        <a:t>Genetics</a:t>
                      </a:r>
                    </a:p>
                    <a:p>
                      <a:r>
                        <a:rPr lang="en-US" sz="1400" dirty="0" smtClean="0"/>
                        <a:t>Physiology</a:t>
                      </a:r>
                    </a:p>
                    <a:p>
                      <a:r>
                        <a:rPr lang="en-US" sz="1400" dirty="0" smtClean="0"/>
                        <a:t>Elective</a:t>
                      </a:r>
                      <a:r>
                        <a:rPr lang="en-US" sz="1400" baseline="0" dirty="0" smtClean="0"/>
                        <a:t> 3</a:t>
                      </a:r>
                    </a:p>
                    <a:p>
                      <a:r>
                        <a:rPr lang="en-US" sz="1400" baseline="0" dirty="0" smtClean="0"/>
                        <a:t>Elective 4</a:t>
                      </a:r>
                      <a:endParaRPr lang="en-US" sz="1400" dirty="0"/>
                    </a:p>
                  </a:txBody>
                  <a:tcPr>
                    <a:lnT w="12700" cap="flat" cmpd="sng" algn="ctr">
                      <a:solidFill>
                        <a:scrgbClr r="0" g="0" b="0"/>
                      </a:solidFill>
                      <a:prstDash val="solid"/>
                      <a:round/>
                      <a:headEnd type="none" w="med" len="med"/>
                      <a:tailEnd type="none" w="med" len="med"/>
                    </a:lnT>
                  </a:tcPr>
                </a:tc>
                <a:tc>
                  <a:txBody>
                    <a:bodyPr/>
                    <a:lstStyle/>
                    <a:p>
                      <a:r>
                        <a:rPr lang="en-US" sz="1400" dirty="0" smtClean="0"/>
                        <a:t>4</a:t>
                      </a:r>
                    </a:p>
                    <a:p>
                      <a:r>
                        <a:rPr lang="en-US" sz="1400" dirty="0" smtClean="0"/>
                        <a:t>4</a:t>
                      </a:r>
                    </a:p>
                    <a:p>
                      <a:r>
                        <a:rPr lang="en-US" sz="1400" dirty="0" smtClean="0"/>
                        <a:t>4</a:t>
                      </a:r>
                    </a:p>
                    <a:p>
                      <a:r>
                        <a:rPr lang="en-US" sz="1400" u="sng" dirty="0" smtClean="0"/>
                        <a:t>4</a:t>
                      </a:r>
                    </a:p>
                    <a:p>
                      <a:r>
                        <a:rPr lang="en-US" sz="1400" b="1" u="none" dirty="0" smtClean="0"/>
                        <a:t>16</a:t>
                      </a:r>
                      <a:endParaRPr lang="en-US" sz="1400" b="1" u="none" dirty="0"/>
                    </a:p>
                  </a:txBody>
                  <a:tcP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2013302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104723"/>
            <a:ext cx="7278914" cy="802420"/>
          </a:xfrm>
        </p:spPr>
        <p:txBody>
          <a:bodyPr>
            <a:noAutofit/>
          </a:bodyPr>
          <a:lstStyle/>
          <a:p>
            <a:r>
              <a:rPr lang="en-US" sz="3200" dirty="0" smtClean="0"/>
              <a:t>Transfer students have semesters with many labs and large contact hour loads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451637094"/>
              </p:ext>
            </p:extLst>
          </p:nvPr>
        </p:nvGraphicFramePr>
        <p:xfrm>
          <a:off x="90181" y="1399163"/>
          <a:ext cx="8965514" cy="4597107"/>
        </p:xfrm>
        <a:graphic>
          <a:graphicData uri="http://schemas.openxmlformats.org/drawingml/2006/table">
            <a:tbl>
              <a:tblPr firstRow="1" bandRow="1">
                <a:tableStyleId>{2D5ABB26-0587-4C30-8999-92F81FD0307C}</a:tableStyleId>
              </a:tblPr>
              <a:tblGrid>
                <a:gridCol w="1759107"/>
                <a:gridCol w="482273"/>
                <a:gridCol w="1787710"/>
                <a:gridCol w="453668"/>
                <a:gridCol w="1724716"/>
                <a:gridCol w="516662"/>
                <a:gridCol w="1775444"/>
                <a:gridCol w="465934"/>
              </a:tblGrid>
              <a:tr h="325239">
                <a:tc gridSpan="2">
                  <a:txBody>
                    <a:bodyPr/>
                    <a:lstStyle/>
                    <a:p>
                      <a:r>
                        <a:rPr lang="en-US" sz="1600" dirty="0" smtClean="0"/>
                        <a:t>Native student</a:t>
                      </a:r>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sz="1600" dirty="0" smtClean="0"/>
                        <a:t>Transfer student</a:t>
                      </a:r>
                      <a:endParaRPr lang="en-US" sz="16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25239">
                <a:tc gridSpan="2">
                  <a:txBody>
                    <a:bodyPr/>
                    <a:lstStyle/>
                    <a:p>
                      <a:r>
                        <a:rPr lang="en-US" sz="1600" dirty="0" smtClean="0"/>
                        <a:t>Year</a:t>
                      </a:r>
                      <a:r>
                        <a:rPr lang="en-US" sz="1600" baseline="0" dirty="0" smtClean="0"/>
                        <a:t> 1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Spring</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Years</a:t>
                      </a:r>
                      <a:r>
                        <a:rPr lang="en-US" sz="1600" baseline="0" dirty="0" smtClean="0"/>
                        <a:t> 1-2</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409734">
                <a:tc>
                  <a:txBody>
                    <a:bodyPr/>
                    <a:lstStyle/>
                    <a:p>
                      <a:r>
                        <a:rPr lang="en-US" sz="1400" dirty="0" smtClean="0"/>
                        <a:t>1 lab, 2 non-labs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12</a:t>
                      </a:r>
                      <a:endParaRPr lang="en-US" sz="14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 lab, 1 non-lab</a:t>
                      </a:r>
                      <a:endParaRPr lang="en-US" sz="1400" baseline="0" dirty="0" smtClean="0"/>
                    </a:p>
                    <a:p>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14</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gridSpan="4">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lumMod val="85000"/>
                      </a:schemeClr>
                    </a:solidFill>
                  </a:tcPr>
                </a:tc>
                <a:tc rowSpan="2" hMerge="1">
                  <a:txBody>
                    <a:bodyPr/>
                    <a:lstStyle/>
                    <a:p>
                      <a:endParaRPr lang="en-US" dirty="0"/>
                    </a:p>
                  </a:txBody>
                  <a:tcPr/>
                </a:tc>
                <a:tc rowSpan="2" hMerge="1">
                  <a:txBody>
                    <a:bodyPr/>
                    <a:lstStyle/>
                    <a:p>
                      <a:endParaRPr lang="en-US" dirty="0"/>
                    </a:p>
                  </a:txBody>
                  <a:tcPr/>
                </a:tc>
                <a:tc rowSpan="2" hMerge="1">
                  <a:txBody>
                    <a:bodyPr/>
                    <a:lstStyle/>
                    <a:p>
                      <a:endParaRPr lang="en-US" dirty="0"/>
                    </a:p>
                  </a:txBody>
                  <a:tcPr/>
                </a:tc>
              </a:tr>
              <a:tr h="331854">
                <a:tc>
                  <a:txBody>
                    <a:bodyPr/>
                    <a:lstStyle/>
                    <a:p>
                      <a:r>
                        <a:rPr lang="en-US" sz="1600" dirty="0" smtClean="0"/>
                        <a:t>Year</a:t>
                      </a:r>
                      <a:r>
                        <a:rPr lang="en-US" sz="1600" baseline="0" dirty="0" smtClean="0"/>
                        <a:t> 2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r>
              <a:tr h="463437">
                <a:tc>
                  <a:txBody>
                    <a:bodyPr/>
                    <a:lstStyle/>
                    <a:p>
                      <a:r>
                        <a:rPr lang="en-US" sz="1400" dirty="0" smtClean="0"/>
                        <a:t>2 labs,</a:t>
                      </a:r>
                      <a:r>
                        <a:rPr lang="en-US" sz="1400" baseline="0" dirty="0" smtClean="0"/>
                        <a:t>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17</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 lab,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400" dirty="0" smtClean="0"/>
                        <a:t>9</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gridSpan="4">
                  <a:txBody>
                    <a:bodyPr/>
                    <a:lstStyle/>
                    <a:p>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5239">
                <a:tc>
                  <a:txBody>
                    <a:bodyPr/>
                    <a:lstStyle/>
                    <a:p>
                      <a:r>
                        <a:rPr lang="en-US" sz="1600" dirty="0" smtClean="0"/>
                        <a:t>Year</a:t>
                      </a:r>
                      <a:r>
                        <a:rPr lang="en-US" sz="1600" baseline="0" dirty="0" smtClean="0"/>
                        <a:t> 3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3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3005">
                <a:tc>
                  <a:txBody>
                    <a:bodyPr/>
                    <a:lstStyle/>
                    <a:p>
                      <a:r>
                        <a:rPr lang="en-US" sz="1400" dirty="0" smtClean="0"/>
                        <a:t>2 labs,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13</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16</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 1 non-lab</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23</a:t>
                      </a:r>
                      <a:endParaRPr lang="en-US" sz="14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 1 non-lab</a:t>
                      </a:r>
                      <a:endParaRPr lang="en-US" sz="1400" baseline="0"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21</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r>
              <a:tr h="325239">
                <a:tc>
                  <a:txBody>
                    <a:bodyPr/>
                    <a:lstStyle/>
                    <a:p>
                      <a:r>
                        <a:rPr lang="en-US" sz="1600" dirty="0" smtClean="0"/>
                        <a:t>Year 4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4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2035">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18</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2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12</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5 labs, 1 non-lab</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29</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4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24</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2035">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b="1" u="none" dirty="0"/>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p>
                  </a:txBody>
                  <a:tcPr>
                    <a:lnL w="12700" cap="flat" cmpd="sng" algn="ctr">
                      <a:no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492035">
                <a:tc gridSpan="2">
                  <a:txBody>
                    <a:bodyPr/>
                    <a:lstStyle/>
                    <a:p>
                      <a:r>
                        <a:rPr lang="en-US" sz="1400" dirty="0" smtClean="0"/>
                        <a:t>Heaviest</a:t>
                      </a:r>
                      <a:r>
                        <a:rPr lang="en-US" sz="1400" baseline="0" dirty="0" smtClean="0"/>
                        <a:t> STEM semester</a:t>
                      </a:r>
                      <a:endParaRPr lang="en-US" sz="1400" dirty="0"/>
                    </a:p>
                  </a:txBody>
                  <a:tcPr>
                    <a:lnT w="12700" cap="flat" cmpd="sng" algn="ctr">
                      <a:noFill/>
                      <a:prstDash val="solid"/>
                      <a:round/>
                      <a:headEnd type="none" w="med" len="med"/>
                      <a:tailEnd type="none" w="med" len="med"/>
                    </a:lnT>
                    <a:solidFill>
                      <a:schemeClr val="accent2">
                        <a:lumMod val="60000"/>
                        <a:lumOff val="40000"/>
                      </a:schemeClr>
                    </a:solidFill>
                  </a:tcPr>
                </a:tc>
                <a:tc hMerge="1">
                  <a:txBody>
                    <a:bodyPr/>
                    <a:lstStyle/>
                    <a:p>
                      <a:endParaRPr lang="en-US" sz="1400" b="1" u="none" dirty="0"/>
                    </a:p>
                  </a:txBody>
                  <a:tcPr>
                    <a:lnT w="12700" cap="flat" cmpd="sng" algn="ctr">
                      <a:solidFill>
                        <a:scrgbClr r="0" g="0" b="0"/>
                      </a:solidFill>
                      <a:prstDash val="solid"/>
                      <a:round/>
                      <a:headEnd type="none" w="med" len="med"/>
                      <a:tailEnd type="none" w="med" len="med"/>
                    </a:lnT>
                    <a:solidFill>
                      <a:schemeClr val="accent2">
                        <a:lumMod val="60000"/>
                        <a:lumOff val="40000"/>
                      </a:schemeClr>
                    </a:solidFill>
                  </a:tcPr>
                </a:tc>
                <a:tc gridSpan="2">
                  <a:txBody>
                    <a:bodyPr/>
                    <a:lstStyle/>
                    <a:p>
                      <a:r>
                        <a:rPr lang="en-US" sz="1400" dirty="0" smtClean="0"/>
                        <a:t>Lightest</a:t>
                      </a:r>
                      <a:r>
                        <a:rPr lang="en-US" sz="1400" baseline="0" dirty="0" smtClean="0"/>
                        <a:t> STEM semester</a:t>
                      </a:r>
                      <a:endParaRPr lang="en-US"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40000"/>
                        <a:lumOff val="60000"/>
                      </a:schemeClr>
                    </a:solidFill>
                  </a:tcPr>
                </a:tc>
                <a:tc hMerge="1">
                  <a:txBody>
                    <a:bodyPr/>
                    <a:lstStyle/>
                    <a:p>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3">
                        <a:lumMod val="40000"/>
                        <a:lumOff val="60000"/>
                      </a:schemeClr>
                    </a:solidFill>
                  </a:tcPr>
                </a:tc>
                <a:tc>
                  <a:txBody>
                    <a:bodyPr/>
                    <a:lstStyle/>
                    <a:p>
                      <a:endParaRPr lang="en-US"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US" sz="1400" b="1" u="none" dirty="0"/>
                    </a:p>
                  </a:txBody>
                  <a:tcPr>
                    <a:lnT w="12700" cap="flat" cmpd="sng" algn="ctr">
                      <a:noFill/>
                      <a:prstDash val="solid"/>
                      <a:round/>
                      <a:headEnd type="none" w="med" len="med"/>
                      <a:tailEnd type="none" w="med" len="med"/>
                    </a:lnT>
                    <a:noFill/>
                  </a:tcPr>
                </a:tc>
                <a:tc>
                  <a:txBody>
                    <a:bodyPr/>
                    <a:lstStyle/>
                    <a:p>
                      <a:endParaRPr lang="en-US" sz="1400" dirty="0"/>
                    </a:p>
                  </a:txBody>
                  <a:tcPr>
                    <a:lnT w="12700" cap="flat" cmpd="sng" algn="ctr">
                      <a:noFill/>
                      <a:prstDash val="solid"/>
                      <a:round/>
                      <a:headEnd type="none" w="med" len="med"/>
                      <a:tailEnd type="none" w="med" len="med"/>
                    </a:lnT>
                  </a:tcPr>
                </a:tc>
                <a:tc>
                  <a:txBody>
                    <a:bodyPr/>
                    <a:lstStyle/>
                    <a:p>
                      <a:endParaRPr lang="en-US" sz="1400" b="1" u="none" dirty="0"/>
                    </a:p>
                  </a:txBody>
                  <a:tcPr>
                    <a:lnT w="12700" cap="flat" cmpd="sng" algn="ctr">
                      <a:noFill/>
                      <a:prstDash val="solid"/>
                      <a:round/>
                      <a:headEnd type="none" w="med" len="med"/>
                      <a:tailEnd type="none" w="med" len="med"/>
                    </a:lnT>
                  </a:tcPr>
                </a:tc>
              </a:tr>
            </a:tbl>
          </a:graphicData>
        </a:graphic>
      </p:graphicFrame>
      <p:pic>
        <p:nvPicPr>
          <p:cNvPr id="4" name="Picture 3"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396229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899"/>
            <a:ext cx="7772400" cy="1470025"/>
          </a:xfrm>
        </p:spPr>
        <p:txBody>
          <a:bodyPr>
            <a:normAutofit fontScale="90000"/>
          </a:bodyPr>
          <a:lstStyle/>
          <a:p>
            <a:r>
              <a:rPr lang="en-US" b="1" dirty="0" smtClean="0"/>
              <a:t>Bridging the Gap Between Community Colleges and Baccalaureate Degrees in STEM</a:t>
            </a:r>
            <a:endParaRPr lang="en-US" b="1" dirty="0"/>
          </a:p>
        </p:txBody>
      </p:sp>
      <p:sp>
        <p:nvSpPr>
          <p:cNvPr id="3" name="Subtitle 2"/>
          <p:cNvSpPr>
            <a:spLocks noGrp="1"/>
          </p:cNvSpPr>
          <p:nvPr>
            <p:ph type="subTitle" idx="1"/>
          </p:nvPr>
        </p:nvSpPr>
        <p:spPr>
          <a:xfrm>
            <a:off x="293054" y="2721568"/>
            <a:ext cx="8683486" cy="3433361"/>
          </a:xfrm>
        </p:spPr>
        <p:txBody>
          <a:bodyPr>
            <a:normAutofit/>
          </a:bodyPr>
          <a:lstStyle/>
          <a:p>
            <a:pPr marL="457200" indent="-457200" algn="l">
              <a:buFont typeface="Arial"/>
              <a:buChar char="•"/>
            </a:pPr>
            <a:r>
              <a:rPr lang="en-US" sz="2600" dirty="0" smtClean="0">
                <a:solidFill>
                  <a:schemeClr val="tx1"/>
                </a:solidFill>
              </a:rPr>
              <a:t>Problem </a:t>
            </a:r>
          </a:p>
          <a:p>
            <a:pPr marL="914400" lvl="1" indent="-457200" algn="l">
              <a:buFont typeface="Arial"/>
              <a:buChar char="•"/>
            </a:pPr>
            <a:r>
              <a:rPr lang="en-US" sz="2200" dirty="0" smtClean="0">
                <a:solidFill>
                  <a:schemeClr val="tx1"/>
                </a:solidFill>
              </a:rPr>
              <a:t>Transfer students in STEM are rarely successful.</a:t>
            </a:r>
          </a:p>
          <a:p>
            <a:pPr marL="457200" indent="-457200" algn="l">
              <a:buFont typeface="Arial"/>
              <a:buChar char="•"/>
            </a:pPr>
            <a:r>
              <a:rPr lang="en-US" sz="2600" b="1" dirty="0" smtClean="0">
                <a:solidFill>
                  <a:schemeClr val="tx1"/>
                </a:solidFill>
              </a:rPr>
              <a:t>Partnerships</a:t>
            </a:r>
          </a:p>
          <a:p>
            <a:pPr marL="914400" lvl="1" indent="-457200" algn="l">
              <a:buFont typeface="Arial"/>
              <a:buChar char="•"/>
            </a:pPr>
            <a:r>
              <a:rPr lang="en-US" sz="2200" b="1" dirty="0" smtClean="0">
                <a:solidFill>
                  <a:schemeClr val="tx1"/>
                </a:solidFill>
              </a:rPr>
              <a:t>Four schools working together to change this.</a:t>
            </a:r>
          </a:p>
          <a:p>
            <a:pPr marL="457200" indent="-457200" algn="l">
              <a:buFont typeface="Arial"/>
              <a:buChar char="•"/>
            </a:pPr>
            <a:r>
              <a:rPr lang="en-US" sz="2600" dirty="0" smtClean="0">
                <a:solidFill>
                  <a:schemeClr val="tx1"/>
                </a:solidFill>
              </a:rPr>
              <a:t>Potential</a:t>
            </a:r>
          </a:p>
          <a:p>
            <a:pPr marL="914400" lvl="1" indent="-457200" algn="l">
              <a:buFont typeface="Arial"/>
              <a:buChar char="•"/>
            </a:pPr>
            <a:r>
              <a:rPr lang="en-US" sz="2200" dirty="0" smtClean="0">
                <a:solidFill>
                  <a:schemeClr val="tx1"/>
                </a:solidFill>
              </a:rPr>
              <a:t>Creating pathways for success for STEM-centric transfer students</a:t>
            </a:r>
            <a:endParaRPr lang="en-US" dirty="0">
              <a:solidFill>
                <a:schemeClr val="tx1"/>
              </a:solidFill>
            </a:endParaRPr>
          </a:p>
        </p:txBody>
      </p:sp>
      <p:pic>
        <p:nvPicPr>
          <p:cNvPr id="10" name="Picture 9"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0169857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STEM Talent Expansion Programs</a:t>
            </a:r>
            <a:endParaRPr lang="en-US" dirty="0"/>
          </a:p>
        </p:txBody>
      </p:sp>
      <p:sp>
        <p:nvSpPr>
          <p:cNvPr id="3" name="Content Placeholder 2"/>
          <p:cNvSpPr>
            <a:spLocks noGrp="1"/>
          </p:cNvSpPr>
          <p:nvPr>
            <p:ph idx="1"/>
          </p:nvPr>
        </p:nvSpPr>
        <p:spPr>
          <a:xfrm>
            <a:off x="311284" y="5509230"/>
            <a:ext cx="8433582" cy="805807"/>
          </a:xfrm>
        </p:spPr>
        <p:txBody>
          <a:bodyPr>
            <a:normAutofit fontScale="77500" lnSpcReduction="20000"/>
          </a:bodyPr>
          <a:lstStyle/>
          <a:p>
            <a:pPr marL="0" indent="0" algn="ctr">
              <a:buNone/>
            </a:pPr>
            <a:r>
              <a:rPr lang="en-US" dirty="0" smtClean="0"/>
              <a:t>A partnership between four Missouri colleges </a:t>
            </a:r>
          </a:p>
          <a:p>
            <a:pPr marL="0" indent="0" algn="ctr">
              <a:buNone/>
            </a:pPr>
            <a:r>
              <a:rPr lang="en-US" dirty="0" smtClean="0"/>
              <a:t>(2004-present)</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pic>
        <p:nvPicPr>
          <p:cNvPr id="4" name="Picture 3"/>
          <p:cNvPicPr>
            <a:picLocks noChangeAspect="1"/>
          </p:cNvPicPr>
          <p:nvPr/>
        </p:nvPicPr>
        <p:blipFill>
          <a:blip r:embed="rId3"/>
          <a:stretch>
            <a:fillRect/>
          </a:stretch>
        </p:blipFill>
        <p:spPr>
          <a:xfrm>
            <a:off x="493985" y="1417638"/>
            <a:ext cx="8250881" cy="3828159"/>
          </a:xfrm>
          <a:prstGeom prst="rect">
            <a:avLst/>
          </a:prstGeom>
        </p:spPr>
      </p:pic>
      <p:pic>
        <p:nvPicPr>
          <p:cNvPr id="6" name="Picture 5"/>
          <p:cNvPicPr>
            <a:picLocks noChangeAspect="1"/>
          </p:cNvPicPr>
          <p:nvPr/>
        </p:nvPicPr>
        <p:blipFill>
          <a:blip r:embed="rId4"/>
          <a:stretch>
            <a:fillRect/>
          </a:stretch>
        </p:blipFill>
        <p:spPr>
          <a:xfrm>
            <a:off x="502378" y="1467135"/>
            <a:ext cx="7334325" cy="2119747"/>
          </a:xfrm>
          <a:prstGeom prst="rect">
            <a:avLst/>
          </a:prstGeom>
        </p:spPr>
      </p:pic>
    </p:spTree>
    <p:extLst>
      <p:ext uri="{BB962C8B-B14F-4D97-AF65-F5344CB8AC3E}">
        <p14:creationId xmlns:p14="http://schemas.microsoft.com/office/powerpoint/2010/main" val="11826988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40"/>
            <a:ext cx="9144000" cy="1143000"/>
          </a:xfrm>
        </p:spPr>
        <p:txBody>
          <a:bodyPr>
            <a:normAutofit/>
          </a:bodyPr>
          <a:lstStyle/>
          <a:p>
            <a:r>
              <a:rPr lang="en-US" dirty="0" smtClean="0"/>
              <a:t>STEM Talent Expansion Programs</a:t>
            </a:r>
            <a:endParaRPr lang="en-US" dirty="0"/>
          </a:p>
        </p:txBody>
      </p:sp>
      <p:sp>
        <p:nvSpPr>
          <p:cNvPr id="3" name="Content Placeholder 2"/>
          <p:cNvSpPr>
            <a:spLocks noGrp="1"/>
          </p:cNvSpPr>
          <p:nvPr>
            <p:ph idx="1"/>
          </p:nvPr>
        </p:nvSpPr>
        <p:spPr>
          <a:xfrm>
            <a:off x="311284" y="1144454"/>
            <a:ext cx="8433582" cy="5170584"/>
          </a:xfrm>
        </p:spPr>
        <p:txBody>
          <a:bodyPr>
            <a:normAutofit fontScale="85000" lnSpcReduction="20000"/>
          </a:bodyPr>
          <a:lstStyle/>
          <a:p>
            <a:pPr marL="0" indent="0">
              <a:buNone/>
            </a:pPr>
            <a:r>
              <a:rPr lang="en-US" dirty="0" smtClean="0"/>
              <a:t>National Science Foundation (NSF)-funded Efforts:</a:t>
            </a:r>
          </a:p>
          <a:p>
            <a:r>
              <a:rPr lang="en-US" dirty="0" smtClean="0"/>
              <a:t>STEP (STEM Talent Expansion Program) program (2004-2010)</a:t>
            </a:r>
          </a:p>
          <a:p>
            <a:endParaRPr lang="en-US" dirty="0" smtClean="0"/>
          </a:p>
          <a:p>
            <a:r>
              <a:rPr lang="en-US" dirty="0" smtClean="0"/>
              <a:t>SPECTRA (Scientists Prepared, Enriched and Challenged Through Research-based Activities) program (2010-2015)</a:t>
            </a:r>
          </a:p>
          <a:p>
            <a:endParaRPr lang="en-US" dirty="0" smtClean="0"/>
          </a:p>
          <a:p>
            <a:r>
              <a:rPr lang="en-US" dirty="0" smtClean="0"/>
              <a:t>STEP Scholars program (2012-2016)</a:t>
            </a:r>
          </a:p>
          <a:p>
            <a:endParaRPr lang="en-US" dirty="0" smtClean="0"/>
          </a:p>
          <a:p>
            <a:r>
              <a:rPr lang="en-US" dirty="0" smtClean="0"/>
              <a:t>SUCCEED (Strengthening University and Community College Educational Environments for Degrees) in STEM program (pending)</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3666131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40"/>
            <a:ext cx="9144000" cy="1595570"/>
          </a:xfrm>
        </p:spPr>
        <p:txBody>
          <a:bodyPr>
            <a:normAutofit fontScale="90000"/>
          </a:bodyPr>
          <a:lstStyle/>
          <a:p>
            <a:r>
              <a:rPr lang="en-US" dirty="0" smtClean="0"/>
              <a:t>The STEP Office works to increase recruitment and retention of students in STEM degree programs</a:t>
            </a:r>
            <a:endParaRPr lang="en-US" dirty="0"/>
          </a:p>
        </p:txBody>
      </p:sp>
      <p:sp>
        <p:nvSpPr>
          <p:cNvPr id="3" name="Content Placeholder 2"/>
          <p:cNvSpPr>
            <a:spLocks noGrp="1"/>
          </p:cNvSpPr>
          <p:nvPr>
            <p:ph idx="1"/>
          </p:nvPr>
        </p:nvSpPr>
        <p:spPr>
          <a:xfrm>
            <a:off x="311284" y="1898116"/>
            <a:ext cx="8433582" cy="4305265"/>
          </a:xfrm>
        </p:spPr>
        <p:txBody>
          <a:bodyPr>
            <a:normAutofit/>
          </a:bodyPr>
          <a:lstStyle/>
          <a:p>
            <a:pPr marL="0" indent="0">
              <a:buNone/>
            </a:pPr>
            <a:r>
              <a:rPr lang="en-US" dirty="0" smtClean="0"/>
              <a:t>Our objectives include:</a:t>
            </a:r>
          </a:p>
          <a:p>
            <a:r>
              <a:rPr lang="en-US" dirty="0" smtClean="0"/>
              <a:t>Increasing STEM degree production at Truman</a:t>
            </a:r>
          </a:p>
          <a:p>
            <a:pPr lvl="1"/>
            <a:r>
              <a:rPr lang="en-US" dirty="0" smtClean="0"/>
              <a:t>Boosting student success</a:t>
            </a:r>
          </a:p>
          <a:p>
            <a:pPr lvl="1"/>
            <a:r>
              <a:rPr lang="en-US" dirty="0" smtClean="0"/>
              <a:t>Exposing students to research opportunities</a:t>
            </a:r>
          </a:p>
          <a:p>
            <a:pPr lvl="1"/>
            <a:r>
              <a:rPr lang="en-US" dirty="0" smtClean="0"/>
              <a:t>Facilitating mathematics preparedness</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34242887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40"/>
            <a:ext cx="9144000" cy="1595570"/>
          </a:xfrm>
        </p:spPr>
        <p:txBody>
          <a:bodyPr>
            <a:normAutofit fontScale="90000"/>
          </a:bodyPr>
          <a:lstStyle/>
          <a:p>
            <a:r>
              <a:rPr lang="en-US" dirty="0" smtClean="0"/>
              <a:t>The STEP Office works to increase recruitment and retention of students in STEM degree programs</a:t>
            </a:r>
            <a:endParaRPr lang="en-US" dirty="0"/>
          </a:p>
        </p:txBody>
      </p:sp>
      <p:sp>
        <p:nvSpPr>
          <p:cNvPr id="3" name="Content Placeholder 2"/>
          <p:cNvSpPr>
            <a:spLocks noGrp="1"/>
          </p:cNvSpPr>
          <p:nvPr>
            <p:ph idx="1"/>
          </p:nvPr>
        </p:nvSpPr>
        <p:spPr>
          <a:xfrm>
            <a:off x="311284" y="1898116"/>
            <a:ext cx="8433582" cy="4305265"/>
          </a:xfrm>
        </p:spPr>
        <p:txBody>
          <a:bodyPr>
            <a:normAutofit/>
          </a:bodyPr>
          <a:lstStyle/>
          <a:p>
            <a:pPr marL="0" indent="0">
              <a:buNone/>
            </a:pPr>
            <a:r>
              <a:rPr lang="en-US" dirty="0" smtClean="0"/>
              <a:t>Our objectives include:</a:t>
            </a:r>
          </a:p>
          <a:p>
            <a:r>
              <a:rPr lang="en-US" dirty="0" smtClean="0"/>
              <a:t>Increasing STEM degree production at Truman</a:t>
            </a:r>
          </a:p>
          <a:p>
            <a:r>
              <a:rPr lang="en-US" dirty="0" smtClean="0"/>
              <a:t>Highlighting interdisciplinary connections</a:t>
            </a:r>
          </a:p>
          <a:p>
            <a:pPr lvl="1"/>
            <a:r>
              <a:rPr lang="en-US" dirty="0" smtClean="0"/>
              <a:t>Offering interdisciplinary thinking courses</a:t>
            </a:r>
          </a:p>
          <a:p>
            <a:pPr lvl="1"/>
            <a:r>
              <a:rPr lang="en-US" dirty="0" smtClean="0"/>
              <a:t>Developing interdisciplinary modules for course</a:t>
            </a:r>
          </a:p>
          <a:p>
            <a:pPr lvl="1"/>
            <a:r>
              <a:rPr lang="en-US" dirty="0" smtClean="0"/>
              <a:t>Supporting Truman’s </a:t>
            </a:r>
            <a:r>
              <a:rPr lang="en-US" dirty="0" err="1" smtClean="0"/>
              <a:t>MathBio</a:t>
            </a:r>
            <a:r>
              <a:rPr lang="en-US" dirty="0" smtClean="0"/>
              <a:t> program</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687315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899"/>
            <a:ext cx="7772400" cy="1470025"/>
          </a:xfrm>
        </p:spPr>
        <p:txBody>
          <a:bodyPr>
            <a:normAutofit fontScale="90000"/>
          </a:bodyPr>
          <a:lstStyle/>
          <a:p>
            <a:r>
              <a:rPr lang="en-US" b="1" dirty="0" smtClean="0"/>
              <a:t>Bridging the Gap Between Community Colleges and Baccalaureate Degrees in STEM</a:t>
            </a:r>
            <a:endParaRPr lang="en-US" b="1" dirty="0"/>
          </a:p>
        </p:txBody>
      </p:sp>
      <p:sp>
        <p:nvSpPr>
          <p:cNvPr id="3" name="Subtitle 2"/>
          <p:cNvSpPr>
            <a:spLocks noGrp="1"/>
          </p:cNvSpPr>
          <p:nvPr>
            <p:ph type="subTitle" idx="1"/>
          </p:nvPr>
        </p:nvSpPr>
        <p:spPr>
          <a:xfrm>
            <a:off x="293054" y="2721568"/>
            <a:ext cx="8683486" cy="3433361"/>
          </a:xfrm>
        </p:spPr>
        <p:txBody>
          <a:bodyPr>
            <a:normAutofit/>
          </a:bodyPr>
          <a:lstStyle/>
          <a:p>
            <a:pPr marL="457200" indent="-457200" algn="l">
              <a:buFont typeface="Arial"/>
              <a:buChar char="•"/>
            </a:pPr>
            <a:r>
              <a:rPr lang="en-US" sz="2600" dirty="0" smtClean="0">
                <a:solidFill>
                  <a:schemeClr val="tx1"/>
                </a:solidFill>
              </a:rPr>
              <a:t>Problem </a:t>
            </a:r>
          </a:p>
          <a:p>
            <a:pPr marL="914400" lvl="1" indent="-457200" algn="l">
              <a:buFont typeface="Arial"/>
              <a:buChar char="•"/>
            </a:pPr>
            <a:r>
              <a:rPr lang="en-US" sz="2200" dirty="0" smtClean="0">
                <a:solidFill>
                  <a:schemeClr val="tx1"/>
                </a:solidFill>
              </a:rPr>
              <a:t>Transfer students in STEM are rarely successful.</a:t>
            </a:r>
          </a:p>
          <a:p>
            <a:pPr marL="457200" indent="-457200" algn="l">
              <a:buFont typeface="Arial"/>
              <a:buChar char="•"/>
            </a:pPr>
            <a:r>
              <a:rPr lang="en-US" sz="2600" dirty="0" smtClean="0">
                <a:solidFill>
                  <a:schemeClr val="tx1"/>
                </a:solidFill>
              </a:rPr>
              <a:t>Partnerships</a:t>
            </a:r>
          </a:p>
          <a:p>
            <a:pPr marL="914400" lvl="1" indent="-457200" algn="l">
              <a:buFont typeface="Arial"/>
              <a:buChar char="•"/>
            </a:pPr>
            <a:r>
              <a:rPr lang="en-US" sz="2200" dirty="0" smtClean="0">
                <a:solidFill>
                  <a:schemeClr val="tx1"/>
                </a:solidFill>
              </a:rPr>
              <a:t>Four schools working together to change this.</a:t>
            </a:r>
          </a:p>
          <a:p>
            <a:pPr marL="457200" indent="-457200" algn="l">
              <a:buFont typeface="Arial"/>
              <a:buChar char="•"/>
            </a:pPr>
            <a:r>
              <a:rPr lang="en-US" sz="2600" dirty="0" smtClean="0">
                <a:solidFill>
                  <a:schemeClr val="tx1"/>
                </a:solidFill>
              </a:rPr>
              <a:t>Potential</a:t>
            </a:r>
          </a:p>
          <a:p>
            <a:pPr marL="914400" lvl="1" indent="-457200" algn="l">
              <a:buFont typeface="Arial"/>
              <a:buChar char="•"/>
            </a:pPr>
            <a:r>
              <a:rPr lang="en-US" sz="2200" dirty="0" smtClean="0">
                <a:solidFill>
                  <a:schemeClr val="tx1"/>
                </a:solidFill>
              </a:rPr>
              <a:t>Creating pathways for success for STEM-centric transfer students</a:t>
            </a:r>
            <a:endParaRPr lang="en-US" dirty="0">
              <a:solidFill>
                <a:schemeClr val="tx1"/>
              </a:solidFill>
            </a:endParaRPr>
          </a:p>
        </p:txBody>
      </p:sp>
      <p:pic>
        <p:nvPicPr>
          <p:cNvPr id="10" name="Picture 9"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7876154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40"/>
            <a:ext cx="9144000" cy="1595570"/>
          </a:xfrm>
        </p:spPr>
        <p:txBody>
          <a:bodyPr>
            <a:normAutofit fontScale="90000"/>
          </a:bodyPr>
          <a:lstStyle/>
          <a:p>
            <a:r>
              <a:rPr lang="en-US" dirty="0" smtClean="0"/>
              <a:t>The STEP Office works to increase recruitment and retention of students in STEM degree programs</a:t>
            </a:r>
            <a:endParaRPr lang="en-US" dirty="0"/>
          </a:p>
        </p:txBody>
      </p:sp>
      <p:sp>
        <p:nvSpPr>
          <p:cNvPr id="3" name="Content Placeholder 2"/>
          <p:cNvSpPr>
            <a:spLocks noGrp="1"/>
          </p:cNvSpPr>
          <p:nvPr>
            <p:ph idx="1"/>
          </p:nvPr>
        </p:nvSpPr>
        <p:spPr>
          <a:xfrm>
            <a:off x="311284" y="1870202"/>
            <a:ext cx="8433582" cy="4940704"/>
          </a:xfrm>
        </p:spPr>
        <p:txBody>
          <a:bodyPr>
            <a:normAutofit/>
          </a:bodyPr>
          <a:lstStyle/>
          <a:p>
            <a:pPr marL="0" indent="0">
              <a:buNone/>
            </a:pPr>
            <a:r>
              <a:rPr lang="en-US" dirty="0" smtClean="0"/>
              <a:t>Our objectives include:</a:t>
            </a:r>
          </a:p>
          <a:p>
            <a:r>
              <a:rPr lang="en-US" dirty="0" smtClean="0"/>
              <a:t>Increasing STEM degree production at Truman</a:t>
            </a:r>
          </a:p>
          <a:p>
            <a:r>
              <a:rPr lang="en-US" dirty="0" smtClean="0"/>
              <a:t>Highlighting interdisciplinary connections</a:t>
            </a:r>
          </a:p>
          <a:p>
            <a:r>
              <a:rPr lang="en-US" dirty="0" smtClean="0"/>
              <a:t>Supporting transfer student success</a:t>
            </a:r>
          </a:p>
          <a:p>
            <a:pPr lvl="1"/>
            <a:r>
              <a:rPr lang="en-US" dirty="0" smtClean="0"/>
              <a:t>Offering scholarships and research opportunities to community college students</a:t>
            </a:r>
          </a:p>
          <a:p>
            <a:pPr lvl="1"/>
            <a:r>
              <a:rPr lang="en-US" dirty="0" smtClean="0"/>
              <a:t>Developing a STEM transfer orientation program</a:t>
            </a:r>
          </a:p>
          <a:p>
            <a:pPr lvl="1"/>
            <a:r>
              <a:rPr lang="en-US" dirty="0" smtClean="0"/>
              <a:t>Identifying (and addressing) barriers to transfer student success</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4941543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283"/>
            <a:ext cx="9144000" cy="855863"/>
          </a:xfrm>
        </p:spPr>
        <p:txBody>
          <a:bodyPr>
            <a:normAutofit/>
          </a:bodyPr>
          <a:lstStyle/>
          <a:p>
            <a:r>
              <a:rPr lang="en-US" dirty="0" smtClean="0"/>
              <a:t>We have been successful…</a:t>
            </a:r>
            <a:endParaRPr lang="en-US" dirty="0"/>
          </a:p>
        </p:txBody>
      </p:sp>
      <p:sp>
        <p:nvSpPr>
          <p:cNvPr id="3" name="Content Placeholder 2"/>
          <p:cNvSpPr>
            <a:spLocks noGrp="1"/>
          </p:cNvSpPr>
          <p:nvPr>
            <p:ph idx="1"/>
          </p:nvPr>
        </p:nvSpPr>
        <p:spPr>
          <a:xfrm>
            <a:off x="255464" y="893233"/>
            <a:ext cx="8731542" cy="5722276"/>
          </a:xfrm>
        </p:spPr>
        <p:txBody>
          <a:bodyPr>
            <a:normAutofit/>
          </a:bodyPr>
          <a:lstStyle/>
          <a:p>
            <a:pPr marL="0" indent="0">
              <a:buNone/>
            </a:pPr>
            <a:r>
              <a:rPr lang="en-US" dirty="0" smtClean="0"/>
              <a:t>For our STEP program:</a:t>
            </a:r>
          </a:p>
          <a:p>
            <a:r>
              <a:rPr lang="en-US" dirty="0" smtClean="0"/>
              <a:t>Summer research students had a 57% success in earning a STEM baccalaureate degree</a:t>
            </a:r>
          </a:p>
          <a:p>
            <a:r>
              <a:rPr lang="en-US" dirty="0" smtClean="0"/>
              <a:t>STEM transfer orientation students had a 69% success in earning a STEM baccalaureate degree</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7407652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283"/>
            <a:ext cx="9144000" cy="855863"/>
          </a:xfrm>
        </p:spPr>
        <p:txBody>
          <a:bodyPr>
            <a:normAutofit/>
          </a:bodyPr>
          <a:lstStyle/>
          <a:p>
            <a:r>
              <a:rPr lang="en-US" dirty="0" smtClean="0"/>
              <a:t>We have been successful…</a:t>
            </a:r>
            <a:endParaRPr lang="en-US" dirty="0"/>
          </a:p>
        </p:txBody>
      </p:sp>
      <p:sp>
        <p:nvSpPr>
          <p:cNvPr id="3" name="Content Placeholder 2"/>
          <p:cNvSpPr>
            <a:spLocks noGrp="1"/>
          </p:cNvSpPr>
          <p:nvPr>
            <p:ph idx="1"/>
          </p:nvPr>
        </p:nvSpPr>
        <p:spPr>
          <a:xfrm>
            <a:off x="255464" y="893233"/>
            <a:ext cx="8731542" cy="5722276"/>
          </a:xfrm>
        </p:spPr>
        <p:txBody>
          <a:bodyPr>
            <a:normAutofit/>
          </a:bodyPr>
          <a:lstStyle/>
          <a:p>
            <a:pPr marL="0" indent="0">
              <a:buNone/>
            </a:pPr>
            <a:r>
              <a:rPr lang="en-US" dirty="0" smtClean="0"/>
              <a:t>For our STEP program:</a:t>
            </a:r>
          </a:p>
          <a:p>
            <a:r>
              <a:rPr lang="en-US" dirty="0" smtClean="0"/>
              <a:t>Summer research students had a 57% success in earning a STEM baccalaureate degree</a:t>
            </a:r>
          </a:p>
          <a:p>
            <a:r>
              <a:rPr lang="en-US" dirty="0" smtClean="0"/>
              <a:t>STEM transfer orientation students had a 69% success in earning a STEM baccalaureate degree</a:t>
            </a:r>
          </a:p>
          <a:p>
            <a:pPr marL="0" indent="0">
              <a:buNone/>
            </a:pPr>
            <a:r>
              <a:rPr lang="en-US" dirty="0" smtClean="0"/>
              <a:t>Overall:</a:t>
            </a:r>
          </a:p>
          <a:p>
            <a:r>
              <a:rPr lang="en-US" dirty="0" smtClean="0"/>
              <a:t>STEM Bachelor’s degree production at Truman has increased 10% since 2003</a:t>
            </a:r>
          </a:p>
          <a:p>
            <a:r>
              <a:rPr lang="en-US" dirty="0" smtClean="0"/>
              <a:t>STEM Associate’s degree production at our partners has increased 111% since 2003</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19019696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rmAutofit/>
          </a:bodyPr>
          <a:lstStyle/>
          <a:p>
            <a:r>
              <a:rPr lang="en-US" dirty="0" smtClean="0"/>
              <a:t>We have also learned valuable lessons.</a:t>
            </a:r>
            <a:endParaRPr lang="en-US" dirty="0"/>
          </a:p>
        </p:txBody>
      </p:sp>
      <p:sp>
        <p:nvSpPr>
          <p:cNvPr id="3" name="Content Placeholder 2"/>
          <p:cNvSpPr>
            <a:spLocks noGrp="1"/>
          </p:cNvSpPr>
          <p:nvPr>
            <p:ph idx="1"/>
          </p:nvPr>
        </p:nvSpPr>
        <p:spPr>
          <a:xfrm>
            <a:off x="255464" y="1130496"/>
            <a:ext cx="8731542" cy="5415228"/>
          </a:xfrm>
        </p:spPr>
        <p:txBody>
          <a:bodyPr>
            <a:normAutofit/>
          </a:bodyPr>
          <a:lstStyle/>
          <a:p>
            <a:r>
              <a:rPr lang="en-US" dirty="0" smtClean="0"/>
              <a:t>Community college faculty are creative and work hard to meet the needs of a diverse classroom</a:t>
            </a:r>
          </a:p>
          <a:p>
            <a:r>
              <a:rPr lang="en-US" dirty="0" smtClean="0"/>
              <a:t>Community college classes are strong</a:t>
            </a:r>
          </a:p>
          <a:p>
            <a:r>
              <a:rPr lang="en-US" dirty="0" smtClean="0"/>
              <a:t>Community college students do not think they are capable of being admitted to Truman</a:t>
            </a:r>
            <a:endParaRPr lang="en-US" dirty="0" smtClean="0"/>
          </a:p>
          <a:p>
            <a:r>
              <a:rPr lang="en-US" dirty="0" smtClean="0"/>
              <a:t>Transferring with an AA degree often requires an additional 3 years for a degree in STEM</a:t>
            </a:r>
          </a:p>
          <a:p>
            <a:r>
              <a:rPr lang="en-US" dirty="0" smtClean="0"/>
              <a:t>Students leave STEM degrees for a variety of reasons</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3064210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899"/>
            <a:ext cx="7772400" cy="1470025"/>
          </a:xfrm>
        </p:spPr>
        <p:txBody>
          <a:bodyPr>
            <a:normAutofit fontScale="90000"/>
          </a:bodyPr>
          <a:lstStyle/>
          <a:p>
            <a:r>
              <a:rPr lang="en-US" b="1" dirty="0" smtClean="0"/>
              <a:t>Bridging the Gap Between Community Colleges and Baccalaureate Degrees in STEM</a:t>
            </a:r>
            <a:endParaRPr lang="en-US" b="1" dirty="0"/>
          </a:p>
        </p:txBody>
      </p:sp>
      <p:sp>
        <p:nvSpPr>
          <p:cNvPr id="3" name="Subtitle 2"/>
          <p:cNvSpPr>
            <a:spLocks noGrp="1"/>
          </p:cNvSpPr>
          <p:nvPr>
            <p:ph type="subTitle" idx="1"/>
          </p:nvPr>
        </p:nvSpPr>
        <p:spPr>
          <a:xfrm>
            <a:off x="293054" y="2721568"/>
            <a:ext cx="8683486" cy="3433361"/>
          </a:xfrm>
        </p:spPr>
        <p:txBody>
          <a:bodyPr>
            <a:normAutofit/>
          </a:bodyPr>
          <a:lstStyle/>
          <a:p>
            <a:pPr marL="457200" indent="-457200" algn="l">
              <a:buFont typeface="Arial"/>
              <a:buChar char="•"/>
            </a:pPr>
            <a:r>
              <a:rPr lang="en-US" sz="2600" dirty="0" smtClean="0">
                <a:solidFill>
                  <a:schemeClr val="tx1"/>
                </a:solidFill>
              </a:rPr>
              <a:t>Problem </a:t>
            </a:r>
          </a:p>
          <a:p>
            <a:pPr marL="914400" lvl="1" indent="-457200" algn="l">
              <a:buFont typeface="Arial"/>
              <a:buChar char="•"/>
            </a:pPr>
            <a:r>
              <a:rPr lang="en-US" sz="2200" dirty="0" smtClean="0">
                <a:solidFill>
                  <a:schemeClr val="tx1"/>
                </a:solidFill>
              </a:rPr>
              <a:t>Transfer students in STEM are rarely successful.</a:t>
            </a:r>
          </a:p>
          <a:p>
            <a:pPr marL="457200" indent="-457200" algn="l">
              <a:buFont typeface="Arial"/>
              <a:buChar char="•"/>
            </a:pPr>
            <a:r>
              <a:rPr lang="en-US" sz="2600" dirty="0" smtClean="0">
                <a:solidFill>
                  <a:schemeClr val="tx1"/>
                </a:solidFill>
              </a:rPr>
              <a:t>Partnerships</a:t>
            </a:r>
          </a:p>
          <a:p>
            <a:pPr marL="914400" lvl="1" indent="-457200" algn="l">
              <a:buFont typeface="Arial"/>
              <a:buChar char="•"/>
            </a:pPr>
            <a:r>
              <a:rPr lang="en-US" sz="2200" dirty="0" smtClean="0">
                <a:solidFill>
                  <a:schemeClr val="tx1"/>
                </a:solidFill>
              </a:rPr>
              <a:t>Four schools working together to change this.</a:t>
            </a:r>
          </a:p>
          <a:p>
            <a:pPr marL="457200" indent="-457200" algn="l">
              <a:buFont typeface="Arial"/>
              <a:buChar char="•"/>
            </a:pPr>
            <a:r>
              <a:rPr lang="en-US" sz="2600" b="1" dirty="0" smtClean="0">
                <a:solidFill>
                  <a:schemeClr val="tx1"/>
                </a:solidFill>
              </a:rPr>
              <a:t>Potential</a:t>
            </a:r>
          </a:p>
          <a:p>
            <a:pPr marL="914400" lvl="1" indent="-457200" algn="l">
              <a:buFont typeface="Arial"/>
              <a:buChar char="•"/>
            </a:pPr>
            <a:r>
              <a:rPr lang="en-US" sz="2200" b="1" dirty="0" smtClean="0">
                <a:solidFill>
                  <a:schemeClr val="tx1"/>
                </a:solidFill>
              </a:rPr>
              <a:t>Creating pathways for success for STEM-centric transfer students</a:t>
            </a:r>
            <a:endParaRPr lang="en-US" b="1" dirty="0">
              <a:solidFill>
                <a:schemeClr val="tx1"/>
              </a:solidFill>
            </a:endParaRPr>
          </a:p>
        </p:txBody>
      </p:sp>
      <p:pic>
        <p:nvPicPr>
          <p:cNvPr id="10" name="Picture 9"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17108579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rmAutofit fontScale="90000"/>
          </a:bodyPr>
          <a:lstStyle/>
          <a:p>
            <a:r>
              <a:rPr lang="en-US" dirty="0" smtClean="0"/>
              <a:t>Three initiatives may alleviate these issues</a:t>
            </a:r>
            <a:endParaRPr lang="en-US" dirty="0"/>
          </a:p>
        </p:txBody>
      </p:sp>
      <p:sp>
        <p:nvSpPr>
          <p:cNvPr id="3" name="Content Placeholder 2"/>
          <p:cNvSpPr>
            <a:spLocks noGrp="1"/>
          </p:cNvSpPr>
          <p:nvPr>
            <p:ph idx="1"/>
          </p:nvPr>
        </p:nvSpPr>
        <p:spPr>
          <a:xfrm>
            <a:off x="255464" y="1563156"/>
            <a:ext cx="8731542" cy="4982568"/>
          </a:xfrm>
        </p:spPr>
        <p:txBody>
          <a:bodyPr>
            <a:normAutofit/>
          </a:bodyPr>
          <a:lstStyle/>
          <a:p>
            <a:r>
              <a:rPr lang="en-US" dirty="0" smtClean="0"/>
              <a:t>Pre-STEM Pathways within the AA degree</a:t>
            </a:r>
          </a:p>
          <a:p>
            <a:r>
              <a:rPr lang="en-US" dirty="0" smtClean="0"/>
              <a:t>AA degrees following Reverse Transfer</a:t>
            </a:r>
          </a:p>
          <a:p>
            <a:r>
              <a:rPr lang="en-US" dirty="0" smtClean="0"/>
              <a:t>AS degrees in STEM disciplines</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39009832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rmAutofit fontScale="90000"/>
          </a:bodyPr>
          <a:lstStyle/>
          <a:p>
            <a:r>
              <a:rPr lang="en-US" dirty="0" smtClean="0"/>
              <a:t>Three initiatives may alleviate these issues</a:t>
            </a:r>
            <a:endParaRPr lang="en-US" dirty="0"/>
          </a:p>
        </p:txBody>
      </p:sp>
      <p:sp>
        <p:nvSpPr>
          <p:cNvPr id="3" name="Content Placeholder 2"/>
          <p:cNvSpPr>
            <a:spLocks noGrp="1"/>
          </p:cNvSpPr>
          <p:nvPr>
            <p:ph idx="1"/>
          </p:nvPr>
        </p:nvSpPr>
        <p:spPr>
          <a:xfrm>
            <a:off x="255464" y="1563156"/>
            <a:ext cx="8731542" cy="4982568"/>
          </a:xfrm>
        </p:spPr>
        <p:txBody>
          <a:bodyPr>
            <a:normAutofit/>
          </a:bodyPr>
          <a:lstStyle/>
          <a:p>
            <a:r>
              <a:rPr lang="en-US" b="1" dirty="0" smtClean="0"/>
              <a:t>Pre-STEM Pathways within the AA degree</a:t>
            </a:r>
          </a:p>
          <a:p>
            <a:r>
              <a:rPr lang="en-US" dirty="0" smtClean="0"/>
              <a:t>AA degrees following Reverse Transfer</a:t>
            </a:r>
          </a:p>
          <a:p>
            <a:r>
              <a:rPr lang="en-US" dirty="0" smtClean="0"/>
              <a:t>AS degrees in STEM disciplines</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3742842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rmAutofit fontScale="90000"/>
          </a:bodyPr>
          <a:lstStyle/>
          <a:p>
            <a:r>
              <a:rPr lang="en-US" dirty="0" smtClean="0"/>
              <a:t>Pre-STEM Pathways provide better preparation for a degree STEM</a:t>
            </a:r>
            <a:endParaRPr lang="en-US" dirty="0"/>
          </a:p>
        </p:txBody>
      </p:sp>
      <p:sp>
        <p:nvSpPr>
          <p:cNvPr id="3" name="Content Placeholder 2"/>
          <p:cNvSpPr>
            <a:spLocks noGrp="1"/>
          </p:cNvSpPr>
          <p:nvPr>
            <p:ph idx="1"/>
          </p:nvPr>
        </p:nvSpPr>
        <p:spPr>
          <a:xfrm>
            <a:off x="185689" y="1730632"/>
            <a:ext cx="8731542" cy="558275"/>
          </a:xfrm>
        </p:spPr>
        <p:txBody>
          <a:bodyPr>
            <a:normAutofit lnSpcReduction="10000"/>
          </a:bodyPr>
          <a:lstStyle/>
          <a:p>
            <a:pPr marL="0" indent="0" algn="ctr">
              <a:buNone/>
            </a:pPr>
            <a:r>
              <a:rPr lang="en-US" dirty="0" smtClean="0"/>
              <a:t>MACC College Catalog 2012-2014</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pic>
        <p:nvPicPr>
          <p:cNvPr id="6" name="Picture 5" descr="Screen shot 2013-01-30 at 2.16.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0153"/>
            <a:ext cx="9144000" cy="3530906"/>
          </a:xfrm>
          <a:prstGeom prst="rect">
            <a:avLst/>
          </a:prstGeom>
        </p:spPr>
      </p:pic>
    </p:spTree>
    <p:extLst>
      <p:ext uri="{BB962C8B-B14F-4D97-AF65-F5344CB8AC3E}">
        <p14:creationId xmlns:p14="http://schemas.microsoft.com/office/powerpoint/2010/main" val="34344121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104723"/>
            <a:ext cx="7278914" cy="802420"/>
          </a:xfrm>
        </p:spPr>
        <p:txBody>
          <a:bodyPr>
            <a:noAutofit/>
          </a:bodyPr>
          <a:lstStyle/>
          <a:p>
            <a:r>
              <a:rPr lang="en-US" sz="3200" dirty="0" smtClean="0"/>
              <a:t>Pre-STEM Pathways reduce the burden of heavy contact hours for transfer students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871687600"/>
              </p:ext>
            </p:extLst>
          </p:nvPr>
        </p:nvGraphicFramePr>
        <p:xfrm>
          <a:off x="90181" y="1399163"/>
          <a:ext cx="8965514" cy="4621350"/>
        </p:xfrm>
        <a:graphic>
          <a:graphicData uri="http://schemas.openxmlformats.org/drawingml/2006/table">
            <a:tbl>
              <a:tblPr firstRow="1" bandRow="1">
                <a:tableStyleId>{2D5ABB26-0587-4C30-8999-92F81FD0307C}</a:tableStyleId>
              </a:tblPr>
              <a:tblGrid>
                <a:gridCol w="1759107"/>
                <a:gridCol w="482273"/>
                <a:gridCol w="1787710"/>
                <a:gridCol w="453668"/>
                <a:gridCol w="1724716"/>
                <a:gridCol w="516662"/>
                <a:gridCol w="1775444"/>
                <a:gridCol w="465934"/>
              </a:tblGrid>
              <a:tr h="325239">
                <a:tc gridSpan="2">
                  <a:txBody>
                    <a:bodyPr/>
                    <a:lstStyle/>
                    <a:p>
                      <a:r>
                        <a:rPr lang="en-US" sz="1600" dirty="0" smtClean="0"/>
                        <a:t>Pre-STEM</a:t>
                      </a:r>
                      <a:r>
                        <a:rPr lang="en-US" sz="1600" baseline="0" dirty="0" smtClean="0"/>
                        <a:t> </a:t>
                      </a:r>
                      <a:r>
                        <a:rPr lang="en-US" sz="1600" dirty="0" smtClean="0"/>
                        <a:t>student</a:t>
                      </a:r>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4">
                  <a:txBody>
                    <a:bodyPr/>
                    <a:lstStyle/>
                    <a:p>
                      <a:r>
                        <a:rPr lang="en-US" sz="1600" dirty="0" smtClean="0"/>
                        <a:t>Traditional transfer student</a:t>
                      </a:r>
                      <a:endParaRPr lang="en-US" sz="16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25239">
                <a:tc gridSpan="2">
                  <a:txBody>
                    <a:bodyPr/>
                    <a:lstStyle/>
                    <a:p>
                      <a:r>
                        <a:rPr lang="en-US" sz="1600" dirty="0" smtClean="0"/>
                        <a:t>Year</a:t>
                      </a:r>
                      <a:r>
                        <a:rPr lang="en-US" sz="1600" baseline="0" dirty="0" smtClean="0"/>
                        <a:t> 1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Spring</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Years</a:t>
                      </a:r>
                      <a:r>
                        <a:rPr lang="en-US" sz="1600" baseline="0" dirty="0" smtClean="0"/>
                        <a:t> 1-2</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741588">
                <a:tc rowSpan="2" gridSpan="4">
                  <a:txBody>
                    <a:bodyPr/>
                    <a:lstStyle/>
                    <a:p>
                      <a:r>
                        <a:rPr lang="en-US" sz="1800" dirty="0" smtClean="0"/>
                        <a:t>Pre-STEM with articulation agreement:</a:t>
                      </a:r>
                    </a:p>
                    <a:p>
                      <a:r>
                        <a:rPr lang="en-US" sz="1600" dirty="0" smtClean="0"/>
                        <a:t>Calculus 1 and 2</a:t>
                      </a:r>
                    </a:p>
                    <a:p>
                      <a:r>
                        <a:rPr lang="en-US" sz="1600" dirty="0" smtClean="0"/>
                        <a:t>General Chemistry 1 and 2</a:t>
                      </a:r>
                    </a:p>
                    <a:p>
                      <a:r>
                        <a:rPr lang="en-US" sz="1600" dirty="0" smtClean="0"/>
                        <a:t>Physics</a:t>
                      </a:r>
                      <a:r>
                        <a:rPr lang="en-US" sz="1600" baseline="0" dirty="0" smtClean="0"/>
                        <a:t> 1</a:t>
                      </a:r>
                    </a:p>
                    <a:p>
                      <a:r>
                        <a:rPr lang="en-US" sz="1600" baseline="0" dirty="0" smtClean="0"/>
                        <a:t>Intro. Biology 1 and 2</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3437">
                <a:tc gridSpan="4" v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v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v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hMerge="1" vMerge="1">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gridSpan="4">
                  <a:txBody>
                    <a:bodyPr/>
                    <a:lstStyle/>
                    <a:p>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5239">
                <a:tc>
                  <a:txBody>
                    <a:bodyPr/>
                    <a:lstStyle/>
                    <a:p>
                      <a:r>
                        <a:rPr lang="en-US" sz="1600" dirty="0" smtClean="0"/>
                        <a:t>Year</a:t>
                      </a:r>
                      <a:r>
                        <a:rPr lang="en-US" sz="1600" baseline="0" dirty="0" smtClean="0"/>
                        <a:t> 3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3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3005">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18</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2 labs,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15</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3 labs, 1 non-lab</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23</a:t>
                      </a:r>
                      <a:endParaRPr lang="en-US" sz="14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 1 non-lab</a:t>
                      </a:r>
                      <a:endParaRPr lang="en-US" sz="1400" baseline="0"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21</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r>
              <a:tr h="325239">
                <a:tc>
                  <a:txBody>
                    <a:bodyPr/>
                    <a:lstStyle/>
                    <a:p>
                      <a:r>
                        <a:rPr lang="en-US" sz="1600" dirty="0" smtClean="0"/>
                        <a:t>Year 4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4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2035">
                <a:tc>
                  <a:txBody>
                    <a:bodyPr/>
                    <a:lstStyle/>
                    <a:p>
                      <a:r>
                        <a:rPr lang="en-US" sz="1400" dirty="0" smtClean="0"/>
                        <a:t>3 labs,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b="0" u="none" dirty="0" smtClean="0"/>
                        <a:t>19</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16</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5 labs, 1 non-lab</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29</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4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24</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2035">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b="1" u="none" dirty="0"/>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p>
                  </a:txBody>
                  <a:tcPr>
                    <a:lnL w="12700" cap="flat" cmpd="sng" algn="ctr">
                      <a:no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492035">
                <a:tc gridSpan="2">
                  <a:txBody>
                    <a:bodyPr/>
                    <a:lstStyle/>
                    <a:p>
                      <a:r>
                        <a:rPr lang="en-US" sz="1400" dirty="0" smtClean="0"/>
                        <a:t>Heaviest</a:t>
                      </a:r>
                      <a:r>
                        <a:rPr lang="en-US" sz="1400" baseline="0" dirty="0" smtClean="0"/>
                        <a:t> STEM semester</a:t>
                      </a:r>
                      <a:endParaRPr lang="en-US" sz="1400" dirty="0"/>
                    </a:p>
                  </a:txBody>
                  <a:tcPr>
                    <a:lnT w="12700" cap="flat" cmpd="sng" algn="ctr">
                      <a:noFill/>
                      <a:prstDash val="solid"/>
                      <a:round/>
                      <a:headEnd type="none" w="med" len="med"/>
                      <a:tailEnd type="none" w="med" len="med"/>
                    </a:lnT>
                    <a:solidFill>
                      <a:schemeClr val="accent2">
                        <a:lumMod val="60000"/>
                        <a:lumOff val="40000"/>
                      </a:schemeClr>
                    </a:solidFill>
                  </a:tcPr>
                </a:tc>
                <a:tc hMerge="1">
                  <a:txBody>
                    <a:bodyPr/>
                    <a:lstStyle/>
                    <a:p>
                      <a:endParaRPr lang="en-US" sz="1400" b="1" u="none" dirty="0"/>
                    </a:p>
                  </a:txBody>
                  <a:tcPr>
                    <a:lnT w="12700" cap="flat" cmpd="sng" algn="ctr">
                      <a:solidFill>
                        <a:scrgbClr r="0" g="0" b="0"/>
                      </a:solidFill>
                      <a:prstDash val="solid"/>
                      <a:round/>
                      <a:headEnd type="none" w="med" len="med"/>
                      <a:tailEnd type="none" w="med" len="med"/>
                    </a:lnT>
                    <a:solidFill>
                      <a:schemeClr val="accent2">
                        <a:lumMod val="60000"/>
                        <a:lumOff val="40000"/>
                      </a:schemeClr>
                    </a:solidFill>
                  </a:tcPr>
                </a:tc>
                <a:tc gridSpan="2">
                  <a:txBody>
                    <a:bodyPr/>
                    <a:lstStyle/>
                    <a:p>
                      <a:r>
                        <a:rPr lang="en-US" sz="1400" dirty="0" smtClean="0"/>
                        <a:t>Lightest</a:t>
                      </a:r>
                      <a:r>
                        <a:rPr lang="en-US" sz="1400" baseline="0" dirty="0" smtClean="0"/>
                        <a:t> STEM semester</a:t>
                      </a:r>
                      <a:endParaRPr lang="en-US"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40000"/>
                        <a:lumOff val="60000"/>
                      </a:schemeClr>
                    </a:solidFill>
                  </a:tcPr>
                </a:tc>
                <a:tc hMerge="1">
                  <a:txBody>
                    <a:bodyPr/>
                    <a:lstStyle/>
                    <a:p>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3">
                        <a:lumMod val="40000"/>
                        <a:lumOff val="60000"/>
                      </a:schemeClr>
                    </a:solidFill>
                  </a:tcPr>
                </a:tc>
                <a:tc>
                  <a:txBody>
                    <a:bodyPr/>
                    <a:lstStyle/>
                    <a:p>
                      <a:endParaRPr lang="en-US"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US" sz="1400" b="1" u="none" dirty="0"/>
                    </a:p>
                  </a:txBody>
                  <a:tcPr>
                    <a:lnT w="12700" cap="flat" cmpd="sng" algn="ctr">
                      <a:noFill/>
                      <a:prstDash val="solid"/>
                      <a:round/>
                      <a:headEnd type="none" w="med" len="med"/>
                      <a:tailEnd type="none" w="med" len="med"/>
                    </a:lnT>
                    <a:noFill/>
                  </a:tcPr>
                </a:tc>
                <a:tc>
                  <a:txBody>
                    <a:bodyPr/>
                    <a:lstStyle/>
                    <a:p>
                      <a:endParaRPr lang="en-US" sz="1400" dirty="0"/>
                    </a:p>
                  </a:txBody>
                  <a:tcPr>
                    <a:lnT w="12700" cap="flat" cmpd="sng" algn="ctr">
                      <a:noFill/>
                      <a:prstDash val="solid"/>
                      <a:round/>
                      <a:headEnd type="none" w="med" len="med"/>
                      <a:tailEnd type="none" w="med" len="med"/>
                    </a:lnT>
                  </a:tcPr>
                </a:tc>
                <a:tc>
                  <a:txBody>
                    <a:bodyPr/>
                    <a:lstStyle/>
                    <a:p>
                      <a:endParaRPr lang="en-US" sz="1400" b="1" u="none" dirty="0"/>
                    </a:p>
                  </a:txBody>
                  <a:tcPr>
                    <a:lnT w="12700" cap="flat" cmpd="sng" algn="ctr">
                      <a:noFill/>
                      <a:prstDash val="solid"/>
                      <a:round/>
                      <a:headEnd type="none" w="med" len="med"/>
                      <a:tailEnd type="none" w="med" len="med"/>
                    </a:lnT>
                  </a:tcPr>
                </a:tc>
              </a:tr>
            </a:tbl>
          </a:graphicData>
        </a:graphic>
      </p:graphicFrame>
      <p:pic>
        <p:nvPicPr>
          <p:cNvPr id="4" name="Picture 3"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3" name="TextBox 2"/>
          <p:cNvSpPr txBox="1"/>
          <p:nvPr/>
        </p:nvSpPr>
        <p:spPr>
          <a:xfrm>
            <a:off x="4772602" y="5275654"/>
            <a:ext cx="3520240" cy="923330"/>
          </a:xfrm>
          <a:prstGeom prst="rect">
            <a:avLst/>
          </a:prstGeom>
          <a:noFill/>
        </p:spPr>
        <p:txBody>
          <a:bodyPr wrap="none" rtlCol="0">
            <a:spAutoFit/>
          </a:bodyPr>
          <a:lstStyle/>
          <a:p>
            <a:r>
              <a:rPr lang="en-US" dirty="0" smtClean="0"/>
              <a:t>Native student</a:t>
            </a:r>
          </a:p>
          <a:p>
            <a:r>
              <a:rPr lang="en-US" dirty="0" smtClean="0"/>
              <a:t>Heaviest – 3 labs, 18 hours</a:t>
            </a:r>
          </a:p>
          <a:p>
            <a:r>
              <a:rPr lang="en-US" dirty="0" smtClean="0"/>
              <a:t>Lightest – </a:t>
            </a:r>
            <a:r>
              <a:rPr lang="en-US" dirty="0" smtClean="0"/>
              <a:t>1 lab, 1 non-lab</a:t>
            </a:r>
            <a:r>
              <a:rPr lang="en-US" dirty="0" smtClean="0"/>
              <a:t>, 9 hours</a:t>
            </a:r>
          </a:p>
        </p:txBody>
      </p:sp>
    </p:spTree>
    <p:extLst>
      <p:ext uri="{BB962C8B-B14F-4D97-AF65-F5344CB8AC3E}">
        <p14:creationId xmlns:p14="http://schemas.microsoft.com/office/powerpoint/2010/main" val="21245101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rmAutofit fontScale="90000"/>
          </a:bodyPr>
          <a:lstStyle/>
          <a:p>
            <a:r>
              <a:rPr lang="en-US" dirty="0" smtClean="0"/>
              <a:t>Three initiatives may alleviate these issues</a:t>
            </a:r>
            <a:endParaRPr lang="en-US" dirty="0"/>
          </a:p>
        </p:txBody>
      </p:sp>
      <p:sp>
        <p:nvSpPr>
          <p:cNvPr id="3" name="Content Placeholder 2"/>
          <p:cNvSpPr>
            <a:spLocks noGrp="1"/>
          </p:cNvSpPr>
          <p:nvPr>
            <p:ph idx="1"/>
          </p:nvPr>
        </p:nvSpPr>
        <p:spPr>
          <a:xfrm>
            <a:off x="255464" y="1563156"/>
            <a:ext cx="8731542" cy="4982568"/>
          </a:xfrm>
        </p:spPr>
        <p:txBody>
          <a:bodyPr>
            <a:normAutofit/>
          </a:bodyPr>
          <a:lstStyle/>
          <a:p>
            <a:r>
              <a:rPr lang="en-US" dirty="0" smtClean="0"/>
              <a:t>Pre-STEM Pathways within the AA degree</a:t>
            </a:r>
          </a:p>
          <a:p>
            <a:r>
              <a:rPr lang="en-US" b="1" dirty="0" smtClean="0"/>
              <a:t>AA degrees following Reverse Transfer</a:t>
            </a:r>
          </a:p>
          <a:p>
            <a:r>
              <a:rPr lang="en-US" dirty="0" smtClean="0"/>
              <a:t>AS degrees in STEM disciplines</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628713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899"/>
            <a:ext cx="7772400" cy="1470025"/>
          </a:xfrm>
        </p:spPr>
        <p:txBody>
          <a:bodyPr>
            <a:normAutofit fontScale="90000"/>
          </a:bodyPr>
          <a:lstStyle/>
          <a:p>
            <a:r>
              <a:rPr lang="en-US" b="1" dirty="0" smtClean="0"/>
              <a:t>Bridging the Gap Between Community Colleges and Baccalaureate Degrees in STEM</a:t>
            </a:r>
            <a:endParaRPr lang="en-US" b="1" dirty="0"/>
          </a:p>
        </p:txBody>
      </p:sp>
      <p:sp>
        <p:nvSpPr>
          <p:cNvPr id="3" name="Subtitle 2"/>
          <p:cNvSpPr>
            <a:spLocks noGrp="1"/>
          </p:cNvSpPr>
          <p:nvPr>
            <p:ph type="subTitle" idx="1"/>
          </p:nvPr>
        </p:nvSpPr>
        <p:spPr>
          <a:xfrm>
            <a:off x="293054" y="2721568"/>
            <a:ext cx="8683486" cy="3433361"/>
          </a:xfrm>
        </p:spPr>
        <p:txBody>
          <a:bodyPr>
            <a:normAutofit/>
          </a:bodyPr>
          <a:lstStyle/>
          <a:p>
            <a:pPr marL="457200" indent="-457200" algn="l">
              <a:buFont typeface="Arial"/>
              <a:buChar char="•"/>
            </a:pPr>
            <a:r>
              <a:rPr lang="en-US" sz="2600" b="1" dirty="0" smtClean="0">
                <a:solidFill>
                  <a:schemeClr val="tx1"/>
                </a:solidFill>
              </a:rPr>
              <a:t>Problem </a:t>
            </a:r>
          </a:p>
          <a:p>
            <a:pPr marL="914400" lvl="1" indent="-457200" algn="l">
              <a:buFont typeface="Arial"/>
              <a:buChar char="•"/>
            </a:pPr>
            <a:r>
              <a:rPr lang="en-US" sz="2200" b="1" dirty="0" smtClean="0">
                <a:solidFill>
                  <a:schemeClr val="tx1"/>
                </a:solidFill>
              </a:rPr>
              <a:t>Transfer students in STEM are rarely successful.</a:t>
            </a:r>
          </a:p>
          <a:p>
            <a:pPr marL="457200" indent="-457200" algn="l">
              <a:buFont typeface="Arial"/>
              <a:buChar char="•"/>
            </a:pPr>
            <a:r>
              <a:rPr lang="en-US" sz="2600" dirty="0" smtClean="0">
                <a:solidFill>
                  <a:schemeClr val="tx1"/>
                </a:solidFill>
              </a:rPr>
              <a:t>Partnerships</a:t>
            </a:r>
          </a:p>
          <a:p>
            <a:pPr marL="914400" lvl="1" indent="-457200" algn="l">
              <a:buFont typeface="Arial"/>
              <a:buChar char="•"/>
            </a:pPr>
            <a:r>
              <a:rPr lang="en-US" sz="2200" dirty="0" smtClean="0">
                <a:solidFill>
                  <a:schemeClr val="tx1"/>
                </a:solidFill>
              </a:rPr>
              <a:t>Four schools working together to change this.</a:t>
            </a:r>
          </a:p>
          <a:p>
            <a:pPr marL="457200" indent="-457200" algn="l">
              <a:buFont typeface="Arial"/>
              <a:buChar char="•"/>
            </a:pPr>
            <a:r>
              <a:rPr lang="en-US" sz="2600" dirty="0" smtClean="0">
                <a:solidFill>
                  <a:schemeClr val="tx1"/>
                </a:solidFill>
              </a:rPr>
              <a:t>Potential</a:t>
            </a:r>
          </a:p>
          <a:p>
            <a:pPr marL="914400" lvl="1" indent="-457200" algn="l">
              <a:buFont typeface="Arial"/>
              <a:buChar char="•"/>
            </a:pPr>
            <a:r>
              <a:rPr lang="en-US" sz="2200" dirty="0" smtClean="0">
                <a:solidFill>
                  <a:schemeClr val="tx1"/>
                </a:solidFill>
              </a:rPr>
              <a:t>Creating pathways for success for STEM-centric transfer students</a:t>
            </a:r>
            <a:endParaRPr lang="en-US" dirty="0">
              <a:solidFill>
                <a:schemeClr val="tx1"/>
              </a:solidFill>
            </a:endParaRPr>
          </a:p>
        </p:txBody>
      </p:sp>
      <p:pic>
        <p:nvPicPr>
          <p:cNvPr id="10" name="Picture 9"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14227439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Autofit/>
          </a:bodyPr>
          <a:lstStyle/>
          <a:p>
            <a:r>
              <a:rPr lang="en-US" sz="3600" dirty="0" smtClean="0"/>
              <a:t>Reverse transfer allows students to </a:t>
            </a:r>
            <a:br>
              <a:rPr lang="en-US" sz="3600" dirty="0" smtClean="0"/>
            </a:br>
            <a:r>
              <a:rPr lang="en-US" sz="3600" dirty="0" smtClean="0"/>
              <a:t>earn an AA degree after transfer</a:t>
            </a:r>
            <a:endParaRPr lang="en-US" sz="3600" dirty="0"/>
          </a:p>
        </p:txBody>
      </p:sp>
      <p:sp>
        <p:nvSpPr>
          <p:cNvPr id="3" name="Content Placeholder 2"/>
          <p:cNvSpPr>
            <a:spLocks noGrp="1"/>
          </p:cNvSpPr>
          <p:nvPr>
            <p:ph idx="1"/>
          </p:nvPr>
        </p:nvSpPr>
        <p:spPr>
          <a:xfrm>
            <a:off x="255464" y="1563156"/>
            <a:ext cx="8731542" cy="4982568"/>
          </a:xfrm>
        </p:spPr>
        <p:txBody>
          <a:bodyPr>
            <a:normAutofit/>
          </a:bodyPr>
          <a:lstStyle/>
          <a:p>
            <a:pPr marL="0" indent="0">
              <a:buNone/>
            </a:pPr>
            <a:r>
              <a:rPr lang="en-US" dirty="0" smtClean="0"/>
              <a:t>Missouri Revised Statutes (HB 1042) </a:t>
            </a:r>
          </a:p>
          <a:p>
            <a:pPr marL="0" indent="0">
              <a:buNone/>
            </a:pPr>
            <a:r>
              <a:rPr lang="en-US" sz="2800" i="1" dirty="0" smtClean="0"/>
              <a:t>173.005.1 (8) The coordinating board shall develop a policy to foster reverse transfer for any student who has accumulated enough hours in combination with at least one public higher education institution in Missouri that offers an associate degree and one public four-year higher education institution in the prescribed courses sufficient to meet the public higher education institution's requirements to be awarded an associate degree. …</a:t>
            </a:r>
            <a:endParaRPr lang="en-US" sz="2800" dirty="0" smtClean="0"/>
          </a:p>
          <a:p>
            <a:pPr marL="0" indent="0">
              <a:buNone/>
            </a:pPr>
            <a:endParaRPr lang="en-US" dirty="0" smtClean="0"/>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6" name="TextBox 5"/>
          <p:cNvSpPr txBox="1"/>
          <p:nvPr/>
        </p:nvSpPr>
        <p:spPr>
          <a:xfrm>
            <a:off x="999557" y="6076746"/>
            <a:ext cx="6961424" cy="369332"/>
          </a:xfrm>
          <a:prstGeom prst="rect">
            <a:avLst/>
          </a:prstGeom>
          <a:noFill/>
        </p:spPr>
        <p:txBody>
          <a:bodyPr wrap="none" rtlCol="0">
            <a:spAutoFit/>
          </a:bodyPr>
          <a:lstStyle/>
          <a:p>
            <a:r>
              <a:rPr lang="en-US" dirty="0" smtClean="0"/>
              <a:t>MDHE Reverse Transfer (2012), http://</a:t>
            </a:r>
            <a:r>
              <a:rPr lang="en-US" dirty="0" err="1" smtClean="0"/>
              <a:t>dhe.mo.gov</a:t>
            </a:r>
            <a:r>
              <a:rPr lang="en-US" dirty="0" smtClean="0"/>
              <a:t>/</a:t>
            </a:r>
            <a:r>
              <a:rPr lang="en-US" dirty="0" err="1" smtClean="0"/>
              <a:t>ReverseTransfer.php</a:t>
            </a:r>
            <a:endParaRPr lang="en-US" dirty="0"/>
          </a:p>
        </p:txBody>
      </p:sp>
    </p:spTree>
    <p:extLst>
      <p:ext uri="{BB962C8B-B14F-4D97-AF65-F5344CB8AC3E}">
        <p14:creationId xmlns:p14="http://schemas.microsoft.com/office/powerpoint/2010/main" val="27418178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23"/>
            <a:ext cx="9144000" cy="802420"/>
          </a:xfrm>
        </p:spPr>
        <p:txBody>
          <a:bodyPr>
            <a:noAutofit/>
          </a:bodyPr>
          <a:lstStyle/>
          <a:p>
            <a:r>
              <a:rPr lang="en-US" sz="3200" dirty="0" smtClean="0"/>
              <a:t>Students can use r</a:t>
            </a:r>
            <a:r>
              <a:rPr lang="en-US" sz="3200" dirty="0" smtClean="0"/>
              <a:t>everse transfer to take more</a:t>
            </a:r>
            <a:br>
              <a:rPr lang="en-US" sz="3200" dirty="0" smtClean="0"/>
            </a:br>
            <a:r>
              <a:rPr lang="en-US" sz="3200" dirty="0" smtClean="0"/>
              <a:t> STEM courses at the community college</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091067340"/>
              </p:ext>
            </p:extLst>
          </p:nvPr>
        </p:nvGraphicFramePr>
        <p:xfrm>
          <a:off x="90181" y="1399163"/>
          <a:ext cx="8965514" cy="4830355"/>
        </p:xfrm>
        <a:graphic>
          <a:graphicData uri="http://schemas.openxmlformats.org/drawingml/2006/table">
            <a:tbl>
              <a:tblPr firstRow="1" bandRow="1">
                <a:tableStyleId>{2D5ABB26-0587-4C30-8999-92F81FD0307C}</a:tableStyleId>
              </a:tblPr>
              <a:tblGrid>
                <a:gridCol w="1759107"/>
                <a:gridCol w="482273"/>
                <a:gridCol w="1787710"/>
                <a:gridCol w="453668"/>
                <a:gridCol w="1724716"/>
                <a:gridCol w="516662"/>
                <a:gridCol w="1775444"/>
                <a:gridCol w="465934"/>
              </a:tblGrid>
              <a:tr h="325239">
                <a:tc gridSpan="2">
                  <a:txBody>
                    <a:bodyPr/>
                    <a:lstStyle/>
                    <a:p>
                      <a:r>
                        <a:rPr lang="en-US" sz="1600" dirty="0" smtClean="0"/>
                        <a:t>Reverse transfer student</a:t>
                      </a:r>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4">
                  <a:txBody>
                    <a:bodyPr/>
                    <a:lstStyle/>
                    <a:p>
                      <a:r>
                        <a:rPr lang="en-US" sz="1600" dirty="0" smtClean="0"/>
                        <a:t>Traditional transfer student</a:t>
                      </a:r>
                      <a:endParaRPr lang="en-US" sz="16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25239">
                <a:tc gridSpan="2">
                  <a:txBody>
                    <a:bodyPr/>
                    <a:lstStyle/>
                    <a:p>
                      <a:r>
                        <a:rPr lang="en-US" sz="1600" dirty="0" smtClean="0"/>
                        <a:t>Year</a:t>
                      </a:r>
                      <a:r>
                        <a:rPr lang="en-US" sz="1600" baseline="0" dirty="0" smtClean="0"/>
                        <a:t> 1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Spring</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Years</a:t>
                      </a:r>
                      <a:r>
                        <a:rPr lang="en-US" sz="1600" baseline="0" dirty="0" smtClean="0"/>
                        <a:t> 1-2</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741588">
                <a:tc rowSpan="2" gridSpan="4">
                  <a:txBody>
                    <a:bodyPr/>
                    <a:lstStyle/>
                    <a:p>
                      <a:r>
                        <a:rPr lang="en-US" sz="1600" dirty="0" smtClean="0"/>
                        <a:t>Calculus 1 and 2</a:t>
                      </a:r>
                    </a:p>
                    <a:p>
                      <a:r>
                        <a:rPr lang="en-US" sz="1600" dirty="0" smtClean="0"/>
                        <a:t>General Chemistry 1 and 2</a:t>
                      </a:r>
                    </a:p>
                    <a:p>
                      <a:r>
                        <a:rPr lang="en-US" sz="1600" dirty="0" smtClean="0"/>
                        <a:t>Physics</a:t>
                      </a:r>
                      <a:r>
                        <a:rPr lang="en-US" sz="1600" baseline="0" dirty="0" smtClean="0"/>
                        <a:t> 1 and 2</a:t>
                      </a:r>
                    </a:p>
                    <a:p>
                      <a:r>
                        <a:rPr lang="en-US" sz="1600" baseline="0" dirty="0" smtClean="0"/>
                        <a:t>Intro. Biology 1 and 2</a:t>
                      </a:r>
                    </a:p>
                    <a:p>
                      <a:r>
                        <a:rPr lang="en-US" sz="1600" dirty="0" smtClean="0"/>
                        <a:t>Reverse transfer for AA courses</a:t>
                      </a:r>
                      <a:endParaRPr lang="en-US" sz="1600" baseline="0" dirty="0" smtClean="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3437">
                <a:tc gridSpan="4" v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v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vMerge="1">
                  <a:txBody>
                    <a:bodyPr/>
                    <a:lstStyle/>
                    <a:p>
                      <a:endParaRPr lang="en-US"/>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hMerge="1" vMerge="1">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gridSpan="4">
                  <a:txBody>
                    <a:bodyPr/>
                    <a:lstStyle/>
                    <a:p>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5239">
                <a:tc>
                  <a:txBody>
                    <a:bodyPr/>
                    <a:lstStyle/>
                    <a:p>
                      <a:r>
                        <a:rPr lang="en-US" sz="1600" dirty="0" smtClean="0"/>
                        <a:t>Year</a:t>
                      </a:r>
                      <a:r>
                        <a:rPr lang="en-US" sz="1600" baseline="0" dirty="0" smtClean="0"/>
                        <a:t> 3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3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3005">
                <a:tc>
                  <a:txBody>
                    <a:bodyPr/>
                    <a:lstStyle/>
                    <a:p>
                      <a:r>
                        <a:rPr lang="en-US" sz="1400" dirty="0" smtClean="0"/>
                        <a:t>2 labs,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400" dirty="0" smtClean="0"/>
                        <a:t>15</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400" dirty="0" smtClean="0"/>
                        <a:t>2 labs,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15</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3 labs, 1 non-lab</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23</a:t>
                      </a:r>
                      <a:endParaRPr lang="en-US" sz="14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 1 non-lab</a:t>
                      </a:r>
                      <a:endParaRPr lang="en-US" sz="1400" baseline="0"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21</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r>
              <a:tr h="325239">
                <a:tc>
                  <a:txBody>
                    <a:bodyPr/>
                    <a:lstStyle/>
                    <a:p>
                      <a:r>
                        <a:rPr lang="en-US" sz="1600" dirty="0" smtClean="0"/>
                        <a:t>Year 4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4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2035">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b="0" u="none" dirty="0" smtClean="0"/>
                        <a:t>16</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16</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5 labs, 1 non-lab</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29</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4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24</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2035">
                <a:tc gridSpan="4">
                  <a:txBody>
                    <a:bodyPr/>
                    <a:lstStyle/>
                    <a:p>
                      <a:r>
                        <a:rPr lang="en-US" sz="1400" dirty="0" smtClean="0"/>
                        <a:t>*During</a:t>
                      </a:r>
                      <a:r>
                        <a:rPr lang="en-US" sz="1400" baseline="0" dirty="0" smtClean="0"/>
                        <a:t> years 3-4, balance STEM courses with non-STEM courses that satisfy the AA degree</a:t>
                      </a:r>
                    </a:p>
                    <a:p>
                      <a:endParaRPr lang="en-US" sz="1400" dirty="0"/>
                    </a:p>
                  </a:txBody>
                  <a:tcPr>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b="1" u="none" dirty="0"/>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smtClean="0"/>
                    </a:p>
                    <a:p>
                      <a:endParaRPr lang="en-US" sz="1400" dirty="0" smtClean="0"/>
                    </a:p>
                    <a:p>
                      <a:endParaRPr lang="en-US" sz="1400" dirty="0"/>
                    </a:p>
                  </a:txBody>
                  <a:tcPr>
                    <a:lnL w="12700" cap="flat" cmpd="sng" algn="ctr">
                      <a:no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492035">
                <a:tc gridSpan="2">
                  <a:txBody>
                    <a:bodyPr/>
                    <a:lstStyle/>
                    <a:p>
                      <a:r>
                        <a:rPr lang="en-US" sz="1400" dirty="0" smtClean="0"/>
                        <a:t>Heaviest</a:t>
                      </a:r>
                      <a:r>
                        <a:rPr lang="en-US" sz="1400" baseline="0" dirty="0" smtClean="0"/>
                        <a:t> STEM semester</a:t>
                      </a:r>
                      <a:endParaRPr lang="en-US" sz="1400" dirty="0"/>
                    </a:p>
                  </a:txBody>
                  <a:tcPr>
                    <a:lnT w="12700" cap="flat" cmpd="sng" algn="ctr">
                      <a:noFill/>
                      <a:prstDash val="solid"/>
                      <a:round/>
                      <a:headEnd type="none" w="med" len="med"/>
                      <a:tailEnd type="none" w="med" len="med"/>
                    </a:lnT>
                    <a:solidFill>
                      <a:schemeClr val="accent2">
                        <a:lumMod val="60000"/>
                        <a:lumOff val="40000"/>
                      </a:schemeClr>
                    </a:solidFill>
                  </a:tcPr>
                </a:tc>
                <a:tc hMerge="1">
                  <a:txBody>
                    <a:bodyPr/>
                    <a:lstStyle/>
                    <a:p>
                      <a:endParaRPr lang="en-US" sz="1400" b="1" u="none" dirty="0"/>
                    </a:p>
                  </a:txBody>
                  <a:tcPr>
                    <a:lnT w="12700" cap="flat" cmpd="sng" algn="ctr">
                      <a:solidFill>
                        <a:scrgbClr r="0" g="0" b="0"/>
                      </a:solidFill>
                      <a:prstDash val="solid"/>
                      <a:round/>
                      <a:headEnd type="none" w="med" len="med"/>
                      <a:tailEnd type="none" w="med" len="med"/>
                    </a:lnT>
                    <a:solidFill>
                      <a:schemeClr val="accent2">
                        <a:lumMod val="60000"/>
                        <a:lumOff val="40000"/>
                      </a:schemeClr>
                    </a:solidFill>
                  </a:tcPr>
                </a:tc>
                <a:tc gridSpan="2">
                  <a:txBody>
                    <a:bodyPr/>
                    <a:lstStyle/>
                    <a:p>
                      <a:r>
                        <a:rPr lang="en-US" sz="1400" dirty="0" smtClean="0"/>
                        <a:t>Lightest</a:t>
                      </a:r>
                      <a:r>
                        <a:rPr lang="en-US" sz="1400" baseline="0" dirty="0" smtClean="0"/>
                        <a:t> STEM semester</a:t>
                      </a:r>
                      <a:endParaRPr lang="en-US"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40000"/>
                        <a:lumOff val="60000"/>
                      </a:schemeClr>
                    </a:solidFill>
                  </a:tcPr>
                </a:tc>
                <a:tc hMerge="1">
                  <a:txBody>
                    <a:bodyPr/>
                    <a:lstStyle/>
                    <a:p>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3">
                        <a:lumMod val="40000"/>
                        <a:lumOff val="60000"/>
                      </a:schemeClr>
                    </a:solidFill>
                  </a:tcPr>
                </a:tc>
                <a:tc>
                  <a:txBody>
                    <a:bodyPr/>
                    <a:lstStyle/>
                    <a:p>
                      <a:endParaRPr lang="en-US"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US" sz="1400" b="1" u="none" dirty="0"/>
                    </a:p>
                  </a:txBody>
                  <a:tcPr>
                    <a:lnT w="12700" cap="flat" cmpd="sng" algn="ctr">
                      <a:noFill/>
                      <a:prstDash val="solid"/>
                      <a:round/>
                      <a:headEnd type="none" w="med" len="med"/>
                      <a:tailEnd type="none" w="med" len="med"/>
                    </a:lnT>
                    <a:noFill/>
                  </a:tcPr>
                </a:tc>
                <a:tc>
                  <a:txBody>
                    <a:bodyPr/>
                    <a:lstStyle/>
                    <a:p>
                      <a:endParaRPr lang="en-US" sz="1400" dirty="0"/>
                    </a:p>
                  </a:txBody>
                  <a:tcPr>
                    <a:lnT w="12700" cap="flat" cmpd="sng" algn="ctr">
                      <a:noFill/>
                      <a:prstDash val="solid"/>
                      <a:round/>
                      <a:headEnd type="none" w="med" len="med"/>
                      <a:tailEnd type="none" w="med" len="med"/>
                    </a:lnT>
                  </a:tcPr>
                </a:tc>
                <a:tc>
                  <a:txBody>
                    <a:bodyPr/>
                    <a:lstStyle/>
                    <a:p>
                      <a:endParaRPr lang="en-US" sz="1400" b="1" u="none" dirty="0"/>
                    </a:p>
                  </a:txBody>
                  <a:tcPr>
                    <a:lnT w="12700" cap="flat" cmpd="sng" algn="ctr">
                      <a:noFill/>
                      <a:prstDash val="solid"/>
                      <a:round/>
                      <a:headEnd type="none" w="med" len="med"/>
                      <a:tailEnd type="none" w="med" len="med"/>
                    </a:lnT>
                  </a:tcPr>
                </a:tc>
              </a:tr>
            </a:tbl>
          </a:graphicData>
        </a:graphic>
      </p:graphicFrame>
      <p:pic>
        <p:nvPicPr>
          <p:cNvPr id="4" name="Picture 3"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3" name="TextBox 2"/>
          <p:cNvSpPr txBox="1"/>
          <p:nvPr/>
        </p:nvSpPr>
        <p:spPr>
          <a:xfrm>
            <a:off x="4772602" y="5471052"/>
            <a:ext cx="3520240" cy="923330"/>
          </a:xfrm>
          <a:prstGeom prst="rect">
            <a:avLst/>
          </a:prstGeom>
          <a:noFill/>
        </p:spPr>
        <p:txBody>
          <a:bodyPr wrap="none" rtlCol="0">
            <a:spAutoFit/>
          </a:bodyPr>
          <a:lstStyle/>
          <a:p>
            <a:r>
              <a:rPr lang="en-US" dirty="0" smtClean="0"/>
              <a:t>Native student</a:t>
            </a:r>
          </a:p>
          <a:p>
            <a:r>
              <a:rPr lang="en-US" dirty="0" smtClean="0"/>
              <a:t>Heaviest – 3 labs, 18 hours</a:t>
            </a:r>
          </a:p>
          <a:p>
            <a:r>
              <a:rPr lang="en-US" dirty="0" smtClean="0"/>
              <a:t>Lightest – </a:t>
            </a:r>
            <a:r>
              <a:rPr lang="en-US" dirty="0" smtClean="0"/>
              <a:t>1 lab, 1 non-lab</a:t>
            </a:r>
            <a:r>
              <a:rPr lang="en-US" dirty="0" smtClean="0"/>
              <a:t>, 9 hours</a:t>
            </a:r>
          </a:p>
        </p:txBody>
      </p:sp>
    </p:spTree>
    <p:extLst>
      <p:ext uri="{BB962C8B-B14F-4D97-AF65-F5344CB8AC3E}">
        <p14:creationId xmlns:p14="http://schemas.microsoft.com/office/powerpoint/2010/main" val="22461876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1260610"/>
          </a:xfrm>
        </p:spPr>
        <p:txBody>
          <a:bodyPr>
            <a:normAutofit fontScale="90000"/>
          </a:bodyPr>
          <a:lstStyle/>
          <a:p>
            <a:r>
              <a:rPr lang="en-US" dirty="0" smtClean="0"/>
              <a:t>Several considerations must be made for students pursuing the AA</a:t>
            </a:r>
            <a:endParaRPr lang="en-US" dirty="0"/>
          </a:p>
        </p:txBody>
      </p:sp>
      <p:sp>
        <p:nvSpPr>
          <p:cNvPr id="3" name="Content Placeholder 2"/>
          <p:cNvSpPr>
            <a:spLocks noGrp="1"/>
          </p:cNvSpPr>
          <p:nvPr>
            <p:ph idx="1"/>
          </p:nvPr>
        </p:nvSpPr>
        <p:spPr>
          <a:xfrm>
            <a:off x="255464" y="1563156"/>
            <a:ext cx="8731542" cy="4982568"/>
          </a:xfrm>
        </p:spPr>
        <p:txBody>
          <a:bodyPr>
            <a:normAutofit fontScale="92500" lnSpcReduction="20000"/>
          </a:bodyPr>
          <a:lstStyle/>
          <a:p>
            <a:r>
              <a:rPr lang="en-US" dirty="0" smtClean="0"/>
              <a:t>Students interested in transferring into degree programs in STEM need to be identified early, ideally prior to matriculation to the community college</a:t>
            </a:r>
          </a:p>
          <a:p>
            <a:r>
              <a:rPr lang="en-US" dirty="0" smtClean="0"/>
              <a:t>Students need STEM-specific advising</a:t>
            </a:r>
          </a:p>
          <a:p>
            <a:r>
              <a:rPr lang="en-US" dirty="0" smtClean="0"/>
              <a:t>Students must have college-prep coursework in high school and enter the community college ready for Calculus</a:t>
            </a:r>
          </a:p>
          <a:p>
            <a:r>
              <a:rPr lang="en-US" dirty="0" smtClean="0"/>
              <a:t>Some options transfer heavy course-load from 4-year institution to the community college</a:t>
            </a:r>
          </a:p>
          <a:p>
            <a:r>
              <a:rPr lang="en-US" dirty="0" smtClean="0"/>
              <a:t>Conversations between faculty could increase transfer equivalency of coursework</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5157489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rmAutofit fontScale="90000"/>
          </a:bodyPr>
          <a:lstStyle/>
          <a:p>
            <a:r>
              <a:rPr lang="en-US" dirty="0" smtClean="0"/>
              <a:t>Three initiatives may alleviate these issues</a:t>
            </a:r>
            <a:endParaRPr lang="en-US" dirty="0"/>
          </a:p>
        </p:txBody>
      </p:sp>
      <p:sp>
        <p:nvSpPr>
          <p:cNvPr id="3" name="Content Placeholder 2"/>
          <p:cNvSpPr>
            <a:spLocks noGrp="1"/>
          </p:cNvSpPr>
          <p:nvPr>
            <p:ph idx="1"/>
          </p:nvPr>
        </p:nvSpPr>
        <p:spPr>
          <a:xfrm>
            <a:off x="255464" y="1563156"/>
            <a:ext cx="8731542" cy="4982568"/>
          </a:xfrm>
        </p:spPr>
        <p:txBody>
          <a:bodyPr>
            <a:normAutofit/>
          </a:bodyPr>
          <a:lstStyle/>
          <a:p>
            <a:r>
              <a:rPr lang="en-US" dirty="0" smtClean="0"/>
              <a:t>Pre-STEM Pathways within the AA degree</a:t>
            </a:r>
          </a:p>
          <a:p>
            <a:r>
              <a:rPr lang="en-US" dirty="0" smtClean="0"/>
              <a:t>AA degrees following Reverse Transfer</a:t>
            </a:r>
          </a:p>
          <a:p>
            <a:r>
              <a:rPr lang="en-US" b="1" dirty="0" smtClean="0"/>
              <a:t>AS degrees in STEM disciplines</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9107774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967517"/>
          </a:xfrm>
        </p:spPr>
        <p:txBody>
          <a:bodyPr>
            <a:noAutofit/>
          </a:bodyPr>
          <a:lstStyle/>
          <a:p>
            <a:r>
              <a:rPr lang="en-US" sz="3600" dirty="0" smtClean="0"/>
              <a:t>Articulated Associate of Science degrees align transfer students with their same-age peers</a:t>
            </a:r>
            <a:endParaRPr lang="en-US" sz="3600" dirty="0"/>
          </a:p>
        </p:txBody>
      </p:sp>
      <p:sp>
        <p:nvSpPr>
          <p:cNvPr id="3" name="Content Placeholder 2"/>
          <p:cNvSpPr>
            <a:spLocks noGrp="1"/>
          </p:cNvSpPr>
          <p:nvPr>
            <p:ph idx="1"/>
          </p:nvPr>
        </p:nvSpPr>
        <p:spPr>
          <a:xfrm>
            <a:off x="255464" y="1409629"/>
            <a:ext cx="8731542" cy="4982568"/>
          </a:xfrm>
        </p:spPr>
        <p:txBody>
          <a:bodyPr>
            <a:normAutofit fontScale="77500" lnSpcReduction="20000"/>
          </a:bodyPr>
          <a:lstStyle/>
          <a:p>
            <a:pPr marL="0" indent="0">
              <a:buNone/>
            </a:pPr>
            <a:r>
              <a:rPr lang="en-US" i="1" dirty="0"/>
              <a:t>a. Associate of Science Degree </a:t>
            </a:r>
            <a:br>
              <a:rPr lang="en-US" i="1" dirty="0"/>
            </a:br>
            <a:r>
              <a:rPr lang="en-US" dirty="0"/>
              <a:t>An associate of science (AS) degree is a specialized transfer degree that is intended for students interested in transferring into professional </a:t>
            </a:r>
            <a:r>
              <a:rPr lang="en-US" b="1" i="1" dirty="0"/>
              <a:t>programs that have a greater emphasis on science and math</a:t>
            </a:r>
            <a:r>
              <a:rPr lang="en-US" b="1" dirty="0"/>
              <a:t>. </a:t>
            </a:r>
            <a:r>
              <a:rPr lang="en-US" dirty="0"/>
              <a:t>This is an articulated degree program that results from careful planning and agreement between institutions. These programs will be developed by consultation between sending and receiving institutions on a program-by-program basis. This process may involve changes in general education requirements. </a:t>
            </a:r>
            <a:r>
              <a:rPr lang="en-US" b="1" i="1" dirty="0"/>
              <a:t>Students completing articulated AS degrees will be accepted as having completed lower-division general education and prerequisite courses equivalent to the lower-division general education requirements completed by native students in the same degree program over a similar time period. </a:t>
            </a:r>
          </a:p>
          <a:p>
            <a:pPr marL="0" indent="0">
              <a:buNone/>
            </a:pPr>
            <a:endParaRPr lang="en-US" dirty="0" smtClean="0"/>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6" name="TextBox 5"/>
          <p:cNvSpPr txBox="1"/>
          <p:nvPr/>
        </p:nvSpPr>
        <p:spPr>
          <a:xfrm>
            <a:off x="999557" y="6076746"/>
            <a:ext cx="7720082" cy="369332"/>
          </a:xfrm>
          <a:prstGeom prst="rect">
            <a:avLst/>
          </a:prstGeom>
          <a:noFill/>
        </p:spPr>
        <p:txBody>
          <a:bodyPr wrap="none" rtlCol="0">
            <a:spAutoFit/>
          </a:bodyPr>
          <a:lstStyle/>
          <a:p>
            <a:r>
              <a:rPr lang="en-US" dirty="0" smtClean="0"/>
              <a:t>MDHE Credit Transfer Guidelines, </a:t>
            </a:r>
            <a:r>
              <a:rPr lang="en-US" dirty="0" err="1"/>
              <a:t>www.dhe.mo.gov</a:t>
            </a:r>
            <a:r>
              <a:rPr lang="en-US" dirty="0"/>
              <a:t>/policies/credit-</a:t>
            </a:r>
            <a:r>
              <a:rPr lang="en-US" dirty="0" err="1"/>
              <a:t>transfer.php</a:t>
            </a:r>
            <a:endParaRPr lang="en-US" dirty="0"/>
          </a:p>
        </p:txBody>
      </p:sp>
    </p:spTree>
    <p:extLst>
      <p:ext uri="{BB962C8B-B14F-4D97-AF65-F5344CB8AC3E}">
        <p14:creationId xmlns:p14="http://schemas.microsoft.com/office/powerpoint/2010/main" val="34962659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104723"/>
            <a:ext cx="7278914" cy="802420"/>
          </a:xfrm>
        </p:spPr>
        <p:txBody>
          <a:bodyPr>
            <a:noAutofit/>
          </a:bodyPr>
          <a:lstStyle/>
          <a:p>
            <a:r>
              <a:rPr lang="en-US" sz="3200" dirty="0" smtClean="0"/>
              <a:t>A student with a STEM AS degree should be comparable to a native Truman student  </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2500548170"/>
              </p:ext>
            </p:extLst>
          </p:nvPr>
        </p:nvGraphicFramePr>
        <p:xfrm>
          <a:off x="90181" y="1399163"/>
          <a:ext cx="8965514" cy="4597107"/>
        </p:xfrm>
        <a:graphic>
          <a:graphicData uri="http://schemas.openxmlformats.org/drawingml/2006/table">
            <a:tbl>
              <a:tblPr firstRow="1" bandRow="1">
                <a:tableStyleId>{2D5ABB26-0587-4C30-8999-92F81FD0307C}</a:tableStyleId>
              </a:tblPr>
              <a:tblGrid>
                <a:gridCol w="1759107"/>
                <a:gridCol w="482273"/>
                <a:gridCol w="1787710"/>
                <a:gridCol w="453668"/>
                <a:gridCol w="1724716"/>
                <a:gridCol w="516662"/>
                <a:gridCol w="1775444"/>
                <a:gridCol w="465934"/>
              </a:tblGrid>
              <a:tr h="325239">
                <a:tc gridSpan="2">
                  <a:txBody>
                    <a:bodyPr/>
                    <a:lstStyle/>
                    <a:p>
                      <a:r>
                        <a:rPr lang="en-US" sz="1600" dirty="0" smtClean="0"/>
                        <a:t>Native student</a:t>
                      </a:r>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sz="1600" dirty="0" smtClean="0"/>
                        <a:t>AS</a:t>
                      </a:r>
                      <a:r>
                        <a:rPr lang="en-US" sz="1600" baseline="0" dirty="0" smtClean="0"/>
                        <a:t> transfer</a:t>
                      </a:r>
                      <a:r>
                        <a:rPr lang="en-US" sz="1600" dirty="0" smtClean="0"/>
                        <a:t> student</a:t>
                      </a:r>
                      <a:endParaRPr lang="en-US" sz="16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sz="16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25239">
                <a:tc gridSpan="2">
                  <a:txBody>
                    <a:bodyPr/>
                    <a:lstStyle/>
                    <a:p>
                      <a:r>
                        <a:rPr lang="en-US" sz="1600" dirty="0" smtClean="0"/>
                        <a:t>Year</a:t>
                      </a:r>
                      <a:r>
                        <a:rPr lang="en-US" sz="1600" baseline="0" dirty="0" smtClean="0"/>
                        <a:t> 1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Spring</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r>
                        <a:rPr lang="en-US" sz="1600" dirty="0" smtClean="0"/>
                        <a:t>Years</a:t>
                      </a:r>
                      <a:r>
                        <a:rPr lang="en-US" sz="1600" baseline="0" dirty="0" smtClean="0"/>
                        <a:t> 1-2</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409734">
                <a:tc>
                  <a:txBody>
                    <a:bodyPr/>
                    <a:lstStyle/>
                    <a:p>
                      <a:r>
                        <a:rPr lang="en-US" sz="1400" dirty="0" smtClean="0"/>
                        <a:t>1 lab, 2 non-labs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12</a:t>
                      </a:r>
                      <a:endParaRPr lang="en-US" sz="14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 lab, 1 non-lab</a:t>
                      </a:r>
                      <a:endParaRPr lang="en-US" sz="1400" baseline="0" dirty="0" smtClean="0"/>
                    </a:p>
                    <a:p>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14</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gridSpan="4">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lumMod val="85000"/>
                      </a:schemeClr>
                    </a:solidFill>
                  </a:tcPr>
                </a:tc>
                <a:tc rowSpan="2" hMerge="1">
                  <a:txBody>
                    <a:bodyPr/>
                    <a:lstStyle/>
                    <a:p>
                      <a:endParaRPr lang="en-US" dirty="0"/>
                    </a:p>
                  </a:txBody>
                  <a:tcPr/>
                </a:tc>
                <a:tc rowSpan="2" hMerge="1">
                  <a:txBody>
                    <a:bodyPr/>
                    <a:lstStyle/>
                    <a:p>
                      <a:endParaRPr lang="en-US" dirty="0"/>
                    </a:p>
                  </a:txBody>
                  <a:tcPr/>
                </a:tc>
                <a:tc rowSpan="2" hMerge="1">
                  <a:txBody>
                    <a:bodyPr/>
                    <a:lstStyle/>
                    <a:p>
                      <a:endParaRPr lang="en-US" dirty="0"/>
                    </a:p>
                  </a:txBody>
                  <a:tcPr/>
                </a:tc>
              </a:tr>
              <a:tr h="331854">
                <a:tc>
                  <a:txBody>
                    <a:bodyPr/>
                    <a:lstStyle/>
                    <a:p>
                      <a:r>
                        <a:rPr lang="en-US" sz="1600" dirty="0" smtClean="0"/>
                        <a:t>Year</a:t>
                      </a:r>
                      <a:r>
                        <a:rPr lang="en-US" sz="1600" baseline="0" dirty="0" smtClean="0"/>
                        <a:t> 2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r>
              <a:tr h="463437">
                <a:tc>
                  <a:txBody>
                    <a:bodyPr/>
                    <a:lstStyle/>
                    <a:p>
                      <a:r>
                        <a:rPr lang="en-US" sz="1400" dirty="0" smtClean="0"/>
                        <a:t>2 labs,</a:t>
                      </a:r>
                      <a:r>
                        <a:rPr lang="en-US" sz="1400" baseline="0" dirty="0" smtClean="0"/>
                        <a:t>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17</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 lab,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400" dirty="0" smtClean="0"/>
                        <a:t>9</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gridSpan="4">
                  <a:txBody>
                    <a:bodyPr/>
                    <a:lstStyle/>
                    <a:p>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5239">
                <a:tc>
                  <a:txBody>
                    <a:bodyPr/>
                    <a:lstStyle/>
                    <a:p>
                      <a:r>
                        <a:rPr lang="en-US" sz="1600" dirty="0" smtClean="0"/>
                        <a:t>Year</a:t>
                      </a:r>
                      <a:r>
                        <a:rPr lang="en-US" sz="1600" baseline="0" dirty="0" smtClean="0"/>
                        <a:t> 3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3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3005">
                <a:tc>
                  <a:txBody>
                    <a:bodyPr/>
                    <a:lstStyle/>
                    <a:p>
                      <a:r>
                        <a:rPr lang="en-US" sz="1400" dirty="0" smtClean="0"/>
                        <a:t>2 labs, 1 non-lab</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13</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16</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 labs, 1 non-lab</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13</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16</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25239">
                <a:tc>
                  <a:txBody>
                    <a:bodyPr/>
                    <a:lstStyle/>
                    <a:p>
                      <a:r>
                        <a:rPr lang="en-US" sz="1600" dirty="0" smtClean="0"/>
                        <a:t>Year 4 Fall</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Year 4 Fall</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Spring</a:t>
                      </a:r>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2035">
                <a:tc>
                  <a:txBody>
                    <a:bodyPr/>
                    <a:lstStyle/>
                    <a:p>
                      <a:r>
                        <a:rPr lang="en-US" sz="1400" dirty="0" smtClean="0"/>
                        <a:t>3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18</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r>
                        <a:rPr lang="en-US" sz="1400" dirty="0" smtClean="0"/>
                        <a:t>2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12</a:t>
                      </a:r>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3 labs</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18</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r>
                        <a:rPr lang="en-US" sz="1400" dirty="0" smtClean="0"/>
                        <a:t>2 labs</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r>
                        <a:rPr lang="en-US" sz="1400" dirty="0" smtClean="0"/>
                        <a:t>12</a:t>
                      </a:r>
                      <a:endParaRPr lang="en-US" sz="1400" b="1" u="none"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r>
              <a:tr h="492035">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b="1" u="none" dirty="0"/>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p>
                  </a:txBody>
                  <a:tcPr>
                    <a:lnL w="12700" cap="flat" cmpd="sng" algn="ctr">
                      <a:no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b="1" u="none"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492035">
                <a:tc gridSpan="2">
                  <a:txBody>
                    <a:bodyPr/>
                    <a:lstStyle/>
                    <a:p>
                      <a:r>
                        <a:rPr lang="en-US" sz="1400" dirty="0" smtClean="0"/>
                        <a:t>Heaviest</a:t>
                      </a:r>
                      <a:r>
                        <a:rPr lang="en-US" sz="1400" baseline="0" dirty="0" smtClean="0"/>
                        <a:t> STEM semester</a:t>
                      </a:r>
                      <a:endParaRPr lang="en-US" sz="1400" dirty="0"/>
                    </a:p>
                  </a:txBody>
                  <a:tcPr>
                    <a:lnT w="12700" cap="flat" cmpd="sng" algn="ctr">
                      <a:noFill/>
                      <a:prstDash val="solid"/>
                      <a:round/>
                      <a:headEnd type="none" w="med" len="med"/>
                      <a:tailEnd type="none" w="med" len="med"/>
                    </a:lnT>
                    <a:solidFill>
                      <a:schemeClr val="accent2">
                        <a:lumMod val="60000"/>
                        <a:lumOff val="40000"/>
                      </a:schemeClr>
                    </a:solidFill>
                  </a:tcPr>
                </a:tc>
                <a:tc hMerge="1">
                  <a:txBody>
                    <a:bodyPr/>
                    <a:lstStyle/>
                    <a:p>
                      <a:endParaRPr lang="en-US" sz="1400" b="1" u="none" dirty="0"/>
                    </a:p>
                  </a:txBody>
                  <a:tcPr>
                    <a:lnT w="12700" cap="flat" cmpd="sng" algn="ctr">
                      <a:solidFill>
                        <a:scrgbClr r="0" g="0" b="0"/>
                      </a:solidFill>
                      <a:prstDash val="solid"/>
                      <a:round/>
                      <a:headEnd type="none" w="med" len="med"/>
                      <a:tailEnd type="none" w="med" len="med"/>
                    </a:lnT>
                    <a:solidFill>
                      <a:schemeClr val="accent2">
                        <a:lumMod val="60000"/>
                        <a:lumOff val="40000"/>
                      </a:schemeClr>
                    </a:solidFill>
                  </a:tcPr>
                </a:tc>
                <a:tc gridSpan="2">
                  <a:txBody>
                    <a:bodyPr/>
                    <a:lstStyle/>
                    <a:p>
                      <a:r>
                        <a:rPr lang="en-US" sz="1400" dirty="0" smtClean="0"/>
                        <a:t>Lightest</a:t>
                      </a:r>
                      <a:r>
                        <a:rPr lang="en-US" sz="1400" baseline="0" dirty="0" smtClean="0"/>
                        <a:t> STEM semester</a:t>
                      </a:r>
                      <a:endParaRPr lang="en-US"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40000"/>
                        <a:lumOff val="60000"/>
                      </a:schemeClr>
                    </a:solidFill>
                  </a:tcPr>
                </a:tc>
                <a:tc hMerge="1">
                  <a:txBody>
                    <a:bodyPr/>
                    <a:lstStyle/>
                    <a:p>
                      <a:endParaRPr lang="en-US" sz="1400" b="1" u="none"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3">
                        <a:lumMod val="40000"/>
                        <a:lumOff val="60000"/>
                      </a:schemeClr>
                    </a:solidFill>
                  </a:tcPr>
                </a:tc>
                <a:tc>
                  <a:txBody>
                    <a:bodyPr/>
                    <a:lstStyle/>
                    <a:p>
                      <a:endParaRPr lang="en-US"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US" sz="1400" b="1" u="none" dirty="0"/>
                    </a:p>
                  </a:txBody>
                  <a:tcPr>
                    <a:lnT w="12700" cap="flat" cmpd="sng" algn="ctr">
                      <a:noFill/>
                      <a:prstDash val="solid"/>
                      <a:round/>
                      <a:headEnd type="none" w="med" len="med"/>
                      <a:tailEnd type="none" w="med" len="med"/>
                    </a:lnT>
                    <a:noFill/>
                  </a:tcPr>
                </a:tc>
                <a:tc>
                  <a:txBody>
                    <a:bodyPr/>
                    <a:lstStyle/>
                    <a:p>
                      <a:endParaRPr lang="en-US" sz="1400" dirty="0"/>
                    </a:p>
                  </a:txBody>
                  <a:tcPr>
                    <a:lnT w="12700" cap="flat" cmpd="sng" algn="ctr">
                      <a:noFill/>
                      <a:prstDash val="solid"/>
                      <a:round/>
                      <a:headEnd type="none" w="med" len="med"/>
                      <a:tailEnd type="none" w="med" len="med"/>
                    </a:lnT>
                  </a:tcPr>
                </a:tc>
                <a:tc>
                  <a:txBody>
                    <a:bodyPr/>
                    <a:lstStyle/>
                    <a:p>
                      <a:endParaRPr lang="en-US" sz="1400" b="1" u="none" dirty="0"/>
                    </a:p>
                  </a:txBody>
                  <a:tcPr>
                    <a:lnT w="12700" cap="flat" cmpd="sng" algn="ctr">
                      <a:noFill/>
                      <a:prstDash val="solid"/>
                      <a:round/>
                      <a:headEnd type="none" w="med" len="med"/>
                      <a:tailEnd type="none" w="med" len="med"/>
                    </a:lnT>
                  </a:tcPr>
                </a:tc>
              </a:tr>
            </a:tbl>
          </a:graphicData>
        </a:graphic>
      </p:graphicFrame>
      <p:pic>
        <p:nvPicPr>
          <p:cNvPr id="4" name="Picture 3"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6553759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5"/>
            <a:ext cx="9144000" cy="1456004"/>
          </a:xfrm>
        </p:spPr>
        <p:txBody>
          <a:bodyPr>
            <a:noAutofit/>
          </a:bodyPr>
          <a:lstStyle/>
          <a:p>
            <a:r>
              <a:rPr lang="en-US" sz="3600" dirty="0" smtClean="0"/>
              <a:t>Strengthening University and Community College Educational Environments for Degrees (SUCCEED) in STEM</a:t>
            </a:r>
            <a:endParaRPr lang="en-US" sz="3600" dirty="0"/>
          </a:p>
        </p:txBody>
      </p:sp>
      <p:sp>
        <p:nvSpPr>
          <p:cNvPr id="3" name="Content Placeholder 2"/>
          <p:cNvSpPr>
            <a:spLocks noGrp="1"/>
          </p:cNvSpPr>
          <p:nvPr>
            <p:ph idx="1"/>
          </p:nvPr>
        </p:nvSpPr>
        <p:spPr>
          <a:xfrm>
            <a:off x="255464" y="1702725"/>
            <a:ext cx="8731542" cy="4689471"/>
          </a:xfrm>
        </p:spPr>
        <p:txBody>
          <a:bodyPr>
            <a:normAutofit lnSpcReduction="10000"/>
          </a:bodyPr>
          <a:lstStyle/>
          <a:p>
            <a:r>
              <a:rPr lang="en-US" dirty="0" smtClean="0"/>
              <a:t>Fully develop the Pre-STEM Pathways programs</a:t>
            </a:r>
          </a:p>
          <a:p>
            <a:pPr lvl="1"/>
            <a:r>
              <a:rPr lang="en-US" dirty="0" smtClean="0"/>
              <a:t>Mechanism for identification as a Pre-STEM student</a:t>
            </a:r>
          </a:p>
          <a:p>
            <a:pPr lvl="1"/>
            <a:r>
              <a:rPr lang="en-US" dirty="0" smtClean="0"/>
              <a:t>Pre-STEM advisor at each community college</a:t>
            </a:r>
          </a:p>
          <a:p>
            <a:r>
              <a:rPr lang="en-US" dirty="0" smtClean="0"/>
              <a:t>Design Pre-STEM Pathways with reverse transfer</a:t>
            </a:r>
          </a:p>
          <a:p>
            <a:r>
              <a:rPr lang="en-US" dirty="0" smtClean="0"/>
              <a:t>Facilitate articulated STEM AS degree programs</a:t>
            </a:r>
          </a:p>
          <a:p>
            <a:r>
              <a:rPr lang="en-US" dirty="0" smtClean="0"/>
              <a:t>Summer STEM Bridge</a:t>
            </a:r>
          </a:p>
          <a:p>
            <a:pPr lvl="1"/>
            <a:r>
              <a:rPr lang="en-US" dirty="0" smtClean="0"/>
              <a:t>Residential summer program</a:t>
            </a:r>
          </a:p>
          <a:p>
            <a:pPr lvl="1"/>
            <a:r>
              <a:rPr lang="en-US" dirty="0" smtClean="0"/>
              <a:t>Two majors-level STEM courses</a:t>
            </a:r>
          </a:p>
          <a:p>
            <a:r>
              <a:rPr lang="en-US" dirty="0" smtClean="0"/>
              <a:t>Reinstate the STEM-specific transfer orientation</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11875778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899"/>
            <a:ext cx="7772400" cy="1470025"/>
          </a:xfrm>
        </p:spPr>
        <p:txBody>
          <a:bodyPr>
            <a:normAutofit fontScale="90000"/>
          </a:bodyPr>
          <a:lstStyle/>
          <a:p>
            <a:r>
              <a:rPr lang="en-US" b="1" dirty="0" smtClean="0"/>
              <a:t>Bridging the Gap Between Community Colleges and Baccalaureate Degrees in STEM</a:t>
            </a:r>
            <a:endParaRPr lang="en-US" b="1" dirty="0"/>
          </a:p>
        </p:txBody>
      </p:sp>
      <p:sp>
        <p:nvSpPr>
          <p:cNvPr id="3" name="Subtitle 2"/>
          <p:cNvSpPr>
            <a:spLocks noGrp="1"/>
          </p:cNvSpPr>
          <p:nvPr>
            <p:ph type="subTitle" idx="1"/>
          </p:nvPr>
        </p:nvSpPr>
        <p:spPr>
          <a:xfrm>
            <a:off x="293054" y="2721568"/>
            <a:ext cx="8683486" cy="3433361"/>
          </a:xfrm>
        </p:spPr>
        <p:txBody>
          <a:bodyPr>
            <a:normAutofit/>
          </a:bodyPr>
          <a:lstStyle/>
          <a:p>
            <a:pPr marL="457200" indent="-457200" algn="l">
              <a:buFont typeface="Arial"/>
              <a:buChar char="•"/>
            </a:pPr>
            <a:r>
              <a:rPr lang="en-US" sz="2600" dirty="0" smtClean="0">
                <a:solidFill>
                  <a:schemeClr val="tx1"/>
                </a:solidFill>
              </a:rPr>
              <a:t>Problem </a:t>
            </a:r>
          </a:p>
          <a:p>
            <a:pPr marL="914400" lvl="1" indent="-457200" algn="l">
              <a:buFont typeface="Arial"/>
              <a:buChar char="•"/>
            </a:pPr>
            <a:r>
              <a:rPr lang="en-US" sz="2200" dirty="0" smtClean="0">
                <a:solidFill>
                  <a:schemeClr val="tx1"/>
                </a:solidFill>
              </a:rPr>
              <a:t>Transfer students in STEM are rarely successful.</a:t>
            </a:r>
          </a:p>
          <a:p>
            <a:pPr marL="457200" indent="-457200" algn="l">
              <a:buFont typeface="Arial"/>
              <a:buChar char="•"/>
            </a:pPr>
            <a:r>
              <a:rPr lang="en-US" sz="2600" dirty="0" smtClean="0">
                <a:solidFill>
                  <a:schemeClr val="tx1"/>
                </a:solidFill>
              </a:rPr>
              <a:t>Partnerships</a:t>
            </a:r>
          </a:p>
          <a:p>
            <a:pPr marL="914400" lvl="1" indent="-457200" algn="l">
              <a:buFont typeface="Arial"/>
              <a:buChar char="•"/>
            </a:pPr>
            <a:r>
              <a:rPr lang="en-US" sz="2200" dirty="0" smtClean="0">
                <a:solidFill>
                  <a:schemeClr val="tx1"/>
                </a:solidFill>
              </a:rPr>
              <a:t>Four schools working together to change this.</a:t>
            </a:r>
          </a:p>
          <a:p>
            <a:pPr marL="457200" indent="-457200" algn="l">
              <a:buFont typeface="Arial"/>
              <a:buChar char="•"/>
            </a:pPr>
            <a:r>
              <a:rPr lang="en-US" sz="2600" dirty="0" smtClean="0">
                <a:solidFill>
                  <a:schemeClr val="tx1"/>
                </a:solidFill>
              </a:rPr>
              <a:t>Potential</a:t>
            </a:r>
          </a:p>
          <a:p>
            <a:pPr marL="914400" lvl="1" indent="-457200" algn="l">
              <a:buFont typeface="Arial"/>
              <a:buChar char="•"/>
            </a:pPr>
            <a:r>
              <a:rPr lang="en-US" sz="2200" dirty="0" smtClean="0">
                <a:solidFill>
                  <a:schemeClr val="tx1"/>
                </a:solidFill>
              </a:rPr>
              <a:t>Creating pathways for success for STEM-centric transfer students</a:t>
            </a:r>
            <a:endParaRPr lang="en-US" dirty="0">
              <a:solidFill>
                <a:schemeClr val="tx1"/>
              </a:solidFill>
            </a:endParaRPr>
          </a:p>
        </p:txBody>
      </p:sp>
      <p:pic>
        <p:nvPicPr>
          <p:cNvPr id="10" name="Picture 9"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0536554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5498" y="1981857"/>
            <a:ext cx="6628614" cy="3433363"/>
          </a:xfrm>
        </p:spPr>
        <p:txBody>
          <a:bodyPr>
            <a:normAutofit/>
          </a:bodyPr>
          <a:lstStyle/>
          <a:p>
            <a:pPr marL="0" indent="0">
              <a:buNone/>
            </a:pPr>
            <a:r>
              <a:rPr lang="en-US" dirty="0"/>
              <a:t>Web Portal:  </a:t>
            </a:r>
            <a:r>
              <a:rPr lang="en-US" dirty="0" smtClean="0"/>
              <a:t>	http</a:t>
            </a:r>
            <a:r>
              <a:rPr lang="en-US" dirty="0"/>
              <a:t>://</a:t>
            </a:r>
            <a:r>
              <a:rPr lang="en-US" dirty="0" err="1"/>
              <a:t>step.truman.edu</a:t>
            </a:r>
            <a:endParaRPr lang="en-US" dirty="0"/>
          </a:p>
          <a:p>
            <a:pPr marL="0" indent="0">
              <a:buNone/>
            </a:pPr>
            <a:r>
              <a:rPr lang="en-US" dirty="0"/>
              <a:t>Email:           	</a:t>
            </a:r>
            <a:r>
              <a:rPr lang="en-US" dirty="0" err="1" smtClean="0"/>
              <a:t>step</a:t>
            </a:r>
            <a:r>
              <a:rPr lang="en-US" dirty="0" err="1"/>
              <a:t>@truman.edu</a:t>
            </a:r>
            <a:endParaRPr lang="en-US" dirty="0"/>
          </a:p>
          <a:p>
            <a:pPr marL="0" indent="0">
              <a:buNone/>
            </a:pPr>
            <a:r>
              <a:rPr lang="en-US" dirty="0"/>
              <a:t>Phone:         </a:t>
            </a:r>
            <a:r>
              <a:rPr lang="en-US" dirty="0" smtClean="0"/>
              <a:t>	660.785.7252</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4" name="Title 3"/>
          <p:cNvSpPr>
            <a:spLocks noGrp="1"/>
          </p:cNvSpPr>
          <p:nvPr>
            <p:ph type="title"/>
          </p:nvPr>
        </p:nvSpPr>
        <p:spPr/>
        <p:txBody>
          <a:bodyPr>
            <a:normAutofit fontScale="90000"/>
          </a:bodyPr>
          <a:lstStyle/>
          <a:p>
            <a:r>
              <a:rPr lang="en-US" dirty="0" smtClean="0"/>
              <a:t>Truman State University STEM Talent Expansion Programs (STEP) Office</a:t>
            </a:r>
            <a:endParaRPr lang="en-US" dirty="0"/>
          </a:p>
        </p:txBody>
      </p:sp>
      <p:pic>
        <p:nvPicPr>
          <p:cNvPr id="7" name="Picture 6"/>
          <p:cNvPicPr>
            <a:picLocks noChangeAspect="1"/>
          </p:cNvPicPr>
          <p:nvPr/>
        </p:nvPicPr>
        <p:blipFill>
          <a:blip r:embed="rId3"/>
          <a:stretch>
            <a:fillRect/>
          </a:stretch>
        </p:blipFill>
        <p:spPr>
          <a:xfrm>
            <a:off x="0" y="4442956"/>
            <a:ext cx="9144000" cy="2027749"/>
          </a:xfrm>
          <a:prstGeom prst="rect">
            <a:avLst/>
          </a:prstGeom>
        </p:spPr>
      </p:pic>
    </p:spTree>
    <p:extLst>
      <p:ext uri="{BB962C8B-B14F-4D97-AF65-F5344CB8AC3E}">
        <p14:creationId xmlns:p14="http://schemas.microsoft.com/office/powerpoint/2010/main" val="5138221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2" name="Title 1"/>
          <p:cNvSpPr>
            <a:spLocks noGrp="1"/>
          </p:cNvSpPr>
          <p:nvPr>
            <p:ph type="title"/>
          </p:nvPr>
        </p:nvSpPr>
        <p:spPr/>
        <p:txBody>
          <a:bodyPr>
            <a:normAutofit fontScale="90000"/>
          </a:bodyPr>
          <a:lstStyle/>
          <a:p>
            <a:r>
              <a:rPr lang="en-US" dirty="0" smtClean="0"/>
              <a:t>Community </a:t>
            </a:r>
            <a:r>
              <a:rPr lang="en-US" dirty="0"/>
              <a:t>c</a:t>
            </a:r>
            <a:r>
              <a:rPr lang="en-US" dirty="0" smtClean="0"/>
              <a:t>olleges serve a large proportion of students</a:t>
            </a:r>
            <a:endParaRPr lang="en-US" dirty="0"/>
          </a:p>
        </p:txBody>
      </p:sp>
      <p:sp>
        <p:nvSpPr>
          <p:cNvPr id="3" name="Content Placeholder 2"/>
          <p:cNvSpPr>
            <a:spLocks noGrp="1"/>
          </p:cNvSpPr>
          <p:nvPr>
            <p:ph idx="1"/>
          </p:nvPr>
        </p:nvSpPr>
        <p:spPr>
          <a:xfrm>
            <a:off x="457200" y="1832551"/>
            <a:ext cx="8229600" cy="4052487"/>
          </a:xfrm>
        </p:spPr>
        <p:txBody>
          <a:bodyPr/>
          <a:lstStyle/>
          <a:p>
            <a:pPr marL="0" indent="0">
              <a:buNone/>
            </a:pPr>
            <a:r>
              <a:rPr lang="en-US" dirty="0" smtClean="0"/>
              <a:t>From 2004-2008:</a:t>
            </a:r>
          </a:p>
          <a:p>
            <a:r>
              <a:rPr lang="en-US" dirty="0" smtClean="0"/>
              <a:t>69-70% of high school graduates attended college the next semester</a:t>
            </a:r>
          </a:p>
          <a:p>
            <a:pPr lvl="1"/>
            <a:r>
              <a:rPr lang="en-US" dirty="0" smtClean="0"/>
              <a:t>20-21% of graduates attended a public, 4-year college in Missouri</a:t>
            </a:r>
          </a:p>
          <a:p>
            <a:pPr lvl="1"/>
            <a:r>
              <a:rPr lang="en-US" dirty="0" smtClean="0"/>
              <a:t>26-27% of graduates attended a public, 2-year college in Missouri</a:t>
            </a:r>
          </a:p>
          <a:p>
            <a:pPr lvl="1"/>
            <a:endParaRPr lang="en-US" dirty="0" smtClean="0"/>
          </a:p>
          <a:p>
            <a:pPr lvl="1"/>
            <a:endParaRPr lang="en-US" dirty="0"/>
          </a:p>
        </p:txBody>
      </p:sp>
      <p:sp>
        <p:nvSpPr>
          <p:cNvPr id="4" name="TextBox 3"/>
          <p:cNvSpPr txBox="1"/>
          <p:nvPr/>
        </p:nvSpPr>
        <p:spPr>
          <a:xfrm>
            <a:off x="622772" y="6076746"/>
            <a:ext cx="7577052" cy="369332"/>
          </a:xfrm>
          <a:prstGeom prst="rect">
            <a:avLst/>
          </a:prstGeom>
          <a:noFill/>
        </p:spPr>
        <p:txBody>
          <a:bodyPr wrap="none" rtlCol="0">
            <a:spAutoFit/>
          </a:bodyPr>
          <a:lstStyle/>
          <a:p>
            <a:r>
              <a:rPr lang="en-US" dirty="0" smtClean="0"/>
              <a:t>MDHE “Imperatives for Change Baseline Report” (2009), </a:t>
            </a:r>
            <a:r>
              <a:rPr lang="en-US" dirty="0" err="1" smtClean="0"/>
              <a:t>www.dhe.mo.gov</a:t>
            </a:r>
            <a:r>
              <a:rPr lang="en-US" dirty="0" smtClean="0"/>
              <a:t>/</a:t>
            </a:r>
            <a:r>
              <a:rPr lang="en-US" dirty="0" err="1" smtClean="0"/>
              <a:t>ifc</a:t>
            </a:r>
            <a:r>
              <a:rPr lang="en-US" dirty="0" smtClean="0"/>
              <a:t>/ </a:t>
            </a:r>
            <a:endParaRPr lang="en-US" dirty="0"/>
          </a:p>
        </p:txBody>
      </p:sp>
    </p:spTree>
    <p:extLst>
      <p:ext uri="{BB962C8B-B14F-4D97-AF65-F5344CB8AC3E}">
        <p14:creationId xmlns:p14="http://schemas.microsoft.com/office/powerpoint/2010/main" val="3450853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proportion of students served by community colleges is growing</a:t>
            </a:r>
            <a:endParaRPr lang="en-US" dirty="0"/>
          </a:p>
        </p:txBody>
      </p:sp>
      <p:sp>
        <p:nvSpPr>
          <p:cNvPr id="3" name="Content Placeholder 2"/>
          <p:cNvSpPr>
            <a:spLocks noGrp="1"/>
          </p:cNvSpPr>
          <p:nvPr>
            <p:ph idx="1"/>
          </p:nvPr>
        </p:nvSpPr>
        <p:spPr>
          <a:xfrm>
            <a:off x="457199" y="1832551"/>
            <a:ext cx="8413535" cy="4052487"/>
          </a:xfrm>
        </p:spPr>
        <p:txBody>
          <a:bodyPr/>
          <a:lstStyle/>
          <a:p>
            <a:pPr marL="0" indent="0">
              <a:buNone/>
            </a:pPr>
            <a:r>
              <a:rPr lang="en-US" dirty="0" smtClean="0"/>
              <a:t>From 2007-2011:</a:t>
            </a:r>
          </a:p>
          <a:p>
            <a:r>
              <a:rPr lang="en-US" dirty="0" smtClean="0"/>
              <a:t>Enrollment in all Missouri institutions has increased by 15.6%</a:t>
            </a:r>
          </a:p>
          <a:p>
            <a:pPr lvl="1"/>
            <a:r>
              <a:rPr lang="en-US" dirty="0" smtClean="0"/>
              <a:t>Public 4-year enrollment has increased by only 11%</a:t>
            </a:r>
          </a:p>
          <a:p>
            <a:pPr lvl="1"/>
            <a:r>
              <a:rPr lang="en-US" dirty="0" smtClean="0"/>
              <a:t>Public 2-year enrollment has increased by 29%</a:t>
            </a:r>
          </a:p>
          <a:p>
            <a:pPr lvl="2"/>
            <a:r>
              <a:rPr lang="en-US" dirty="0" smtClean="0"/>
              <a:t>One partner institution has seen a 45.5% increase</a:t>
            </a:r>
          </a:p>
          <a:p>
            <a:pPr lvl="1"/>
            <a:endParaRPr lang="en-US" dirty="0" smtClean="0"/>
          </a:p>
          <a:p>
            <a:pPr lvl="1"/>
            <a:endParaRPr lang="en-US" dirty="0"/>
          </a:p>
        </p:txBody>
      </p:sp>
      <p:sp>
        <p:nvSpPr>
          <p:cNvPr id="4" name="TextBox 3"/>
          <p:cNvSpPr txBox="1"/>
          <p:nvPr/>
        </p:nvSpPr>
        <p:spPr>
          <a:xfrm>
            <a:off x="337630" y="6041325"/>
            <a:ext cx="8533105" cy="369332"/>
          </a:xfrm>
          <a:prstGeom prst="rect">
            <a:avLst/>
          </a:prstGeom>
          <a:noFill/>
        </p:spPr>
        <p:txBody>
          <a:bodyPr wrap="none" rtlCol="0">
            <a:spAutoFit/>
          </a:bodyPr>
          <a:lstStyle/>
          <a:p>
            <a:r>
              <a:rPr lang="en-US" dirty="0" smtClean="0"/>
              <a:t>MDHE Statistical Summary Table 31 &amp; 32 (2011), http://</a:t>
            </a:r>
            <a:r>
              <a:rPr lang="en-US" dirty="0" err="1" smtClean="0"/>
              <a:t>www.dhe.mo.gov</a:t>
            </a:r>
            <a:r>
              <a:rPr lang="en-US" dirty="0" smtClean="0"/>
              <a:t>/data/</a:t>
            </a:r>
            <a:r>
              <a:rPr lang="en-US" dirty="0" err="1" smtClean="0"/>
              <a:t>statsum</a:t>
            </a:r>
            <a:r>
              <a:rPr lang="en-US" dirty="0" smtClean="0"/>
              <a:t>/</a:t>
            </a:r>
            <a:endParaRPr lang="en-US" dirty="0"/>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Tree>
    <p:extLst>
      <p:ext uri="{BB962C8B-B14F-4D97-AF65-F5344CB8AC3E}">
        <p14:creationId xmlns:p14="http://schemas.microsoft.com/office/powerpoint/2010/main" val="25720002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Overall, transfer students are slightly less successful than native students</a:t>
            </a:r>
            <a:endParaRPr lang="en-US" dirty="0"/>
          </a:p>
        </p:txBody>
      </p:sp>
      <p:sp>
        <p:nvSpPr>
          <p:cNvPr id="3" name="Content Placeholder 2"/>
          <p:cNvSpPr>
            <a:spLocks noGrp="1"/>
          </p:cNvSpPr>
          <p:nvPr>
            <p:ph idx="1"/>
          </p:nvPr>
        </p:nvSpPr>
        <p:spPr>
          <a:xfrm>
            <a:off x="457200" y="2073676"/>
            <a:ext cx="8229600" cy="4052487"/>
          </a:xfrm>
        </p:spPr>
        <p:txBody>
          <a:bodyPr/>
          <a:lstStyle/>
          <a:p>
            <a:pPr marL="0" indent="0">
              <a:buNone/>
            </a:pPr>
            <a:r>
              <a:rPr lang="en-US" dirty="0" smtClean="0"/>
              <a:t>For full-time students, all disciplines:</a:t>
            </a:r>
          </a:p>
          <a:p>
            <a:r>
              <a:rPr lang="en-US" dirty="0" smtClean="0"/>
              <a:t>Native six-year graduation rate is 56%</a:t>
            </a:r>
          </a:p>
          <a:p>
            <a:r>
              <a:rPr lang="en-US" dirty="0" smtClean="0"/>
              <a:t>Post-transfer four-year graduation rate is 50% (from public 2-year institution in MO)</a:t>
            </a:r>
            <a:endParaRPr lang="en-US" dirty="0"/>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6" name="TextBox 5"/>
          <p:cNvSpPr txBox="1"/>
          <p:nvPr/>
        </p:nvSpPr>
        <p:spPr>
          <a:xfrm>
            <a:off x="622772" y="6076746"/>
            <a:ext cx="7577052" cy="369332"/>
          </a:xfrm>
          <a:prstGeom prst="rect">
            <a:avLst/>
          </a:prstGeom>
          <a:noFill/>
        </p:spPr>
        <p:txBody>
          <a:bodyPr wrap="none" rtlCol="0">
            <a:spAutoFit/>
          </a:bodyPr>
          <a:lstStyle/>
          <a:p>
            <a:r>
              <a:rPr lang="en-US" dirty="0" smtClean="0"/>
              <a:t>MDHE “Imperatives for Change Baseline Report” (2009), </a:t>
            </a:r>
            <a:r>
              <a:rPr lang="en-US" dirty="0" err="1" smtClean="0"/>
              <a:t>www.dhe.mo.gov</a:t>
            </a:r>
            <a:r>
              <a:rPr lang="en-US" dirty="0" smtClean="0"/>
              <a:t>/</a:t>
            </a:r>
            <a:r>
              <a:rPr lang="en-US" dirty="0" err="1" smtClean="0"/>
              <a:t>ifc</a:t>
            </a:r>
            <a:r>
              <a:rPr lang="en-US" dirty="0" smtClean="0"/>
              <a:t>/ </a:t>
            </a:r>
            <a:endParaRPr lang="en-US" dirty="0"/>
          </a:p>
        </p:txBody>
      </p:sp>
    </p:spTree>
    <p:extLst>
      <p:ext uri="{BB962C8B-B14F-4D97-AF65-F5344CB8AC3E}">
        <p14:creationId xmlns:p14="http://schemas.microsoft.com/office/powerpoint/2010/main" val="3330515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Transfer students in STEM are much less successful than other transfer students</a:t>
            </a:r>
            <a:endParaRPr lang="en-US" dirty="0"/>
          </a:p>
        </p:txBody>
      </p:sp>
      <p:sp>
        <p:nvSpPr>
          <p:cNvPr id="3" name="Content Placeholder 2"/>
          <p:cNvSpPr>
            <a:spLocks noGrp="1"/>
          </p:cNvSpPr>
          <p:nvPr>
            <p:ph idx="1"/>
          </p:nvPr>
        </p:nvSpPr>
        <p:spPr>
          <a:xfrm>
            <a:off x="408969" y="1848626"/>
            <a:ext cx="8433582" cy="4372402"/>
          </a:xfrm>
        </p:spPr>
        <p:txBody>
          <a:bodyPr>
            <a:normAutofit lnSpcReduction="10000"/>
          </a:bodyPr>
          <a:lstStyle/>
          <a:p>
            <a:pPr marL="0" indent="0">
              <a:buNone/>
            </a:pPr>
            <a:r>
              <a:rPr lang="en-US" dirty="0" smtClean="0"/>
              <a:t>For full-time students from public 2-year institutions, all disciplines:</a:t>
            </a:r>
          </a:p>
          <a:p>
            <a:r>
              <a:rPr lang="en-US" dirty="0" smtClean="0"/>
              <a:t>Post-transfer four-year graduation rate is 50%</a:t>
            </a:r>
          </a:p>
          <a:p>
            <a:endParaRPr lang="en-US" dirty="0"/>
          </a:p>
          <a:p>
            <a:pPr marL="0" indent="0">
              <a:buNone/>
            </a:pPr>
            <a:r>
              <a:rPr lang="en-US" dirty="0" smtClean="0"/>
              <a:t>For full-time students from public 2-year institutions, in STEM disciplines:</a:t>
            </a:r>
          </a:p>
          <a:p>
            <a:r>
              <a:rPr lang="en-US" dirty="0" smtClean="0"/>
              <a:t>Post-transfer four-year graduation rate is  9.3%</a:t>
            </a:r>
          </a:p>
          <a:p>
            <a:pPr lvl="1"/>
            <a:r>
              <a:rPr lang="en-US" dirty="0" smtClean="0"/>
              <a:t>Decrease of 1% between 2003-2007</a:t>
            </a:r>
            <a:endParaRPr lang="en-US" dirty="0" smtClean="0"/>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6" name="TextBox 5"/>
          <p:cNvSpPr txBox="1"/>
          <p:nvPr/>
        </p:nvSpPr>
        <p:spPr>
          <a:xfrm>
            <a:off x="622772" y="6076746"/>
            <a:ext cx="7577052" cy="369332"/>
          </a:xfrm>
          <a:prstGeom prst="rect">
            <a:avLst/>
          </a:prstGeom>
          <a:noFill/>
        </p:spPr>
        <p:txBody>
          <a:bodyPr wrap="none" rtlCol="0">
            <a:spAutoFit/>
          </a:bodyPr>
          <a:lstStyle/>
          <a:p>
            <a:r>
              <a:rPr lang="en-US" dirty="0" smtClean="0"/>
              <a:t>MDHE “Imperatives for Change Baseline Report” (2009), </a:t>
            </a:r>
            <a:r>
              <a:rPr lang="en-US" dirty="0" err="1" smtClean="0"/>
              <a:t>www.dhe.mo.gov</a:t>
            </a:r>
            <a:r>
              <a:rPr lang="en-US" dirty="0" smtClean="0"/>
              <a:t>/</a:t>
            </a:r>
            <a:r>
              <a:rPr lang="en-US" dirty="0" err="1" smtClean="0"/>
              <a:t>ifc</a:t>
            </a:r>
            <a:r>
              <a:rPr lang="en-US" dirty="0" smtClean="0"/>
              <a:t>/ </a:t>
            </a:r>
            <a:endParaRPr lang="en-US" dirty="0"/>
          </a:p>
        </p:txBody>
      </p:sp>
    </p:spTree>
    <p:extLst>
      <p:ext uri="{BB962C8B-B14F-4D97-AF65-F5344CB8AC3E}">
        <p14:creationId xmlns:p14="http://schemas.microsoft.com/office/powerpoint/2010/main" val="17459819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Part-time transfer students in STEM are even less successful</a:t>
            </a:r>
            <a:endParaRPr lang="en-US" dirty="0"/>
          </a:p>
        </p:txBody>
      </p:sp>
      <p:sp>
        <p:nvSpPr>
          <p:cNvPr id="3" name="Content Placeholder 2"/>
          <p:cNvSpPr>
            <a:spLocks noGrp="1"/>
          </p:cNvSpPr>
          <p:nvPr>
            <p:ph idx="1"/>
          </p:nvPr>
        </p:nvSpPr>
        <p:spPr>
          <a:xfrm>
            <a:off x="408969" y="1848626"/>
            <a:ext cx="8433582" cy="4372402"/>
          </a:xfrm>
        </p:spPr>
        <p:txBody>
          <a:bodyPr>
            <a:normAutofit/>
          </a:bodyPr>
          <a:lstStyle/>
          <a:p>
            <a:pPr marL="0" indent="0">
              <a:buNone/>
            </a:pPr>
            <a:r>
              <a:rPr lang="en-US" dirty="0" smtClean="0"/>
              <a:t>For full-time students from public 2-year institutions, in STEM disciplines:</a:t>
            </a:r>
          </a:p>
          <a:p>
            <a:r>
              <a:rPr lang="en-US" dirty="0" smtClean="0"/>
              <a:t>Post-transfer four-year graduation rate is  9.3%</a:t>
            </a:r>
          </a:p>
          <a:p>
            <a:pPr lvl="1"/>
            <a:r>
              <a:rPr lang="en-US" dirty="0" smtClean="0"/>
              <a:t>Decrease of 1% between 2003-2007</a:t>
            </a:r>
          </a:p>
          <a:p>
            <a:endParaRPr lang="en-US" dirty="0"/>
          </a:p>
          <a:p>
            <a:r>
              <a:rPr lang="en-US" dirty="0" smtClean="0"/>
              <a:t>Part-time student four-year graduation rate is only 4.1% </a:t>
            </a:r>
          </a:p>
          <a:p>
            <a:pPr lvl="1"/>
            <a:r>
              <a:rPr lang="en-US" dirty="0" smtClean="0"/>
              <a:t>62 degrees awards to a cohort of 1,527 in 2007</a:t>
            </a:r>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6" name="TextBox 5"/>
          <p:cNvSpPr txBox="1"/>
          <p:nvPr/>
        </p:nvSpPr>
        <p:spPr>
          <a:xfrm>
            <a:off x="622772" y="6076746"/>
            <a:ext cx="7577052" cy="369332"/>
          </a:xfrm>
          <a:prstGeom prst="rect">
            <a:avLst/>
          </a:prstGeom>
          <a:noFill/>
        </p:spPr>
        <p:txBody>
          <a:bodyPr wrap="none" rtlCol="0">
            <a:spAutoFit/>
          </a:bodyPr>
          <a:lstStyle/>
          <a:p>
            <a:r>
              <a:rPr lang="en-US" dirty="0" smtClean="0"/>
              <a:t>MDHE “Imperatives for Change Baseline Report” (2009), </a:t>
            </a:r>
            <a:r>
              <a:rPr lang="en-US" dirty="0" err="1" smtClean="0"/>
              <a:t>www.dhe.mo.gov</a:t>
            </a:r>
            <a:r>
              <a:rPr lang="en-US" dirty="0" smtClean="0"/>
              <a:t>/</a:t>
            </a:r>
            <a:r>
              <a:rPr lang="en-US" dirty="0" err="1" smtClean="0"/>
              <a:t>ifc</a:t>
            </a:r>
            <a:r>
              <a:rPr lang="en-US" dirty="0" smtClean="0"/>
              <a:t>/ </a:t>
            </a:r>
            <a:endParaRPr lang="en-US" dirty="0"/>
          </a:p>
        </p:txBody>
      </p:sp>
    </p:spTree>
    <p:extLst>
      <p:ext uri="{BB962C8B-B14F-4D97-AF65-F5344CB8AC3E}">
        <p14:creationId xmlns:p14="http://schemas.microsoft.com/office/powerpoint/2010/main" val="23533598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More students require remedial courses </a:t>
            </a:r>
            <a:endParaRPr lang="en-US" dirty="0"/>
          </a:p>
        </p:txBody>
      </p:sp>
      <p:sp>
        <p:nvSpPr>
          <p:cNvPr id="3" name="Content Placeholder 2"/>
          <p:cNvSpPr>
            <a:spLocks noGrp="1"/>
          </p:cNvSpPr>
          <p:nvPr>
            <p:ph idx="1"/>
          </p:nvPr>
        </p:nvSpPr>
        <p:spPr>
          <a:xfrm>
            <a:off x="408969" y="1848626"/>
            <a:ext cx="8433582" cy="4372402"/>
          </a:xfrm>
        </p:spPr>
        <p:txBody>
          <a:bodyPr>
            <a:normAutofit/>
          </a:bodyPr>
          <a:lstStyle/>
          <a:p>
            <a:pPr marL="0" indent="0">
              <a:buNone/>
            </a:pPr>
            <a:r>
              <a:rPr lang="en-US" dirty="0" smtClean="0"/>
              <a:t>For first-time college students in 2007…</a:t>
            </a:r>
            <a:endParaRPr lang="en-US" dirty="0" smtClean="0"/>
          </a:p>
          <a:p>
            <a:r>
              <a:rPr lang="en-US" dirty="0" smtClean="0"/>
              <a:t>30% needed remedial mathematics</a:t>
            </a:r>
          </a:p>
          <a:p>
            <a:r>
              <a:rPr lang="en-US" dirty="0" smtClean="0"/>
              <a:t>17% needed remedial </a:t>
            </a:r>
            <a:r>
              <a:rPr lang="en-US" dirty="0"/>
              <a:t>E</a:t>
            </a:r>
            <a:r>
              <a:rPr lang="en-US" dirty="0" smtClean="0"/>
              <a:t>nglish/writing</a:t>
            </a:r>
          </a:p>
          <a:p>
            <a:r>
              <a:rPr lang="en-US" dirty="0" smtClean="0"/>
              <a:t>10% needed remedial reading</a:t>
            </a:r>
          </a:p>
          <a:p>
            <a:endParaRPr lang="en-US" dirty="0" smtClean="0"/>
          </a:p>
        </p:txBody>
      </p:sp>
      <p:pic>
        <p:nvPicPr>
          <p:cNvPr id="5" name="Picture 4" descr="step letterhead 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5" y="6470705"/>
            <a:ext cx="10353234" cy="368115"/>
          </a:xfrm>
          <a:prstGeom prst="rect">
            <a:avLst/>
          </a:prstGeom>
        </p:spPr>
      </p:pic>
      <p:sp>
        <p:nvSpPr>
          <p:cNvPr id="6" name="TextBox 5"/>
          <p:cNvSpPr txBox="1"/>
          <p:nvPr/>
        </p:nvSpPr>
        <p:spPr>
          <a:xfrm>
            <a:off x="622772" y="6076746"/>
            <a:ext cx="7577052" cy="369332"/>
          </a:xfrm>
          <a:prstGeom prst="rect">
            <a:avLst/>
          </a:prstGeom>
          <a:noFill/>
        </p:spPr>
        <p:txBody>
          <a:bodyPr wrap="none" rtlCol="0">
            <a:spAutoFit/>
          </a:bodyPr>
          <a:lstStyle/>
          <a:p>
            <a:r>
              <a:rPr lang="en-US" dirty="0" smtClean="0"/>
              <a:t>MDHE “Imperatives for Change Baseline Report” (2009), </a:t>
            </a:r>
            <a:r>
              <a:rPr lang="en-US" dirty="0" err="1" smtClean="0"/>
              <a:t>www.dhe.mo.gov</a:t>
            </a:r>
            <a:r>
              <a:rPr lang="en-US" dirty="0" smtClean="0"/>
              <a:t>/</a:t>
            </a:r>
            <a:r>
              <a:rPr lang="en-US" dirty="0" err="1" smtClean="0"/>
              <a:t>ifc</a:t>
            </a:r>
            <a:r>
              <a:rPr lang="en-US" dirty="0" smtClean="0"/>
              <a:t>/ </a:t>
            </a:r>
            <a:endParaRPr lang="en-US" dirty="0"/>
          </a:p>
        </p:txBody>
      </p:sp>
    </p:spTree>
    <p:extLst>
      <p:ext uri="{BB962C8B-B14F-4D97-AF65-F5344CB8AC3E}">
        <p14:creationId xmlns:p14="http://schemas.microsoft.com/office/powerpoint/2010/main" val="12322653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4364</TotalTime>
  <Words>2409</Words>
  <Application>Microsoft Macintosh PowerPoint</Application>
  <PresentationFormat>On-screen Show (4:3)</PresentationFormat>
  <Paragraphs>472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Bridging the Gap Between Community Colleges and Baccalaureate Degrees in STEM</vt:lpstr>
      <vt:lpstr>Bridging the Gap Between Community Colleges and Baccalaureate Degrees in STEM</vt:lpstr>
      <vt:lpstr>Bridging the Gap Between Community Colleges and Baccalaureate Degrees in STEM</vt:lpstr>
      <vt:lpstr>Community colleges serve a large proportion of students</vt:lpstr>
      <vt:lpstr>The proportion of students served by community colleges is growing</vt:lpstr>
      <vt:lpstr>Overall, transfer students are slightly less successful than native students</vt:lpstr>
      <vt:lpstr>Transfer students in STEM are much less successful than other transfer students</vt:lpstr>
      <vt:lpstr>Part-time transfer students in STEM are even less successful</vt:lpstr>
      <vt:lpstr>More students require remedial courses </vt:lpstr>
      <vt:lpstr>Understanding of mathematics is a strong indicator of success in STEM fields</vt:lpstr>
      <vt:lpstr>Mathematics preparation for 2-year colleges may be less than 4-year colleges</vt:lpstr>
      <vt:lpstr>Mathematics preparation is declining</vt:lpstr>
      <vt:lpstr>Transfer students are behind same-age peers</vt:lpstr>
      <vt:lpstr>Transfer students have semesters with many labs and large contact hour loads</vt:lpstr>
      <vt:lpstr>Bridging the Gap Between Community Colleges and Baccalaureate Degrees in STEM</vt:lpstr>
      <vt:lpstr>STEM Talent Expansion Programs</vt:lpstr>
      <vt:lpstr>STEM Talent Expansion Programs</vt:lpstr>
      <vt:lpstr>The STEP Office works to increase recruitment and retention of students in STEM degree programs</vt:lpstr>
      <vt:lpstr>The STEP Office works to increase recruitment and retention of students in STEM degree programs</vt:lpstr>
      <vt:lpstr>The STEP Office works to increase recruitment and retention of students in STEM degree programs</vt:lpstr>
      <vt:lpstr>We have been successful…</vt:lpstr>
      <vt:lpstr>We have been successful…</vt:lpstr>
      <vt:lpstr>We have also learned valuable lessons.</vt:lpstr>
      <vt:lpstr>Bridging the Gap Between Community Colleges and Baccalaureate Degrees in STEM</vt:lpstr>
      <vt:lpstr>Three initiatives may alleviate these issues</vt:lpstr>
      <vt:lpstr>Three initiatives may alleviate these issues</vt:lpstr>
      <vt:lpstr>Pre-STEM Pathways provide better preparation for a degree STEM</vt:lpstr>
      <vt:lpstr>Pre-STEM Pathways reduce the burden of heavy contact hours for transfer students</vt:lpstr>
      <vt:lpstr>Three initiatives may alleviate these issues</vt:lpstr>
      <vt:lpstr>Reverse transfer allows students to  earn an AA degree after transfer</vt:lpstr>
      <vt:lpstr>Students can use reverse transfer to take more  STEM courses at the community college</vt:lpstr>
      <vt:lpstr>Several considerations must be made for students pursuing the AA</vt:lpstr>
      <vt:lpstr>Three initiatives may alleviate these issues</vt:lpstr>
      <vt:lpstr>Articulated Associate of Science degrees align transfer students with their same-age peers</vt:lpstr>
      <vt:lpstr>A student with a STEM AS degree should be comparable to a native Truman student  </vt:lpstr>
      <vt:lpstr>Strengthening University and Community College Educational Environments for Degrees (SUCCEED) in STEM</vt:lpstr>
      <vt:lpstr>Bridging the Gap Between Community Colleges and Baccalaureate Degrees in STEM</vt:lpstr>
      <vt:lpstr>Truman State University STEM Talent Expansion Programs (STEP) Office</vt:lpstr>
    </vt:vector>
  </TitlesOfParts>
  <Company>Truman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Between Community Colleges and Baccalaureate Degrees in STEM</dc:title>
  <dc:creator>Tim Walston</dc:creator>
  <cp:lastModifiedBy>Tim Walston</cp:lastModifiedBy>
  <cp:revision>42</cp:revision>
  <dcterms:created xsi:type="dcterms:W3CDTF">2013-01-28T15:09:00Z</dcterms:created>
  <dcterms:modified xsi:type="dcterms:W3CDTF">2013-01-31T15:53:07Z</dcterms:modified>
</cp:coreProperties>
</file>