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81" r:id="rId3"/>
    <p:sldId id="257" r:id="rId4"/>
    <p:sldId id="258" r:id="rId5"/>
    <p:sldId id="280" r:id="rId6"/>
    <p:sldId id="259" r:id="rId7"/>
    <p:sldId id="273" r:id="rId8"/>
    <p:sldId id="278" r:id="rId9"/>
    <p:sldId id="269" r:id="rId10"/>
    <p:sldId id="262" r:id="rId11"/>
    <p:sldId id="279" r:id="rId12"/>
    <p:sldId id="264" r:id="rId13"/>
    <p:sldId id="267" r:id="rId14"/>
    <p:sldId id="268" r:id="rId15"/>
    <p:sldId id="276" r:id="rId16"/>
  </p:sldIdLst>
  <p:sldSz cx="9144000" cy="6858000" type="screen4x3"/>
  <p:notesSz cx="6858000" cy="9153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28" autoAdjust="0"/>
  </p:normalViewPr>
  <p:slideViewPr>
    <p:cSldViewPr>
      <p:cViewPr>
        <p:scale>
          <a:sx n="77" d="100"/>
          <a:sy n="77" d="100"/>
        </p:scale>
        <p:origin x="-960" y="-6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67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676"/>
          </a:xfrm>
          <a:prstGeom prst="rect">
            <a:avLst/>
          </a:prstGeom>
        </p:spPr>
        <p:txBody>
          <a:bodyPr vert="horz" lIns="91440" tIns="45720" rIns="91440" bIns="45720" rtlCol="0"/>
          <a:lstStyle>
            <a:lvl1pPr algn="r">
              <a:defRPr sz="1200"/>
            </a:lvl1pPr>
          </a:lstStyle>
          <a:p>
            <a:fld id="{EB4127E5-DF9A-4380-A9E9-7CE5989EE9A0}" type="datetimeFigureOut">
              <a:rPr lang="en-US" smtClean="0"/>
              <a:pPr/>
              <a:t>3/21/2013</a:t>
            </a:fld>
            <a:endParaRPr lang="en-US"/>
          </a:p>
        </p:txBody>
      </p:sp>
      <p:sp>
        <p:nvSpPr>
          <p:cNvPr id="4" name="Slide Image Placeholder 3"/>
          <p:cNvSpPr>
            <a:spLocks noGrp="1" noRot="1" noChangeAspect="1"/>
          </p:cNvSpPr>
          <p:nvPr>
            <p:ph type="sldImg" idx="2"/>
          </p:nvPr>
        </p:nvSpPr>
        <p:spPr>
          <a:xfrm>
            <a:off x="1139825" y="685800"/>
            <a:ext cx="4578350" cy="34337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7925"/>
            <a:ext cx="5486400" cy="411908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94260"/>
            <a:ext cx="2971800" cy="45767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94260"/>
            <a:ext cx="2971800" cy="457676"/>
          </a:xfrm>
          <a:prstGeom prst="rect">
            <a:avLst/>
          </a:prstGeom>
        </p:spPr>
        <p:txBody>
          <a:bodyPr vert="horz" lIns="91440" tIns="45720" rIns="91440" bIns="45720" rtlCol="0" anchor="b"/>
          <a:lstStyle>
            <a:lvl1pPr algn="r">
              <a:defRPr sz="1200"/>
            </a:lvl1pPr>
          </a:lstStyle>
          <a:p>
            <a:fld id="{CE03BC0C-B9B5-437F-A3F1-00C6782DB3EE}" type="slidenum">
              <a:rPr lang="en-US" smtClean="0"/>
              <a:pPr/>
              <a:t>‹#›</a:t>
            </a:fld>
            <a:endParaRPr lang="en-US"/>
          </a:p>
        </p:txBody>
      </p:sp>
    </p:spTree>
    <p:extLst>
      <p:ext uri="{BB962C8B-B14F-4D97-AF65-F5344CB8AC3E}">
        <p14:creationId xmlns:p14="http://schemas.microsoft.com/office/powerpoint/2010/main" xmlns="" val="3203905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UMSL definition</a:t>
            </a:r>
            <a:r>
              <a:rPr lang="en-US" baseline="0" dirty="0" smtClean="0"/>
              <a:t> of transfer student w/o degree- 24 college credit hours with 2.0 GPA- fewer hours , students admitted on high school records; test scores</a:t>
            </a:r>
          </a:p>
          <a:p>
            <a:r>
              <a:rPr lang="en-US" baseline="0" dirty="0" smtClean="0"/>
              <a:t>Must they have been degree seeking at CC to be eligible?</a:t>
            </a:r>
          </a:p>
          <a:p>
            <a:r>
              <a:rPr lang="en-US" baseline="0" dirty="0" smtClean="0"/>
              <a:t>Dates above  based on census report.</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E03BC0C-B9B5-437F-A3F1-00C6782DB3EE}"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a:t>
            </a:r>
            <a:r>
              <a:rPr lang="en-US" baseline="0" dirty="0" smtClean="0"/>
              <a:t>n the application – how will students know what this means and that they are eligible?  Will students read lengthy explanation?</a:t>
            </a:r>
            <a:endParaRPr lang="en-US" dirty="0"/>
          </a:p>
        </p:txBody>
      </p:sp>
      <p:sp>
        <p:nvSpPr>
          <p:cNvPr id="4" name="Slide Number Placeholder 3"/>
          <p:cNvSpPr>
            <a:spLocks noGrp="1"/>
          </p:cNvSpPr>
          <p:nvPr>
            <p:ph type="sldNum" sz="quarter" idx="10"/>
          </p:nvPr>
        </p:nvSpPr>
        <p:spPr/>
        <p:txBody>
          <a:bodyPr/>
          <a:lstStyle/>
          <a:p>
            <a:fld id="{CE03BC0C-B9B5-437F-A3F1-00C6782DB3EE}"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03BC0C-B9B5-437F-A3F1-00C6782DB3EE}" type="slidenum">
              <a:rPr lang="en-US" smtClean="0"/>
              <a:pPr/>
              <a:t>9</a:t>
            </a:fld>
            <a:endParaRPr lang="en-US"/>
          </a:p>
        </p:txBody>
      </p:sp>
    </p:spTree>
    <p:extLst>
      <p:ext uri="{BB962C8B-B14F-4D97-AF65-F5344CB8AC3E}">
        <p14:creationId xmlns:p14="http://schemas.microsoft.com/office/powerpoint/2010/main" xmlns="" val="1385893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10909D-C2C6-49A4-BCC1-B2056E020859}" type="datetimeFigureOut">
              <a:rPr lang="en-US" smtClean="0"/>
              <a:pPr/>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81D70-7565-4857-AB3C-0A95C9B431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0909D-C2C6-49A4-BCC1-B2056E020859}" type="datetimeFigureOut">
              <a:rPr lang="en-US" smtClean="0"/>
              <a:pPr/>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81D70-7565-4857-AB3C-0A95C9B431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0909D-C2C6-49A4-BCC1-B2056E020859}" type="datetimeFigureOut">
              <a:rPr lang="en-US" smtClean="0"/>
              <a:pPr/>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81D70-7565-4857-AB3C-0A95C9B431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0909D-C2C6-49A4-BCC1-B2056E020859}" type="datetimeFigureOut">
              <a:rPr lang="en-US" smtClean="0"/>
              <a:pPr/>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81D70-7565-4857-AB3C-0A95C9B431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10909D-C2C6-49A4-BCC1-B2056E020859}" type="datetimeFigureOut">
              <a:rPr lang="en-US" smtClean="0"/>
              <a:pPr/>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81D70-7565-4857-AB3C-0A95C9B431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10909D-C2C6-49A4-BCC1-B2056E020859}" type="datetimeFigureOut">
              <a:rPr lang="en-US" smtClean="0"/>
              <a:pPr/>
              <a:t>3/21/2013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81D70-7565-4857-AB3C-0A95C9B431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10909D-C2C6-49A4-BCC1-B2056E020859}" type="datetimeFigureOut">
              <a:rPr lang="en-US" smtClean="0"/>
              <a:pPr/>
              <a:t>3/21/2013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181D70-7565-4857-AB3C-0A95C9B431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10909D-C2C6-49A4-BCC1-B2056E020859}" type="datetimeFigureOut">
              <a:rPr lang="en-US" smtClean="0"/>
              <a:pPr/>
              <a:t>3/21/2013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181D70-7565-4857-AB3C-0A95C9B431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0909D-C2C6-49A4-BCC1-B2056E020859}" type="datetimeFigureOut">
              <a:rPr lang="en-US" smtClean="0"/>
              <a:pPr/>
              <a:t>3/21/2013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181D70-7565-4857-AB3C-0A95C9B431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0909D-C2C6-49A4-BCC1-B2056E020859}" type="datetimeFigureOut">
              <a:rPr lang="en-US" smtClean="0"/>
              <a:pPr/>
              <a:t>3/21/2013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81D70-7565-4857-AB3C-0A95C9B431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0909D-C2C6-49A4-BCC1-B2056E020859}" type="datetimeFigureOut">
              <a:rPr lang="en-US" smtClean="0"/>
              <a:pPr/>
              <a:t>3/21/2013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81D70-7565-4857-AB3C-0A95C9B431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0909D-C2C6-49A4-BCC1-B2056E020859}" type="datetimeFigureOut">
              <a:rPr lang="en-US" smtClean="0"/>
              <a:pPr/>
              <a:t>3/21/2013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81D70-7565-4857-AB3C-0A95C9B431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MRTI Process Steps</a:t>
            </a:r>
            <a:endParaRPr lang="en-US" dirty="0"/>
          </a:p>
        </p:txBody>
      </p:sp>
      <p:sp>
        <p:nvSpPr>
          <p:cNvPr id="3" name="Subtitle 2"/>
          <p:cNvSpPr>
            <a:spLocks noGrp="1"/>
          </p:cNvSpPr>
          <p:nvPr>
            <p:ph type="subTitle" idx="1"/>
          </p:nvPr>
        </p:nvSpPr>
        <p:spPr/>
        <p:txBody>
          <a:bodyPr/>
          <a:lstStyle/>
          <a:p>
            <a:r>
              <a:rPr lang="en-US" dirty="0" smtClean="0"/>
              <a:t>March 27, 2013</a:t>
            </a:r>
          </a:p>
          <a:p>
            <a:r>
              <a:rPr lang="en-US" dirty="0" smtClean="0"/>
              <a:t>Registrars/IT Summit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
            </a:r>
            <a:br>
              <a:rPr lang="en-US" sz="3200" dirty="0" smtClean="0"/>
            </a:br>
            <a:r>
              <a:rPr lang="en-US" sz="4000" b="1" dirty="0" smtClean="0">
                <a:solidFill>
                  <a:srgbClr val="FF0000"/>
                </a:solidFill>
              </a:rPr>
              <a:t> </a:t>
            </a:r>
            <a:r>
              <a:rPr lang="en-US" sz="3600" b="1" dirty="0" smtClean="0">
                <a:solidFill>
                  <a:srgbClr val="FF0000"/>
                </a:solidFill>
              </a:rPr>
              <a:t>ADGI (</a:t>
            </a:r>
            <a:r>
              <a:rPr lang="en-US" sz="3600" b="1" dirty="0" smtClean="0">
                <a:solidFill>
                  <a:srgbClr val="FF0000"/>
                </a:solidFill>
              </a:rPr>
              <a:t>RECORDS)</a:t>
            </a:r>
            <a:r>
              <a:rPr lang="en-US" sz="3600" b="1" dirty="0" smtClean="0">
                <a:solidFill>
                  <a:srgbClr val="FF0000"/>
                </a:solidFill>
              </a:rPr>
              <a:t/>
            </a:r>
            <a:br>
              <a:rPr lang="en-US" sz="3600" b="1" dirty="0" smtClean="0">
                <a:solidFill>
                  <a:srgbClr val="FF0000"/>
                </a:solidFill>
              </a:rPr>
            </a:br>
            <a:r>
              <a:rPr lang="en-US" sz="3600" dirty="0" smtClean="0"/>
              <a:t>RT Student Contact</a:t>
            </a:r>
            <a:r>
              <a:rPr lang="en-US" sz="3600" b="1" dirty="0" smtClean="0">
                <a:solidFill>
                  <a:srgbClr val="FF0000"/>
                </a:solidFill>
              </a:rPr>
              <a:t/>
            </a:r>
            <a:br>
              <a:rPr lang="en-US" sz="3600" b="1" dirty="0" smtClean="0">
                <a:solidFill>
                  <a:srgbClr val="FF0000"/>
                </a:solidFill>
              </a:rPr>
            </a:br>
            <a:endParaRPr lang="en-US" sz="3600" dirty="0"/>
          </a:p>
        </p:txBody>
      </p:sp>
      <p:sp>
        <p:nvSpPr>
          <p:cNvPr id="3" name="Content Placeholder 2"/>
          <p:cNvSpPr>
            <a:spLocks noGrp="1"/>
          </p:cNvSpPr>
          <p:nvPr>
            <p:ph idx="1"/>
          </p:nvPr>
        </p:nvSpPr>
        <p:spPr/>
        <p:txBody>
          <a:bodyPr>
            <a:normAutofit fontScale="92500" lnSpcReduction="20000"/>
          </a:bodyPr>
          <a:lstStyle/>
          <a:p>
            <a:pPr algn="ctr">
              <a:buNone/>
            </a:pPr>
            <a:r>
              <a:rPr lang="en-US" dirty="0" smtClean="0"/>
              <a:t> The requirements for degree completion will be determined by the ADGI institution and identified to the RT student. </a:t>
            </a:r>
          </a:p>
          <a:p>
            <a:pPr algn="ctr">
              <a:buNone/>
            </a:pPr>
            <a:r>
              <a:rPr lang="en-US" dirty="0" smtClean="0">
                <a:solidFill>
                  <a:srgbClr val="00B0F0"/>
                </a:solidFill>
              </a:rPr>
              <a:t>HOW? </a:t>
            </a:r>
            <a:r>
              <a:rPr lang="en-US" dirty="0" smtClean="0"/>
              <a:t>Option(s):</a:t>
            </a:r>
          </a:p>
          <a:p>
            <a:pPr algn="ctr">
              <a:buNone/>
            </a:pPr>
            <a:r>
              <a:rPr lang="en-US" dirty="0" smtClean="0"/>
              <a:t>Run degree audit on opt-in student </a:t>
            </a:r>
          </a:p>
          <a:p>
            <a:pPr algn="ctr"/>
            <a:r>
              <a:rPr lang="en-US" dirty="0" smtClean="0"/>
              <a:t>Contact student with degree audit information and course requirements for associate degree completion</a:t>
            </a:r>
          </a:p>
          <a:p>
            <a:pPr algn="ctr"/>
            <a:r>
              <a:rPr lang="en-US" dirty="0" smtClean="0"/>
              <a:t>Copy Host institution RTPC on all student correspondence</a:t>
            </a:r>
          </a:p>
          <a:p>
            <a:pPr algn="ctr">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STUDENT</a:t>
            </a:r>
            <a:r>
              <a:rPr lang="en-US" sz="3200" dirty="0" smtClean="0">
                <a:solidFill>
                  <a:srgbClr val="FF0000"/>
                </a:solidFill>
              </a:rPr>
              <a:t/>
            </a:r>
            <a:br>
              <a:rPr lang="en-US" sz="3200" dirty="0" smtClean="0">
                <a:solidFill>
                  <a:srgbClr val="FF0000"/>
                </a:solidFill>
              </a:rPr>
            </a:br>
            <a:r>
              <a:rPr lang="en-US" sz="3200" dirty="0" smtClean="0"/>
              <a:t>Completion of Associate Degree Requirements</a:t>
            </a:r>
            <a:endParaRPr lang="en-US" sz="3200" dirty="0"/>
          </a:p>
        </p:txBody>
      </p:sp>
      <p:sp>
        <p:nvSpPr>
          <p:cNvPr id="3" name="Content Placeholder 2"/>
          <p:cNvSpPr>
            <a:spLocks noGrp="1"/>
          </p:cNvSpPr>
          <p:nvPr>
            <p:ph idx="1"/>
          </p:nvPr>
        </p:nvSpPr>
        <p:spPr/>
        <p:txBody>
          <a:bodyPr/>
          <a:lstStyle/>
          <a:p>
            <a:pPr>
              <a:buNone/>
            </a:pPr>
            <a:r>
              <a:rPr lang="en-US" dirty="0" smtClean="0"/>
              <a:t>	Upon receiving the degree audit and the requirements necessary for the associate degree completion, the student will be responsible for making sure that the courses taken at the Host institution will fulfill those ADGI course requirements. (Use course equivalency databases, meet with an academic advisor, etc.)</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 ADGI and </a:t>
            </a:r>
            <a:r>
              <a:rPr lang="en-US" sz="3200" b="1" dirty="0" smtClean="0">
                <a:solidFill>
                  <a:srgbClr val="FF0000"/>
                </a:solidFill>
              </a:rPr>
              <a:t>HOST </a:t>
            </a:r>
            <a:r>
              <a:rPr lang="en-US" sz="3600" b="1" dirty="0" smtClean="0">
                <a:solidFill>
                  <a:srgbClr val="FF0000"/>
                </a:solidFill>
              </a:rPr>
              <a:t>(IR/RECORDS)</a:t>
            </a:r>
            <a:br>
              <a:rPr lang="en-US" sz="3600" b="1" dirty="0" smtClean="0">
                <a:solidFill>
                  <a:srgbClr val="FF0000"/>
                </a:solidFill>
              </a:rPr>
            </a:br>
            <a:endParaRPr lang="en-US" sz="3600" dirty="0"/>
          </a:p>
        </p:txBody>
      </p:sp>
      <p:sp>
        <p:nvSpPr>
          <p:cNvPr id="3" name="Content Placeholder 2"/>
          <p:cNvSpPr>
            <a:spLocks noGrp="1"/>
          </p:cNvSpPr>
          <p:nvPr>
            <p:ph idx="1"/>
          </p:nvPr>
        </p:nvSpPr>
        <p:spPr/>
        <p:txBody>
          <a:bodyPr>
            <a:normAutofit fontScale="70000" lnSpcReduction="20000"/>
          </a:bodyPr>
          <a:lstStyle/>
          <a:p>
            <a:r>
              <a:rPr lang="en-US" dirty="0" smtClean="0"/>
              <a:t>Send list of courses completed at Host institution to ADGI for student progress updates .</a:t>
            </a:r>
            <a:r>
              <a:rPr lang="en-US" dirty="0" smtClean="0">
                <a:solidFill>
                  <a:srgbClr val="00B0F0"/>
                </a:solidFill>
              </a:rPr>
              <a:t> </a:t>
            </a:r>
            <a:endParaRPr lang="en-US" dirty="0" smtClean="0"/>
          </a:p>
          <a:p>
            <a:r>
              <a:rPr lang="en-US" dirty="0" smtClean="0">
                <a:solidFill>
                  <a:srgbClr val="00B0F0"/>
                </a:solidFill>
              </a:rPr>
              <a:t>HOW OFTEN? </a:t>
            </a:r>
            <a:r>
              <a:rPr lang="en-US" dirty="0" smtClean="0"/>
              <a:t>Options:</a:t>
            </a:r>
          </a:p>
          <a:p>
            <a:pPr lvl="1"/>
            <a:r>
              <a:rPr lang="en-US" dirty="0" smtClean="0"/>
              <a:t>End of each term </a:t>
            </a:r>
          </a:p>
          <a:p>
            <a:pPr lvl="1"/>
            <a:r>
              <a:rPr lang="en-US" dirty="0" smtClean="0"/>
              <a:t>End of each semester,</a:t>
            </a:r>
          </a:p>
          <a:p>
            <a:pPr lvl="1"/>
            <a:r>
              <a:rPr lang="en-US" dirty="0" smtClean="0"/>
              <a:t>Annually</a:t>
            </a:r>
            <a:endParaRPr lang="en-US" dirty="0" smtClean="0">
              <a:solidFill>
                <a:srgbClr val="00B0F0"/>
              </a:solidFill>
            </a:endParaRPr>
          </a:p>
          <a:p>
            <a:r>
              <a:rPr lang="en-US" dirty="0" smtClean="0"/>
              <a:t> ADGI will review course listings.</a:t>
            </a:r>
            <a:r>
              <a:rPr lang="en-US" dirty="0" smtClean="0">
                <a:solidFill>
                  <a:srgbClr val="00B0F0"/>
                </a:solidFill>
              </a:rPr>
              <a:t> Will that “list” be an unofficial transcript, other document? </a:t>
            </a:r>
            <a:r>
              <a:rPr lang="en-US" dirty="0" smtClean="0"/>
              <a:t>  ADGI determines that the student is enrolled in final semester of associate degree coursework at Host institution .</a:t>
            </a:r>
            <a:r>
              <a:rPr lang="en-US" dirty="0" smtClean="0">
                <a:solidFill>
                  <a:srgbClr val="7030A0"/>
                </a:solidFill>
              </a:rPr>
              <a:t> </a:t>
            </a:r>
            <a:r>
              <a:rPr lang="en-US" dirty="0" smtClean="0"/>
              <a:t>Upon successful course completion,  ADGI will notify student that degree requirements have been met.</a:t>
            </a:r>
            <a:endParaRPr lang="en-US" dirty="0" smtClean="0">
              <a:solidFill>
                <a:srgbClr val="7030A0"/>
              </a:solidFill>
            </a:endParaRPr>
          </a:p>
          <a:p>
            <a:r>
              <a:rPr lang="en-US" dirty="0"/>
              <a:t>When </a:t>
            </a:r>
            <a:r>
              <a:rPr lang="en-US" dirty="0" smtClean="0"/>
              <a:t>the associate </a:t>
            </a:r>
            <a:r>
              <a:rPr lang="en-US" dirty="0"/>
              <a:t>degree requirements are met, </a:t>
            </a:r>
            <a:r>
              <a:rPr lang="en-US" dirty="0" smtClean="0"/>
              <a:t>ADGI will notify the Host institution and request </a:t>
            </a:r>
            <a:r>
              <a:rPr lang="en-US" dirty="0"/>
              <a:t>a final </a:t>
            </a:r>
            <a:r>
              <a:rPr lang="en-US" dirty="0" smtClean="0"/>
              <a:t>transcript.</a:t>
            </a:r>
          </a:p>
          <a:p>
            <a:r>
              <a:rPr lang="en-US" dirty="0" smtClean="0"/>
              <a:t>Host institution will provide the final transcript free of charge on behalf of the student to the ADGI.</a:t>
            </a:r>
          </a:p>
          <a:p>
            <a:endParaRPr lang="en-US" dirty="0" smtClean="0"/>
          </a:p>
          <a:p>
            <a:endParaRPr lang="en-US" dirty="0" smtClean="0"/>
          </a:p>
          <a:p>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
            </a:r>
            <a:br>
              <a:rPr lang="en-US" b="1" dirty="0" smtClean="0">
                <a:solidFill>
                  <a:srgbClr val="FF0000"/>
                </a:solidFill>
              </a:rPr>
            </a:br>
            <a:r>
              <a:rPr lang="en-US" sz="3600" b="1" dirty="0" smtClean="0">
                <a:solidFill>
                  <a:srgbClr val="FF0000"/>
                </a:solidFill>
              </a:rPr>
              <a:t>ADGI and HOST (RECORDS)</a:t>
            </a:r>
            <a:br>
              <a:rPr lang="en-US" sz="3600" b="1" dirty="0" smtClean="0">
                <a:solidFill>
                  <a:srgbClr val="FF0000"/>
                </a:solidFill>
              </a:rPr>
            </a:br>
            <a:endParaRPr lang="en-US" sz="3600" dirty="0"/>
          </a:p>
        </p:txBody>
      </p:sp>
      <p:sp>
        <p:nvSpPr>
          <p:cNvPr id="3" name="Content Placeholder 2"/>
          <p:cNvSpPr>
            <a:spLocks noGrp="1"/>
          </p:cNvSpPr>
          <p:nvPr>
            <p:ph idx="1"/>
          </p:nvPr>
        </p:nvSpPr>
        <p:spPr>
          <a:xfrm>
            <a:off x="457200" y="1371601"/>
            <a:ext cx="8229600" cy="3352799"/>
          </a:xfrm>
        </p:spPr>
        <p:txBody>
          <a:bodyPr>
            <a:normAutofit fontScale="85000" lnSpcReduction="20000"/>
          </a:bodyPr>
          <a:lstStyle/>
          <a:p>
            <a:pPr>
              <a:buNone/>
            </a:pPr>
            <a:endParaRPr lang="en-US" dirty="0" smtClean="0"/>
          </a:p>
          <a:p>
            <a:r>
              <a:rPr lang="en-US" dirty="0" smtClean="0"/>
              <a:t>ADGI sends a letter of congratulations and diploma to degree completer. </a:t>
            </a:r>
          </a:p>
          <a:p>
            <a:r>
              <a:rPr lang="en-US" dirty="0" smtClean="0"/>
              <a:t>ADGI notifies Host RTPC of degree completion.</a:t>
            </a:r>
          </a:p>
          <a:p>
            <a:r>
              <a:rPr lang="en-US" dirty="0" smtClean="0"/>
              <a:t>ADGI sends official transcript with completed associate degree notation to Host institution at no charge.</a:t>
            </a:r>
          </a:p>
          <a:p>
            <a:r>
              <a:rPr lang="en-US" dirty="0" smtClean="0"/>
              <a:t>Host institution notifies student if the awarded associate degree completes Gen Ed 42 requirements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AA DGI and </a:t>
            </a:r>
            <a:r>
              <a:rPr lang="en-US" sz="3200" b="1" dirty="0" smtClean="0">
                <a:solidFill>
                  <a:srgbClr val="FF0000"/>
                </a:solidFill>
              </a:rPr>
              <a:t>HOST</a:t>
            </a:r>
            <a:r>
              <a:rPr lang="en-US" sz="3600" b="1" dirty="0" smtClean="0">
                <a:solidFill>
                  <a:srgbClr val="FF0000"/>
                </a:solidFill>
              </a:rPr>
              <a:t> (IR/RECORDS)</a:t>
            </a:r>
            <a:endParaRPr lang="en-US" sz="3600" dirty="0"/>
          </a:p>
        </p:txBody>
      </p:sp>
      <p:sp>
        <p:nvSpPr>
          <p:cNvPr id="3" name="Content Placeholder 2"/>
          <p:cNvSpPr>
            <a:spLocks noGrp="1"/>
          </p:cNvSpPr>
          <p:nvPr>
            <p:ph idx="1"/>
          </p:nvPr>
        </p:nvSpPr>
        <p:spPr/>
        <p:txBody>
          <a:bodyPr>
            <a:normAutofit fontScale="92500"/>
          </a:bodyPr>
          <a:lstStyle/>
          <a:p>
            <a:pPr algn="ctr">
              <a:buNone/>
            </a:pPr>
            <a:r>
              <a:rPr lang="en-US" dirty="0" smtClean="0"/>
              <a:t>Deactivate student file for degree completers in MRTA database at both ADGI and Host institution each semester. Retain historical records of those students for data collection and reporting.</a:t>
            </a:r>
          </a:p>
          <a:p>
            <a:pPr algn="ctr">
              <a:buNone/>
            </a:pPr>
            <a:r>
              <a:rPr lang="en-US" dirty="0" smtClean="0"/>
              <a:t>This information will need to be retained in a separate file as a  SIS  will not be able to differentiate RT students from regular students.</a:t>
            </a:r>
            <a:r>
              <a:rPr lang="en-US" dirty="0" smtClean="0">
                <a:solidFill>
                  <a:srgbClr val="00B0F0"/>
                </a:solidFill>
              </a:rPr>
              <a:t> </a:t>
            </a:r>
            <a:endParaRPr lang="en-US" dirty="0" smtClean="0">
              <a:solidFill>
                <a:srgbClr val="7030A0"/>
              </a:solidFill>
            </a:endParaRPr>
          </a:p>
          <a:p>
            <a:pPr algn="ctr">
              <a:buNone/>
            </a:pPr>
            <a:r>
              <a:rPr lang="en-US" dirty="0" smtClean="0">
                <a:solidFill>
                  <a:srgbClr val="00B0F0"/>
                </a:solidFill>
              </a:rPr>
              <a:t>HOW?</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Other Questions</a:t>
            </a:r>
            <a:endParaRPr lang="en-US" sz="3200" b="1" dirty="0"/>
          </a:p>
        </p:txBody>
      </p:sp>
      <p:sp>
        <p:nvSpPr>
          <p:cNvPr id="3" name="Content Placeholder 2"/>
          <p:cNvSpPr>
            <a:spLocks noGrp="1"/>
          </p:cNvSpPr>
          <p:nvPr>
            <p:ph idx="1"/>
          </p:nvPr>
        </p:nvSpPr>
        <p:spPr/>
        <p:txBody>
          <a:bodyPr>
            <a:normAutofit fontScale="77500" lnSpcReduction="20000"/>
          </a:bodyPr>
          <a:lstStyle/>
          <a:p>
            <a:r>
              <a:rPr lang="en-US" dirty="0" smtClean="0"/>
              <a:t>Do RT  students need to reapply to ADGI? After 3 years ? 5 years? At all?</a:t>
            </a:r>
          </a:p>
          <a:p>
            <a:r>
              <a:rPr lang="en-US" dirty="0" smtClean="0"/>
              <a:t>When/how will the student apply for graduation at the ADGI?</a:t>
            </a:r>
          </a:p>
          <a:p>
            <a:r>
              <a:rPr lang="en-US" dirty="0" smtClean="0"/>
              <a:t>Course substitutions for ADGI?</a:t>
            </a:r>
          </a:p>
          <a:p>
            <a:r>
              <a:rPr lang="en-US" dirty="0" smtClean="0"/>
              <a:t>How to handle non- continuous returning students to Host institution? How often can they opt- in and opt -out? How often are they </a:t>
            </a:r>
            <a:r>
              <a:rPr lang="en-US" dirty="0" err="1" smtClean="0"/>
              <a:t>reinvited</a:t>
            </a:r>
            <a:r>
              <a:rPr lang="en-US" dirty="0" smtClean="0"/>
              <a:t>?</a:t>
            </a:r>
          </a:p>
          <a:p>
            <a:r>
              <a:rPr lang="en-US" dirty="0" smtClean="0"/>
              <a:t>How often should eligible students be invited to opt-in  once they initially decline the opportunity?</a:t>
            </a:r>
          </a:p>
          <a:p>
            <a:r>
              <a:rPr lang="en-US" dirty="0" smtClean="0"/>
              <a:t>Should ADGI send information letter to eligible students who request a transcript for a Host institution about RT if the student has not graduated with a degree?</a:t>
            </a:r>
          </a:p>
          <a:p>
            <a:endParaRPr lang="en-US" dirty="0" smtClean="0"/>
          </a:p>
          <a:p>
            <a:endParaRPr lang="en-US" dirty="0" smtClean="0"/>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Glossary of Terms</a:t>
            </a:r>
            <a:endParaRPr lang="en-US" dirty="0"/>
          </a:p>
        </p:txBody>
      </p:sp>
      <p:sp>
        <p:nvSpPr>
          <p:cNvPr id="3" name="Content Placeholder 2"/>
          <p:cNvSpPr>
            <a:spLocks noGrp="1"/>
          </p:cNvSpPr>
          <p:nvPr>
            <p:ph idx="1"/>
          </p:nvPr>
        </p:nvSpPr>
        <p:spPr/>
        <p:txBody>
          <a:bodyPr>
            <a:normAutofit lnSpcReduction="10000"/>
          </a:bodyPr>
          <a:lstStyle/>
          <a:p>
            <a:r>
              <a:rPr lang="en-US" dirty="0" smtClean="0"/>
              <a:t>MRTI- Missouri Reverse Transfer Initiative</a:t>
            </a:r>
          </a:p>
          <a:p>
            <a:r>
              <a:rPr lang="en-US" dirty="0" smtClean="0"/>
              <a:t>MRTA- Missouri Reverse Transfer Agreement</a:t>
            </a:r>
          </a:p>
          <a:p>
            <a:r>
              <a:rPr lang="en-US" dirty="0" smtClean="0"/>
              <a:t>Host-  4-year institution</a:t>
            </a:r>
          </a:p>
          <a:p>
            <a:r>
              <a:rPr lang="en-US" dirty="0" smtClean="0"/>
              <a:t>ADGI- Associate of Arts Degree Granting Institution</a:t>
            </a:r>
          </a:p>
          <a:p>
            <a:r>
              <a:rPr lang="en-US" dirty="0" smtClean="0"/>
              <a:t>IR- Institutional Research</a:t>
            </a:r>
          </a:p>
          <a:p>
            <a:r>
              <a:rPr lang="en-US" dirty="0" smtClean="0"/>
              <a:t>RTP- Reverse Transfer Program</a:t>
            </a:r>
          </a:p>
          <a:p>
            <a:r>
              <a:rPr lang="en-US" dirty="0" smtClean="0"/>
              <a:t>RTPC- Reverse Transfer Program Coordinator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fontScale="90000"/>
          </a:bodyPr>
          <a:lstStyle/>
          <a:p>
            <a:r>
              <a:rPr lang="en-US" sz="3100" b="1" dirty="0" smtClean="0">
                <a:solidFill>
                  <a:srgbClr val="FF0000"/>
                </a:solidFill>
              </a:rPr>
              <a:t/>
            </a:r>
            <a:br>
              <a:rPr lang="en-US" sz="3100" b="1" dirty="0" smtClean="0">
                <a:solidFill>
                  <a:srgbClr val="FF0000"/>
                </a:solidFill>
              </a:rPr>
            </a:br>
            <a:r>
              <a:rPr lang="en-US" sz="3100" b="1" dirty="0" smtClean="0">
                <a:solidFill>
                  <a:srgbClr val="FF0000"/>
                </a:solidFill>
              </a:rPr>
              <a:t/>
            </a:r>
            <a:br>
              <a:rPr lang="en-US" sz="3100" b="1" dirty="0" smtClean="0">
                <a:solidFill>
                  <a:srgbClr val="FF0000"/>
                </a:solidFill>
              </a:rPr>
            </a:br>
            <a:r>
              <a:rPr lang="en-US" sz="3100" b="1" dirty="0" smtClean="0">
                <a:solidFill>
                  <a:srgbClr val="FF0000"/>
                </a:solidFill>
              </a:rPr>
              <a:t/>
            </a:r>
            <a:br>
              <a:rPr lang="en-US" sz="3100" b="1" dirty="0" smtClean="0">
                <a:solidFill>
                  <a:srgbClr val="FF0000"/>
                </a:solidFill>
              </a:rPr>
            </a:br>
            <a:r>
              <a:rPr lang="en-US" sz="3100" b="1" dirty="0" smtClean="0">
                <a:solidFill>
                  <a:srgbClr val="FF0000"/>
                </a:solidFill>
              </a:rPr>
              <a:t> HOST  (IR/RECORDS)</a:t>
            </a:r>
            <a:br>
              <a:rPr lang="en-US" sz="3100" b="1" dirty="0" smtClean="0">
                <a:solidFill>
                  <a:srgbClr val="FF0000"/>
                </a:solidFill>
              </a:rPr>
            </a:br>
            <a:r>
              <a:rPr lang="en-US" sz="3100" b="1" dirty="0" smtClean="0"/>
              <a:t>Identify</a:t>
            </a:r>
            <a:r>
              <a:rPr lang="en-US" sz="3100" dirty="0" smtClean="0"/>
              <a:t>  all eligible students for Reverse Transfer based on set parameters</a:t>
            </a:r>
            <a:br>
              <a:rPr lang="en-US" sz="3100" dirty="0" smtClean="0"/>
            </a:br>
            <a:r>
              <a:rPr lang="en-US" sz="3100" dirty="0" smtClean="0"/>
              <a:t/>
            </a:r>
            <a:br>
              <a:rPr lang="en-US" sz="3100" dirty="0" smtClean="0"/>
            </a:b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a:xfrm>
            <a:off x="457200" y="1905000"/>
            <a:ext cx="8229600" cy="4419599"/>
          </a:xfrm>
        </p:spPr>
        <p:txBody>
          <a:bodyPr>
            <a:normAutofit fontScale="92500" lnSpcReduction="20000"/>
          </a:bodyPr>
          <a:lstStyle/>
          <a:p>
            <a:pPr>
              <a:buNone/>
            </a:pPr>
            <a:r>
              <a:rPr lang="en-US" dirty="0" smtClean="0"/>
              <a:t>  	Must have completed a minimum of 15 transferable college credit hours from ADGI</a:t>
            </a:r>
          </a:p>
          <a:p>
            <a:r>
              <a:rPr lang="en-US" dirty="0" smtClean="0"/>
              <a:t>Must be degree-seeking at Host institution</a:t>
            </a:r>
          </a:p>
          <a:p>
            <a:r>
              <a:rPr lang="en-US" dirty="0" smtClean="0"/>
              <a:t>Must not have a previously awarded Bachelors or </a:t>
            </a:r>
            <a:br>
              <a:rPr lang="en-US" dirty="0" smtClean="0"/>
            </a:br>
            <a:r>
              <a:rPr lang="en-US" dirty="0" smtClean="0"/>
              <a:t>Associate degree</a:t>
            </a:r>
          </a:p>
          <a:p>
            <a:r>
              <a:rPr lang="en-US" dirty="0" smtClean="0"/>
              <a:t>Must be in good financial and academic standing ( ADGI and/or Host institution)</a:t>
            </a:r>
          </a:p>
          <a:p>
            <a:r>
              <a:rPr lang="en-US" dirty="0" smtClean="0">
                <a:solidFill>
                  <a:srgbClr val="00B0F0"/>
                </a:solidFill>
              </a:rPr>
              <a:t>HOW to Identify? </a:t>
            </a:r>
            <a:r>
              <a:rPr lang="en-US" dirty="0" smtClean="0"/>
              <a:t>Option(s):</a:t>
            </a:r>
          </a:p>
          <a:p>
            <a:pPr>
              <a:buNone/>
            </a:pPr>
            <a:r>
              <a:rPr lang="en-US" dirty="0" smtClean="0"/>
              <a:t>		- IR runs student query by set parameters 	</a:t>
            </a:r>
          </a:p>
          <a:p>
            <a:endParaRPr lang="en-US" dirty="0" smtClean="0"/>
          </a:p>
          <a:p>
            <a:pPr lvl="1">
              <a:buNone/>
            </a:pPr>
            <a:endParaRPr lang="en-US" baseline="30000" dirty="0" smtClean="0">
              <a:solidFill>
                <a:srgbClr val="00B0F0"/>
              </a:solidFill>
            </a:endParaRPr>
          </a:p>
          <a:p>
            <a:pPr lvl="1">
              <a:buNone/>
            </a:pPr>
            <a:endParaRPr lang="en-US" dirty="0" smtClean="0"/>
          </a:p>
          <a:p>
            <a:pPr lvl="1"/>
            <a:endParaRPr lang="en-US" dirty="0" smtClean="0"/>
          </a:p>
          <a:p>
            <a:pPr marL="457200" lvl="1" indent="0">
              <a:buNone/>
            </a:pPr>
            <a:endParaRPr lang="en-US" baseline="30000" dirty="0">
              <a:solidFill>
                <a:schemeClr val="tx2"/>
              </a:solidFill>
            </a:endParaRPr>
          </a:p>
          <a:p>
            <a:pPr marL="457200" lvl="1" indent="0">
              <a:buNone/>
            </a:pPr>
            <a:endParaRPr lang="en-US" baseline="30000" dirty="0" smtClean="0">
              <a:solidFill>
                <a:schemeClr val="tx2"/>
              </a:solidFill>
            </a:endParaRPr>
          </a:p>
          <a:p>
            <a:pPr lvl="2">
              <a:buNone/>
            </a:pPr>
            <a:endParaRPr lang="en-US" baseline="30000" dirty="0" smtClean="0"/>
          </a:p>
          <a:p>
            <a:pPr lvl="1"/>
            <a:endParaRPr lang="en-US" dirty="0" smtClean="0"/>
          </a:p>
          <a:p>
            <a:pPr lvl="2">
              <a:buNone/>
            </a:pPr>
            <a:endParaRPr lang="en-US" dirty="0" smtClean="0"/>
          </a:p>
          <a:p>
            <a:pPr lvl="2">
              <a:buNone/>
            </a:pPr>
            <a:endParaRPr lang="en-US" dirty="0" smtClean="0"/>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FF0000"/>
                </a:solidFill>
              </a:rPr>
              <a:t/>
            </a:r>
            <a:br>
              <a:rPr lang="en-US" sz="2800" b="1" dirty="0" smtClean="0">
                <a:solidFill>
                  <a:srgbClr val="FF0000"/>
                </a:solidFill>
              </a:rPr>
            </a:br>
            <a:r>
              <a:rPr lang="en-US" sz="2800" b="1" dirty="0" smtClean="0">
                <a:solidFill>
                  <a:srgbClr val="FF0000"/>
                </a:solidFill>
              </a:rPr>
              <a:t/>
            </a:r>
            <a:br>
              <a:rPr lang="en-US" sz="2800" b="1" dirty="0" smtClean="0">
                <a:solidFill>
                  <a:srgbClr val="FF0000"/>
                </a:solidFill>
              </a:rPr>
            </a:br>
            <a:r>
              <a:rPr lang="en-US" sz="3200" b="1" dirty="0" smtClean="0">
                <a:solidFill>
                  <a:srgbClr val="FF0000"/>
                </a:solidFill>
              </a:rPr>
              <a:t>HOST (RTPC)</a:t>
            </a:r>
            <a:br>
              <a:rPr lang="en-US" sz="3200" b="1" dirty="0" smtClean="0">
                <a:solidFill>
                  <a:srgbClr val="FF0000"/>
                </a:solidFill>
              </a:rPr>
            </a:br>
            <a:r>
              <a:rPr lang="en-US" sz="3200" b="1" dirty="0" smtClean="0"/>
              <a:t>Contact </a:t>
            </a:r>
            <a:r>
              <a:rPr lang="en-US" sz="3200" dirty="0" smtClean="0"/>
              <a:t> Students</a:t>
            </a:r>
            <a:br>
              <a:rPr lang="en-US" sz="3200" dirty="0" smtClean="0"/>
            </a:br>
            <a:r>
              <a:rPr lang="en-US" sz="2800" dirty="0" smtClean="0">
                <a:solidFill>
                  <a:srgbClr val="FF0000"/>
                </a:solidFill>
              </a:rPr>
              <a:t/>
            </a:r>
            <a:br>
              <a:rPr lang="en-US" sz="2800" dirty="0" smtClean="0">
                <a:solidFill>
                  <a:srgbClr val="FF0000"/>
                </a:solidFill>
              </a:rPr>
            </a:br>
            <a:endParaRPr lang="en-US" sz="2800" dirty="0"/>
          </a:p>
        </p:txBody>
      </p:sp>
      <p:sp>
        <p:nvSpPr>
          <p:cNvPr id="3" name="Content Placeholder 2"/>
          <p:cNvSpPr>
            <a:spLocks noGrp="1"/>
          </p:cNvSpPr>
          <p:nvPr>
            <p:ph idx="1"/>
          </p:nvPr>
        </p:nvSpPr>
        <p:spPr/>
        <p:txBody>
          <a:bodyPr>
            <a:normAutofit/>
          </a:bodyPr>
          <a:lstStyle/>
          <a:p>
            <a:pPr lvl="1">
              <a:buNone/>
            </a:pPr>
            <a:r>
              <a:rPr lang="en-US" dirty="0" smtClean="0">
                <a:solidFill>
                  <a:srgbClr val="00B0F0"/>
                </a:solidFill>
              </a:rPr>
              <a:t>HOW? </a:t>
            </a:r>
            <a:r>
              <a:rPr lang="en-US" dirty="0" smtClean="0"/>
              <a:t>Options:</a:t>
            </a:r>
          </a:p>
          <a:p>
            <a:pPr lvl="1"/>
            <a:r>
              <a:rPr lang="en-US" dirty="0" smtClean="0"/>
              <a:t>By email</a:t>
            </a:r>
          </a:p>
          <a:p>
            <a:pPr lvl="1"/>
            <a:r>
              <a:rPr lang="en-US" dirty="0" smtClean="0"/>
              <a:t>By  email and letter follow up</a:t>
            </a:r>
          </a:p>
          <a:p>
            <a:pPr lvl="1"/>
            <a:r>
              <a:rPr lang="en-US" dirty="0" smtClean="0"/>
              <a:t>By letter only</a:t>
            </a:r>
          </a:p>
          <a:p>
            <a:pPr lvl="1"/>
            <a:r>
              <a:rPr lang="en-US" dirty="0" smtClean="0"/>
              <a:t>By texting</a:t>
            </a:r>
          </a:p>
          <a:p>
            <a:pPr lvl="1"/>
            <a:r>
              <a:rPr lang="en-US" dirty="0" smtClean="0"/>
              <a:t>By Phone Calls</a:t>
            </a:r>
          </a:p>
          <a:p>
            <a:pPr lvl="1">
              <a:buNone/>
            </a:pPr>
            <a:endParaRPr lang="en-US" dirty="0" smtClean="0"/>
          </a:p>
          <a:p>
            <a:pPr lvl="1">
              <a:buNone/>
            </a:pPr>
            <a:endParaRPr lang="en-US" dirty="0" smtClean="0"/>
          </a:p>
          <a:p>
            <a:pPr lvl="1">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HOST( RTPC)</a:t>
            </a:r>
            <a:r>
              <a:rPr lang="en-US" sz="3200" dirty="0" smtClean="0">
                <a:solidFill>
                  <a:srgbClr val="FF0000"/>
                </a:solidFill>
              </a:rPr>
              <a:t/>
            </a:r>
            <a:br>
              <a:rPr lang="en-US" sz="3200" dirty="0" smtClean="0">
                <a:solidFill>
                  <a:srgbClr val="FF0000"/>
                </a:solidFill>
              </a:rPr>
            </a:br>
            <a:r>
              <a:rPr lang="en-US" sz="3200" b="1" dirty="0" smtClean="0">
                <a:solidFill>
                  <a:srgbClr val="FF0000"/>
                </a:solidFill>
              </a:rPr>
              <a:t> </a:t>
            </a:r>
            <a:r>
              <a:rPr lang="en-US" sz="3200" b="1" dirty="0" smtClean="0"/>
              <a:t>Contact </a:t>
            </a:r>
            <a:r>
              <a:rPr lang="en-US" sz="3200" dirty="0" smtClean="0"/>
              <a:t>Students… continued</a:t>
            </a:r>
            <a:endParaRPr lang="en-US" sz="3200" dirty="0"/>
          </a:p>
        </p:txBody>
      </p:sp>
      <p:sp>
        <p:nvSpPr>
          <p:cNvPr id="3" name="Content Placeholder 2"/>
          <p:cNvSpPr>
            <a:spLocks noGrp="1"/>
          </p:cNvSpPr>
          <p:nvPr>
            <p:ph idx="1"/>
          </p:nvPr>
        </p:nvSpPr>
        <p:spPr/>
        <p:txBody>
          <a:bodyPr>
            <a:normAutofit/>
          </a:bodyPr>
          <a:lstStyle/>
          <a:p>
            <a:r>
              <a:rPr lang="en-US" dirty="0" smtClean="0">
                <a:solidFill>
                  <a:srgbClr val="00B0F0"/>
                </a:solidFill>
              </a:rPr>
              <a:t>WHEN?  </a:t>
            </a:r>
            <a:r>
              <a:rPr lang="en-US" dirty="0" smtClean="0"/>
              <a:t>Options:</a:t>
            </a:r>
          </a:p>
          <a:p>
            <a:pPr lvl="1"/>
            <a:r>
              <a:rPr lang="en-US" dirty="0" smtClean="0"/>
              <a:t>Upon application to Host institution</a:t>
            </a:r>
          </a:p>
          <a:p>
            <a:pPr lvl="1"/>
            <a:r>
              <a:rPr lang="en-US" dirty="0" smtClean="0"/>
              <a:t>At the time of transfer to Host institution</a:t>
            </a:r>
          </a:p>
          <a:p>
            <a:pPr lvl="1"/>
            <a:r>
              <a:rPr lang="en-US" dirty="0" smtClean="0"/>
              <a:t>After the drop/withdrawal period at the Host institution</a:t>
            </a:r>
            <a:endParaRPr lang="en-US" strike="sngStrike" dirty="0" smtClean="0"/>
          </a:p>
          <a:p>
            <a:pPr lvl="1"/>
            <a:r>
              <a:rPr lang="en-US" dirty="0" smtClean="0"/>
              <a:t>At the end of the student’s first semester when academic record is established at Host institution</a:t>
            </a:r>
          </a:p>
          <a:p>
            <a:pPr lvl="1"/>
            <a:r>
              <a:rPr lang="en-US" dirty="0" smtClean="0"/>
              <a:t>Directly after Census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rgbClr val="FF0000"/>
                </a:solidFill>
              </a:rPr>
              <a:t/>
            </a:r>
            <a:br>
              <a:rPr lang="en-US" sz="2800" dirty="0" smtClean="0">
                <a:solidFill>
                  <a:srgbClr val="FF0000"/>
                </a:solidFill>
              </a:rPr>
            </a:br>
            <a:r>
              <a:rPr lang="en-US" sz="2800" dirty="0" smtClean="0">
                <a:solidFill>
                  <a:srgbClr val="FF0000"/>
                </a:solidFill>
              </a:rPr>
              <a:t/>
            </a:r>
            <a:br>
              <a:rPr lang="en-US" sz="2800" dirty="0" smtClean="0">
                <a:solidFill>
                  <a:srgbClr val="FF0000"/>
                </a:solidFill>
              </a:rPr>
            </a:br>
            <a:r>
              <a:rPr lang="en-US" sz="3200" b="1" dirty="0" smtClean="0">
                <a:solidFill>
                  <a:srgbClr val="FF0000"/>
                </a:solidFill>
              </a:rPr>
              <a:t>STUDENT</a:t>
            </a:r>
            <a:br>
              <a:rPr lang="en-US" sz="3200" b="1" dirty="0" smtClean="0">
                <a:solidFill>
                  <a:srgbClr val="FF0000"/>
                </a:solidFill>
              </a:rPr>
            </a:br>
            <a:r>
              <a:rPr lang="en-US" sz="3200" b="1" dirty="0" smtClean="0"/>
              <a:t>Opt in</a:t>
            </a:r>
            <a:r>
              <a:rPr lang="en-US" sz="3200" dirty="0" smtClean="0"/>
              <a:t/>
            </a:r>
            <a:br>
              <a:rPr lang="en-US" sz="3200" dirty="0" smtClean="0"/>
            </a:b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Must be a method that complies with FERPA</a:t>
            </a:r>
          </a:p>
          <a:p>
            <a:r>
              <a:rPr lang="en-US" dirty="0" smtClean="0"/>
              <a:t>Must be student initiated</a:t>
            </a:r>
          </a:p>
          <a:p>
            <a:r>
              <a:rPr lang="en-US" dirty="0" smtClean="0"/>
              <a:t> </a:t>
            </a:r>
            <a:r>
              <a:rPr lang="en-US" dirty="0" smtClean="0">
                <a:solidFill>
                  <a:srgbClr val="00B0F0"/>
                </a:solidFill>
              </a:rPr>
              <a:t>HOW? </a:t>
            </a:r>
            <a:r>
              <a:rPr lang="en-US" dirty="0" smtClean="0"/>
              <a:t>Options:</a:t>
            </a:r>
          </a:p>
          <a:p>
            <a:pPr lvl="1"/>
            <a:r>
              <a:rPr lang="en-US" dirty="0" smtClean="0"/>
              <a:t>Submit  RT coded Transcript request form from ADGI to Host institution</a:t>
            </a:r>
          </a:p>
          <a:p>
            <a:pPr lvl="1"/>
            <a:r>
              <a:rPr lang="en-US" dirty="0" smtClean="0"/>
              <a:t>Contact and meet with RTP coordinator at Host institution to review process and sign “Intent” form</a:t>
            </a:r>
          </a:p>
          <a:p>
            <a:pPr lvl="1"/>
            <a:r>
              <a:rPr lang="en-US" dirty="0" smtClean="0"/>
              <a:t>Check RTP box provided on Host application form</a:t>
            </a:r>
          </a:p>
          <a:p>
            <a:pPr lvl="1"/>
            <a:r>
              <a:rPr lang="en-US" dirty="0" smtClean="0"/>
              <a:t>Use electronic communication to explain RTP with an option to opt-in</a:t>
            </a:r>
          </a:p>
          <a:p>
            <a:pPr lvl="1">
              <a:buNone/>
            </a:pPr>
            <a:endParaRPr lang="en-US" dirty="0" smtClean="0"/>
          </a:p>
          <a:p>
            <a:pPr lvl="1">
              <a:buNone/>
            </a:pPr>
            <a:r>
              <a:rPr lang="en-US" dirty="0" smtClean="0"/>
              <a:t>		</a:t>
            </a:r>
          </a:p>
          <a:p>
            <a:pPr lvl="1">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solidFill>
                  <a:srgbClr val="FF0000"/>
                </a:solidFill>
              </a:rPr>
              <a:t/>
            </a:r>
            <a:br>
              <a:rPr lang="en-US" sz="3200" b="1" dirty="0" smtClean="0">
                <a:solidFill>
                  <a:srgbClr val="FF0000"/>
                </a:solidFill>
              </a:rPr>
            </a:br>
            <a:r>
              <a:rPr lang="en-US" sz="3200" b="1" dirty="0" smtClean="0">
                <a:solidFill>
                  <a:srgbClr val="FF0000"/>
                </a:solidFill>
              </a:rPr>
              <a:t/>
            </a:r>
            <a:br>
              <a:rPr lang="en-US" sz="3200" b="1" dirty="0" smtClean="0">
                <a:solidFill>
                  <a:srgbClr val="FF0000"/>
                </a:solidFill>
              </a:rPr>
            </a:br>
            <a:r>
              <a:rPr lang="en-US" sz="3200" b="1" dirty="0" smtClean="0">
                <a:solidFill>
                  <a:srgbClr val="FF0000"/>
                </a:solidFill>
              </a:rPr>
              <a:t/>
            </a:r>
            <a:br>
              <a:rPr lang="en-US" sz="3200" b="1" dirty="0" smtClean="0">
                <a:solidFill>
                  <a:srgbClr val="FF0000"/>
                </a:solidFill>
              </a:rPr>
            </a:br>
            <a:r>
              <a:rPr lang="en-US" sz="3600" b="1" dirty="0" smtClean="0">
                <a:solidFill>
                  <a:srgbClr val="FF0000"/>
                </a:solidFill>
              </a:rPr>
              <a:t>STUDENT </a:t>
            </a:r>
            <a:br>
              <a:rPr lang="en-US" sz="3600" b="1" dirty="0" smtClean="0">
                <a:solidFill>
                  <a:srgbClr val="FF0000"/>
                </a:solidFill>
              </a:rPr>
            </a:br>
            <a:r>
              <a:rPr lang="en-US" sz="3600" b="1" dirty="0" smtClean="0"/>
              <a:t>OPT-IN</a:t>
            </a:r>
            <a:r>
              <a:rPr lang="en-US" sz="3600" b="1" dirty="0" smtClean="0">
                <a:solidFill>
                  <a:srgbClr val="FF0000"/>
                </a:solidFill>
              </a:rPr>
              <a:t> </a:t>
            </a:r>
            <a:r>
              <a:rPr lang="en-US" sz="3600" b="1" dirty="0" smtClean="0"/>
              <a:t>continued</a:t>
            </a:r>
            <a:r>
              <a:rPr lang="en-US" sz="3600" b="1" dirty="0" smtClean="0">
                <a:solidFill>
                  <a:srgbClr val="FF0000"/>
                </a:solidFill>
              </a:rPr>
              <a:t/>
            </a:r>
            <a:br>
              <a:rPr lang="en-US" sz="3600" b="1" dirty="0" smtClean="0">
                <a:solidFill>
                  <a:srgbClr val="FF0000"/>
                </a:solidFill>
              </a:rPr>
            </a:br>
            <a:r>
              <a:rPr lang="en-US" sz="3600" b="1" i="1" dirty="0" smtClean="0">
                <a:solidFill>
                  <a:srgbClr val="FF0000"/>
                </a:solidFill>
              </a:rPr>
              <a:t/>
            </a:r>
            <a:br>
              <a:rPr lang="en-US" sz="3600" b="1" i="1" dirty="0" smtClean="0">
                <a:solidFill>
                  <a:srgbClr val="FF0000"/>
                </a:solidFill>
              </a:rPr>
            </a:br>
            <a:r>
              <a:rPr lang="en-US" sz="3200" dirty="0" smtClean="0"/>
              <a:t/>
            </a:r>
            <a:br>
              <a:rPr lang="en-US" sz="3200" dirty="0" smtClean="0"/>
            </a:br>
            <a:endParaRPr lang="en-US" sz="3600" b="1" i="1" dirty="0"/>
          </a:p>
        </p:txBody>
      </p:sp>
      <p:sp>
        <p:nvSpPr>
          <p:cNvPr id="3" name="Content Placeholder 2"/>
          <p:cNvSpPr>
            <a:spLocks noGrp="1"/>
          </p:cNvSpPr>
          <p:nvPr>
            <p:ph idx="1"/>
          </p:nvPr>
        </p:nvSpPr>
        <p:spPr/>
        <p:txBody>
          <a:bodyPr>
            <a:normAutofit fontScale="92500"/>
          </a:bodyPr>
          <a:lstStyle/>
          <a:p>
            <a:pPr algn="ctr">
              <a:buNone/>
            </a:pPr>
            <a:endParaRPr lang="en-US" dirty="0" smtClean="0"/>
          </a:p>
          <a:p>
            <a:pPr algn="ctr">
              <a:buNone/>
            </a:pPr>
            <a:r>
              <a:rPr lang="en-US" dirty="0" smtClean="0"/>
              <a:t>Once the student has opted-in to the RTP at the Host institution, it will be his/her responsibility to provide all official transcripts of previous coursework completed to the ADGI that is to be considered for the degree. </a:t>
            </a:r>
            <a:endParaRPr lang="en-US" dirty="0" smtClean="0">
              <a:solidFill>
                <a:schemeClr val="accent1"/>
              </a:solidFill>
            </a:endParaRPr>
          </a:p>
          <a:p>
            <a:pPr algn="ctr">
              <a:buNone/>
            </a:pPr>
            <a:r>
              <a:rPr lang="en-US" dirty="0" smtClean="0"/>
              <a:t>**Addresses students who have attended multiple institutions before or after attendance at the</a:t>
            </a:r>
          </a:p>
          <a:p>
            <a:pPr algn="ctr">
              <a:buNone/>
            </a:pPr>
            <a:r>
              <a:rPr lang="en-US" dirty="0" smtClean="0"/>
              <a:t>ADGI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FF0000"/>
                </a:solidFill>
              </a:rPr>
              <a:t>HOST ( IT/Records)</a:t>
            </a:r>
            <a:br>
              <a:rPr lang="en-US" sz="3600" b="1" dirty="0" smtClean="0">
                <a:solidFill>
                  <a:srgbClr val="FF0000"/>
                </a:solidFill>
              </a:rPr>
            </a:br>
            <a:r>
              <a:rPr lang="en-US" sz="3600" b="1" dirty="0" smtClean="0"/>
              <a:t>Student Opt-in</a:t>
            </a:r>
            <a:endParaRPr lang="en-US" sz="3600" b="1" dirty="0"/>
          </a:p>
        </p:txBody>
      </p:sp>
      <p:sp>
        <p:nvSpPr>
          <p:cNvPr id="3" name="Content Placeholder 2"/>
          <p:cNvSpPr>
            <a:spLocks noGrp="1"/>
          </p:cNvSpPr>
          <p:nvPr>
            <p:ph idx="1"/>
          </p:nvPr>
        </p:nvSpPr>
        <p:spPr/>
        <p:txBody>
          <a:bodyPr>
            <a:normAutofit fontScale="92500" lnSpcReduction="10000"/>
          </a:bodyPr>
          <a:lstStyle/>
          <a:p>
            <a:r>
              <a:rPr lang="en-US" dirty="0" smtClean="0"/>
              <a:t>Notification list sent to ADGI of opt-in students and copies of opt-in verification to be sent for each student. </a:t>
            </a:r>
          </a:p>
          <a:p>
            <a:r>
              <a:rPr lang="en-US" dirty="0" smtClean="0">
                <a:solidFill>
                  <a:srgbClr val="00B0F0"/>
                </a:solidFill>
              </a:rPr>
              <a:t>How Often? </a:t>
            </a:r>
            <a:r>
              <a:rPr lang="en-US" dirty="0" smtClean="0"/>
              <a:t>Options: </a:t>
            </a:r>
          </a:p>
          <a:p>
            <a:pPr lvl="1"/>
            <a:r>
              <a:rPr lang="en-US" dirty="0" smtClean="0"/>
              <a:t>end of each term?</a:t>
            </a:r>
          </a:p>
          <a:p>
            <a:pPr lvl="1"/>
            <a:r>
              <a:rPr lang="en-US" dirty="0" smtClean="0"/>
              <a:t>each time a student enters the program? </a:t>
            </a:r>
          </a:p>
          <a:p>
            <a:r>
              <a:rPr lang="en-US" dirty="0" smtClean="0"/>
              <a:t>Create a student group coded for RT that can be used for monitoring and tracking student progress. They are never deleted from group until opt-out is confirmed.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STUDENT/AUTOMATIC </a:t>
            </a:r>
            <a:r>
              <a:rPr lang="en-US" sz="3200" dirty="0" smtClean="0"/>
              <a:t/>
            </a:r>
            <a:br>
              <a:rPr lang="en-US" sz="3200" dirty="0" smtClean="0"/>
            </a:br>
            <a:r>
              <a:rPr lang="en-US" sz="3200" dirty="0" smtClean="0"/>
              <a:t>Opt Out*</a:t>
            </a:r>
            <a:endParaRPr lang="en-US" sz="3200"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Three conditions:</a:t>
            </a:r>
          </a:p>
          <a:p>
            <a:pPr>
              <a:buNone/>
            </a:pPr>
            <a:r>
              <a:rPr lang="en-US" dirty="0" smtClean="0"/>
              <a:t>	1) Student graduates with a degree first; automatic drop </a:t>
            </a:r>
          </a:p>
          <a:p>
            <a:pPr>
              <a:buNone/>
            </a:pPr>
            <a:r>
              <a:rPr lang="en-US" dirty="0" smtClean="0"/>
              <a:t>	2) Student is no longer continuously enrolled at the Host institution; automatic drop</a:t>
            </a:r>
          </a:p>
          <a:p>
            <a:pPr>
              <a:buNone/>
            </a:pPr>
            <a:r>
              <a:rPr lang="en-US" dirty="0" smtClean="0"/>
              <a:t>	3) Student self identifies the desire to opt-out</a:t>
            </a:r>
          </a:p>
          <a:p>
            <a:pPr>
              <a:buNone/>
            </a:pPr>
            <a:r>
              <a:rPr lang="en-US" dirty="0" smtClean="0"/>
              <a:t>	</a:t>
            </a:r>
          </a:p>
          <a:p>
            <a:pPr>
              <a:buNone/>
            </a:pPr>
            <a:r>
              <a:rPr lang="en-US" dirty="0" smtClean="0"/>
              <a:t>* ADGI/Host made aware of Opt-out action notifies partner Host/ADGI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TotalTime>
  <Words>777</Words>
  <Application>Microsoft Office PowerPoint</Application>
  <PresentationFormat>On-screen Show (4:3)</PresentationFormat>
  <Paragraphs>120</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MRTI Process Steps</vt:lpstr>
      <vt:lpstr>Glossary of Terms</vt:lpstr>
      <vt:lpstr>    HOST  (IR/RECORDS) Identify  all eligible students for Reverse Transfer based on set parameters   </vt:lpstr>
      <vt:lpstr>  HOST (RTPC) Contact  Students  </vt:lpstr>
      <vt:lpstr>HOST( RTPC)  Contact Students… continued</vt:lpstr>
      <vt:lpstr>  STUDENT Opt in  </vt:lpstr>
      <vt:lpstr>   STUDENT  OPT-IN continued   </vt:lpstr>
      <vt:lpstr>HOST ( IT/Records) Student Opt-in</vt:lpstr>
      <vt:lpstr>STUDENT/AUTOMATIC  Opt Out*</vt:lpstr>
      <vt:lpstr>  ADGI (RECORDS) RT Student Contact </vt:lpstr>
      <vt:lpstr>STUDENT Completion of Associate Degree Requirements</vt:lpstr>
      <vt:lpstr>  ADGI and HOST (IR/RECORDS) </vt:lpstr>
      <vt:lpstr> ADGI and HOST (RECORDS) </vt:lpstr>
      <vt:lpstr>AA DGI and HOST (IR/RECORDS)</vt:lpstr>
      <vt:lpstr>Other Questions</vt:lpstr>
    </vt:vector>
  </TitlesOfParts>
  <Company>University of Missouri - St. Louis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MRTI Process Steps and Timelines</dc:title>
  <dc:creator>Hattman, Melissa</dc:creator>
  <cp:lastModifiedBy>Hattman, Melissa</cp:lastModifiedBy>
  <cp:revision>94</cp:revision>
  <dcterms:created xsi:type="dcterms:W3CDTF">2013-02-18T19:47:13Z</dcterms:created>
  <dcterms:modified xsi:type="dcterms:W3CDTF">2013-03-21T16:47:09Z</dcterms:modified>
</cp:coreProperties>
</file>