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4" r:id="rId2"/>
    <p:sldId id="265" r:id="rId3"/>
    <p:sldId id="266" r:id="rId4"/>
    <p:sldId id="271" r:id="rId5"/>
    <p:sldId id="272" r:id="rId6"/>
    <p:sldId id="267" r:id="rId7"/>
    <p:sldId id="268" r:id="rId8"/>
    <p:sldId id="269" r:id="rId9"/>
    <p:sldId id="258" r:id="rId10"/>
    <p:sldId id="256" r:id="rId11"/>
    <p:sldId id="257" r:id="rId12"/>
    <p:sldId id="259" r:id="rId13"/>
    <p:sldId id="260" r:id="rId14"/>
    <p:sldId id="261" r:id="rId15"/>
    <p:sldId id="262" r:id="rId16"/>
    <p:sldId id="263" r:id="rId17"/>
    <p:sldId id="27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egan Kelley" initials="MK" lastIdx="5" clrIdx="0"/>
  <p:cmAuthor id="1" name="Horzmann, Timothy W." initials="HTW" lastIdx="3" clrIdx="1">
    <p:extLst>
      <p:ext uri="{19B8F6BF-5375-455C-9EA6-DF929625EA0E}">
        <p15:presenceInfo xmlns:p15="http://schemas.microsoft.com/office/powerpoint/2012/main" userId="S-1-5-21-2052111302-2146914481-725345543-3659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>
      <p:cViewPr varScale="1">
        <p:scale>
          <a:sx n="103" d="100"/>
          <a:sy n="103" d="100"/>
        </p:scale>
        <p:origin x="228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9657B5-071B-41FD-B301-82B48FDE6F12}" type="datetimeFigureOut">
              <a:rPr lang="en-US" smtClean="0"/>
              <a:t>1/27/2014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EAAF0B-92B5-4BF4-A0DE-E568CE4B4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14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Tim</a:t>
            </a:r>
            <a:r>
              <a:rPr lang="en-US" baseline="0" dirty="0" smtClean="0"/>
              <a:t>/Scott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AAF0B-92B5-4BF4-A0DE-E568CE4B4E1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5187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Tim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AAF0B-92B5-4BF4-A0DE-E568CE4B4E1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7935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AAF0B-92B5-4BF4-A0DE-E568CE4B4E1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1785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AAF0B-92B5-4BF4-A0DE-E568CE4B4E1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6909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AAF0B-92B5-4BF4-A0DE-E568CE4B4E1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1029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AAF0B-92B5-4BF4-A0DE-E568CE4B4E1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9770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AAF0B-92B5-4BF4-A0DE-E568CE4B4E1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3749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AAF0B-92B5-4BF4-A0DE-E568CE4B4E1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9585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Tim/Scott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AAF0B-92B5-4BF4-A0DE-E568CE4B4E1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336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Scott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AAF0B-92B5-4BF4-A0DE-E568CE4B4E1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716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Scott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AAF0B-92B5-4BF4-A0DE-E568CE4B4E1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9032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Scott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AAF0B-92B5-4BF4-A0DE-E568CE4B4E1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2519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AAF0B-92B5-4BF4-A0DE-E568CE4B4E1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2422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Scott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AAF0B-92B5-4BF4-A0DE-E568CE4B4E1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3514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Scott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AAF0B-92B5-4BF4-A0DE-E568CE4B4E1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3226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Scott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AAF0B-92B5-4BF4-A0DE-E568CE4B4E1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1018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AAF0B-92B5-4BF4-A0DE-E568CE4B4E1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815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1622A-91C8-4469-9C9E-B3F4575BEFEC}" type="datetimeFigureOut">
              <a:rPr lang="en-US" smtClean="0"/>
              <a:t>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FFE0C-715D-493E-80AB-85A279FE7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710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1622A-91C8-4469-9C9E-B3F4575BEFEC}" type="datetimeFigureOut">
              <a:rPr lang="en-US" smtClean="0"/>
              <a:t>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FFE0C-715D-493E-80AB-85A279FE7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73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1622A-91C8-4469-9C9E-B3F4575BEFEC}" type="datetimeFigureOut">
              <a:rPr lang="en-US" smtClean="0"/>
              <a:t>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FFE0C-715D-493E-80AB-85A279FE7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990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1622A-91C8-4469-9C9E-B3F4575BEFEC}" type="datetimeFigureOut">
              <a:rPr lang="en-US" smtClean="0"/>
              <a:t>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FFE0C-715D-493E-80AB-85A279FE7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495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1622A-91C8-4469-9C9E-B3F4575BEFEC}" type="datetimeFigureOut">
              <a:rPr lang="en-US" smtClean="0"/>
              <a:t>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FFE0C-715D-493E-80AB-85A279FE7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140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1622A-91C8-4469-9C9E-B3F4575BEFEC}" type="datetimeFigureOut">
              <a:rPr lang="en-US" smtClean="0"/>
              <a:t>1/27/2014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FFE0C-715D-493E-80AB-85A279FE7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094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1622A-91C8-4469-9C9E-B3F4575BEFEC}" type="datetimeFigureOut">
              <a:rPr lang="en-US" smtClean="0"/>
              <a:t>1/27/2014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FFE0C-715D-493E-80AB-85A279FE7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523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1622A-91C8-4469-9C9E-B3F4575BEFEC}" type="datetimeFigureOut">
              <a:rPr lang="en-US" smtClean="0"/>
              <a:t>1/27/2014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FFE0C-715D-493E-80AB-85A279FE7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988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1622A-91C8-4469-9C9E-B3F4575BEFEC}" type="datetimeFigureOut">
              <a:rPr lang="en-US" smtClean="0"/>
              <a:t>1/27/2014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FFE0C-715D-493E-80AB-85A279FE7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715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1622A-91C8-4469-9C9E-B3F4575BEFEC}" type="datetimeFigureOut">
              <a:rPr lang="en-US" smtClean="0"/>
              <a:t>1/27/2014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FFE0C-715D-493E-80AB-85A279FE7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036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1622A-91C8-4469-9C9E-B3F4575BEFEC}" type="datetimeFigureOut">
              <a:rPr lang="en-US" smtClean="0"/>
              <a:t>1/27/2014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FFE0C-715D-493E-80AB-85A279FE7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965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11622A-91C8-4469-9C9E-B3F4575BEFEC}" type="datetimeFigureOut">
              <a:rPr lang="en-US" smtClean="0"/>
              <a:t>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BFFE0C-715D-493E-80AB-85A279FE7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567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TESQuestions@ccis.edu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tes.collegesource.com/eqexplorer/TES_eqexplorerindex.asp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tes.collegesource.com/view/tes_view01.asp?rid=%7b7D1902C8-ABA4-4ED2-B9D5-F662395F5731%7d&amp;aid=%7b5C0E8E82-C75C-4D4F-B249-63458D8F1483%7d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Importing Transfer Equivalencies: </a:t>
            </a:r>
            <a:r>
              <a:rPr lang="en-US" dirty="0" smtClean="0"/>
              <a:t>How to Maximize Efficiency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How Columbia College Office of Registrar improved productivity through third party solutions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79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81000"/>
            <a:ext cx="7772400" cy="1470025"/>
          </a:xfrm>
        </p:spPr>
        <p:txBody>
          <a:bodyPr/>
          <a:lstStyle/>
          <a:p>
            <a:r>
              <a:rPr lang="en-US" dirty="0" smtClean="0"/>
              <a:t>Optical Character Recognition</a:t>
            </a:r>
            <a:br>
              <a:rPr lang="en-US" dirty="0" smtClean="0"/>
            </a:br>
            <a:r>
              <a:rPr lang="en-US" dirty="0" smtClean="0"/>
              <a:t>(OCR)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2057400"/>
            <a:ext cx="6400800" cy="3429000"/>
          </a:xfrm>
        </p:spPr>
        <p:txBody>
          <a:bodyPr>
            <a:normAutofit/>
          </a:bodyPr>
          <a:lstStyle/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Paper documents are scanned and converted to electronic text documents.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Allows automated data entry and retention of paper copies.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99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3" y="304800"/>
            <a:ext cx="4181233" cy="5410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1000" y="990600"/>
            <a:ext cx="3886200" cy="3048000"/>
          </a:xfrm>
          <a:prstGeom prst="rect">
            <a:avLst/>
          </a:prstGeom>
          <a:solidFill>
            <a:srgbClr val="FFFF00">
              <a:alpha val="27000"/>
            </a:srgbClr>
          </a:solidFill>
          <a:ln cmpd="sng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73232" y="990600"/>
            <a:ext cx="495300" cy="3048000"/>
          </a:xfrm>
          <a:prstGeom prst="rect">
            <a:avLst/>
          </a:prstGeom>
          <a:solidFill>
            <a:srgbClr val="92D050">
              <a:alpha val="27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968591" y="990600"/>
            <a:ext cx="1752600" cy="3048000"/>
          </a:xfrm>
          <a:prstGeom prst="rect">
            <a:avLst/>
          </a:prstGeom>
          <a:solidFill>
            <a:srgbClr val="92D050">
              <a:alpha val="25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296575" y="990600"/>
            <a:ext cx="304800" cy="3048000"/>
          </a:xfrm>
          <a:prstGeom prst="rect">
            <a:avLst/>
          </a:prstGeom>
          <a:solidFill>
            <a:srgbClr val="92D050">
              <a:alpha val="25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631393" y="997528"/>
            <a:ext cx="266700" cy="3041072"/>
          </a:xfrm>
          <a:prstGeom prst="rect">
            <a:avLst/>
          </a:prstGeom>
          <a:solidFill>
            <a:srgbClr val="92D050">
              <a:alpha val="25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572000" y="304800"/>
            <a:ext cx="4038600" cy="5791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724400" y="228600"/>
            <a:ext cx="41910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Zonal OCR allows users to create templates that identify document fields.</a:t>
            </a:r>
            <a:br>
              <a:rPr lang="en-US" dirty="0" smtClean="0"/>
            </a:br>
            <a:r>
              <a:rPr lang="en-US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It mirrors the manual data entry process by telling the computer which values on the transcript are relevant to the student record.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Slight OCR errors can be corrected by programming the template to replace certain values (e.g. ENG1 corrected to ENGL).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 suspect level can be set to ensure accuracy of data entry. Commercial grade OCR software is approximately  71%-98% accurate.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345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Columbia College’s process works: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114800"/>
          </a:xfrm>
        </p:spPr>
        <p:txBody>
          <a:bodyPr>
            <a:normAutofit lnSpcReduction="10000"/>
          </a:bodyPr>
          <a:lstStyle/>
          <a:p>
            <a:r>
              <a:rPr lang="en-US" sz="2600" dirty="0" smtClean="0"/>
              <a:t>The user manually selects the name of the school from which the transcript originated by selecting from a drop-down menu (within the scanning software interface).</a:t>
            </a:r>
            <a:br>
              <a:rPr lang="en-US" sz="2600" dirty="0" smtClean="0"/>
            </a:br>
            <a:r>
              <a:rPr lang="en-US" sz="2600" dirty="0" smtClean="0"/>
              <a:t> </a:t>
            </a:r>
          </a:p>
          <a:p>
            <a:r>
              <a:rPr lang="en-US" sz="2600" dirty="0" smtClean="0"/>
              <a:t>This determines the image processing needed to create a perfect black and white image of the transcript.  </a:t>
            </a:r>
            <a:br>
              <a:rPr lang="en-US" sz="2600" dirty="0" smtClean="0"/>
            </a:br>
            <a:r>
              <a:rPr lang="en-US" sz="2600" dirty="0" smtClean="0"/>
              <a:t> </a:t>
            </a:r>
          </a:p>
          <a:p>
            <a:r>
              <a:rPr lang="en-US" sz="2600" dirty="0" smtClean="0"/>
              <a:t>The OCR process then runs based on our templates and pulls all institutional courses with a grade of “C” or higher.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27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Columbia College’s process works</a:t>
            </a:r>
            <a:r>
              <a:rPr lang="en-US" dirty="0" smtClean="0"/>
              <a:t>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3962400"/>
          </a:xfrm>
        </p:spPr>
        <p:txBody>
          <a:bodyPr>
            <a:noAutofit/>
          </a:bodyPr>
          <a:lstStyle/>
          <a:p>
            <a:r>
              <a:rPr lang="en-US" sz="2400" dirty="0" smtClean="0"/>
              <a:t>Each transcript is manually reviewed to ensure the data was read correctly</a:t>
            </a:r>
          </a:p>
          <a:p>
            <a:r>
              <a:rPr lang="en-US" sz="2400" dirty="0" smtClean="0"/>
              <a:t>Once accuracy has been verified the course equivalency data is added to the student’s record (but is not automatically applied).</a:t>
            </a:r>
          </a:p>
          <a:p>
            <a:r>
              <a:rPr lang="en-US" sz="2400" dirty="0" smtClean="0"/>
              <a:t>Any courses that lack equivalency rules create a task to request rule creation.</a:t>
            </a:r>
            <a:endParaRPr lang="en-US" sz="2400" dirty="0"/>
          </a:p>
          <a:p>
            <a:r>
              <a:rPr lang="en-US" sz="2400" dirty="0" smtClean="0"/>
              <a:t>Once all equivalency rules have been built, the transfer credit is ready to be fully applied to the students record.</a:t>
            </a:r>
          </a:p>
        </p:txBody>
      </p:sp>
    </p:spTree>
    <p:extLst>
      <p:ext uri="{BB962C8B-B14F-4D97-AF65-F5344CB8AC3E}">
        <p14:creationId xmlns:p14="http://schemas.microsoft.com/office/powerpoint/2010/main" val="55812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Time it Takes...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Manual processes can take up to 30+ minutes per transcript. The speed is determined by individual data-entry skills and efficiency levels.</a:t>
            </a:r>
          </a:p>
          <a:p>
            <a:r>
              <a:rPr lang="en-US" dirty="0" smtClean="0"/>
              <a:t>Automated processing can take as little as 8 minutes to process transcripts of any size.</a:t>
            </a:r>
          </a:p>
        </p:txBody>
      </p:sp>
    </p:spTree>
    <p:extLst>
      <p:ext uri="{BB962C8B-B14F-4D97-AF65-F5344CB8AC3E}">
        <p14:creationId xmlns:p14="http://schemas.microsoft.com/office/powerpoint/2010/main" val="370276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Pairing Automated Data Entry with TES CollegeSource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TES provides complete data </a:t>
            </a:r>
            <a:r>
              <a:rPr lang="en-US" dirty="0"/>
              <a:t>s</a:t>
            </a:r>
            <a:r>
              <a:rPr lang="en-US" dirty="0" smtClean="0"/>
              <a:t>ets of equivalencies in our SIS system.</a:t>
            </a:r>
          </a:p>
          <a:p>
            <a:r>
              <a:rPr lang="en-US" dirty="0" smtClean="0"/>
              <a:t>This cuts down on manual creation of rules, user navigation and creates workflow tasks for rules that are needed.</a:t>
            </a:r>
          </a:p>
          <a:p>
            <a:r>
              <a:rPr lang="en-US" dirty="0" smtClean="0"/>
              <a:t>Virtually eliminated manual equivalency rule creation for data sets that have been imported to the system.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70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Total Savings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1264745"/>
              </p:ext>
            </p:extLst>
          </p:nvPr>
        </p:nvGraphicFramePr>
        <p:xfrm>
          <a:off x="457200" y="1438276"/>
          <a:ext cx="7010401" cy="2978888"/>
        </p:xfrm>
        <a:graphic>
          <a:graphicData uri="http://schemas.openxmlformats.org/drawingml/2006/table">
            <a:tbl>
              <a:tblPr firstRow="1" firstCol="1" bandRow="1">
                <a:tableStyleId>{FABFCF23-3B69-468F-B69F-88F6DE6A72F2}</a:tableStyleId>
              </a:tblPr>
              <a:tblGrid>
                <a:gridCol w="3460810"/>
                <a:gridCol w="1183476"/>
                <a:gridCol w="1182639"/>
                <a:gridCol w="1183476"/>
              </a:tblGrid>
              <a:tr h="466724">
                <a:tc gridSpan="4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(July 30 2012- April</a:t>
                      </a:r>
                      <a:r>
                        <a:rPr lang="en-US" sz="2000" baseline="0" dirty="0" smtClean="0">
                          <a:effectLst/>
                        </a:rPr>
                        <a:t> 2013</a:t>
                      </a:r>
                      <a:r>
                        <a:rPr lang="en-US" sz="2000" dirty="0" smtClean="0">
                          <a:effectLst/>
                        </a:rPr>
                        <a:t>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6700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2011-12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2012-13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Change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700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Completed (Number of files)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30,118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32,166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+6.8%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860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Added (Number of</a:t>
                      </a:r>
                      <a:r>
                        <a:rPr lang="en-US" sz="1200" baseline="0" dirty="0" smtClean="0">
                          <a:effectLst/>
                        </a:rPr>
                        <a:t> Files)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30,077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31,744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+5.5%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860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Turnaround Time (business days)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13.4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5.0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-8.4 days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202280" y="5029200"/>
            <a:ext cx="4927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Three </a:t>
            </a:r>
            <a:r>
              <a:rPr lang="en-US" dirty="0"/>
              <a:t>m</a:t>
            </a:r>
            <a:r>
              <a:rPr lang="en-US" dirty="0" smtClean="0"/>
              <a:t>onths after going live with both processes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77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Contact us at: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hlinkClick r:id="rId3"/>
              </a:rPr>
              <a:t>TESQuestions@ccis.edu</a:t>
            </a: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Presenters: Scott Ziolko &amp; Tim Horzmann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97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236" y="381000"/>
            <a:ext cx="8229600" cy="1143000"/>
          </a:xfrm>
        </p:spPr>
        <p:txBody>
          <a:bodyPr>
            <a:noAutofit/>
          </a:bodyPr>
          <a:lstStyle/>
          <a:p>
            <a:r>
              <a:rPr lang="en-US" sz="3800" dirty="0" smtClean="0"/>
              <a:t>Columbia College </a:t>
            </a:r>
            <a:br>
              <a:rPr lang="en-US" sz="3800" dirty="0" smtClean="0"/>
            </a:br>
            <a:r>
              <a:rPr lang="en-US" sz="3800" dirty="0" smtClean="0"/>
              <a:t>Office of the Registrar -</a:t>
            </a:r>
            <a:br>
              <a:rPr lang="en-US" sz="3800" dirty="0" smtClean="0"/>
            </a:br>
            <a:r>
              <a:rPr lang="en-US" sz="3800" dirty="0" smtClean="0"/>
              <a:t>Evaluations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defRPr/>
            </a:pPr>
            <a:r>
              <a:rPr lang="en-US" sz="2600" dirty="0"/>
              <a:t>Serves all 35 campuses Nationwide, including online campus</a:t>
            </a:r>
          </a:p>
          <a:p>
            <a:pPr>
              <a:buClr>
                <a:schemeClr val="tx1"/>
              </a:buClr>
              <a:defRPr/>
            </a:pPr>
            <a:r>
              <a:rPr lang="en-US" sz="2600" dirty="0"/>
              <a:t>From </a:t>
            </a:r>
            <a:r>
              <a:rPr lang="en-US" sz="2600" dirty="0" smtClean="0"/>
              <a:t>2012-13: 32,000</a:t>
            </a:r>
            <a:r>
              <a:rPr lang="en-US" sz="2600" dirty="0"/>
              <a:t>+ </a:t>
            </a:r>
            <a:r>
              <a:rPr lang="en-US" sz="2600" dirty="0" smtClean="0"/>
              <a:t>active students</a:t>
            </a:r>
            <a:endParaRPr lang="en-US" sz="2600" dirty="0"/>
          </a:p>
          <a:p>
            <a:pPr>
              <a:buClr>
                <a:schemeClr val="tx1"/>
              </a:buClr>
              <a:defRPr/>
            </a:pPr>
            <a:r>
              <a:rPr lang="en-US" sz="2600" dirty="0" smtClean="0"/>
              <a:t>Evaluators  </a:t>
            </a:r>
            <a:r>
              <a:rPr lang="en-US" sz="2600" dirty="0"/>
              <a:t>are trained to </a:t>
            </a:r>
            <a:r>
              <a:rPr lang="en-US" sz="2600" dirty="0" smtClean="0"/>
              <a:t>award </a:t>
            </a:r>
            <a:r>
              <a:rPr lang="en-US" sz="2600" dirty="0"/>
              <a:t>transfer equivalencies and do not require academic department approval</a:t>
            </a:r>
          </a:p>
          <a:p>
            <a:pPr>
              <a:buClr>
                <a:schemeClr val="tx1"/>
              </a:buClr>
              <a:defRPr/>
            </a:pPr>
            <a:r>
              <a:rPr lang="en-US" sz="2800" dirty="0"/>
              <a:t>24 </a:t>
            </a:r>
            <a:r>
              <a:rPr lang="en-US" sz="2800" dirty="0" smtClean="0"/>
              <a:t>Evaluators are </a:t>
            </a:r>
            <a:r>
              <a:rPr lang="en-US" sz="2800" dirty="0"/>
              <a:t>trained to </a:t>
            </a:r>
            <a:r>
              <a:rPr lang="en-US" sz="2800" dirty="0" smtClean="0"/>
              <a:t>determine </a:t>
            </a:r>
            <a:r>
              <a:rPr lang="en-US" sz="2800" dirty="0"/>
              <a:t>and grant equivalencies</a:t>
            </a:r>
          </a:p>
          <a:p>
            <a:pPr>
              <a:buClr>
                <a:schemeClr val="tx1"/>
              </a:buClr>
              <a:defRPr/>
            </a:pPr>
            <a:r>
              <a:rPr lang="en-US" sz="2800" dirty="0"/>
              <a:t>Since 2010, Columbia College has received transcripts from more than 2,000 different schools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18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The Evaluation </a:t>
            </a:r>
            <a:r>
              <a:rPr lang="en-US" dirty="0" smtClean="0"/>
              <a:t>Process Prior to Implementation of TES/TCE processes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>
            <a:normAutofit/>
          </a:bodyPr>
          <a:lstStyle/>
          <a:p>
            <a:r>
              <a:rPr lang="en-US" sz="2600" dirty="0" smtClean="0"/>
              <a:t>All credit evaluated on an individual basis</a:t>
            </a:r>
          </a:p>
          <a:p>
            <a:r>
              <a:rPr lang="en-US" sz="2600" dirty="0" smtClean="0"/>
              <a:t>Equivalencies created in database as needed</a:t>
            </a:r>
          </a:p>
          <a:p>
            <a:pPr lvl="1"/>
            <a:r>
              <a:rPr lang="en-US" sz="2600" dirty="0" smtClean="0"/>
              <a:t>Some equivalencies already created depending on frequency of transcripts submitted from school</a:t>
            </a:r>
          </a:p>
          <a:p>
            <a:r>
              <a:rPr lang="en-US" sz="2600" dirty="0" smtClean="0"/>
              <a:t>Added and applied manually</a:t>
            </a:r>
          </a:p>
          <a:p>
            <a:r>
              <a:rPr lang="en-US" sz="2600" dirty="0" smtClean="0"/>
              <a:t>No correlation or connection between equivalency guides and SIS (Student Information System)</a:t>
            </a:r>
          </a:p>
          <a:p>
            <a:r>
              <a:rPr lang="en-US" sz="2600" dirty="0" smtClean="0"/>
              <a:t>Acceptable Turnaround time: 10 Days</a:t>
            </a:r>
          </a:p>
          <a:p>
            <a:pPr lvl="1"/>
            <a:r>
              <a:rPr lang="en-US" sz="2600" dirty="0" smtClean="0"/>
              <a:t>Could vary from 2 to 4 weeks</a:t>
            </a:r>
          </a:p>
        </p:txBody>
      </p:sp>
    </p:spTree>
    <p:extLst>
      <p:ext uri="{BB962C8B-B14F-4D97-AF65-F5344CB8AC3E}">
        <p14:creationId xmlns:p14="http://schemas.microsoft.com/office/powerpoint/2010/main" val="144541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Efficiency Hurdles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Equivalency guides were a labor intensive process with minimal benefits</a:t>
            </a:r>
          </a:p>
          <a:p>
            <a:r>
              <a:rPr lang="en-US" dirty="0" smtClean="0"/>
              <a:t>Equivalency guides difficult to keep updated and accurate</a:t>
            </a:r>
          </a:p>
          <a:p>
            <a:r>
              <a:rPr lang="en-US" dirty="0" smtClean="0"/>
              <a:t>Manual data entry of transcript information</a:t>
            </a:r>
          </a:p>
          <a:p>
            <a:r>
              <a:rPr lang="en-US" dirty="0" smtClean="0"/>
              <a:t>Forced reactionary due to daily workload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11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Efficiency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r>
              <a:rPr lang="en-US" dirty="0" smtClean="0"/>
              <a:t>Streamline equivalency </a:t>
            </a:r>
            <a:r>
              <a:rPr lang="en-US" dirty="0"/>
              <a:t>g</a:t>
            </a:r>
            <a:r>
              <a:rPr lang="en-US" dirty="0" smtClean="0"/>
              <a:t>uide process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Utilize equivalency </a:t>
            </a:r>
            <a:r>
              <a:rPr lang="en-US" dirty="0"/>
              <a:t>g</a:t>
            </a:r>
            <a:r>
              <a:rPr lang="en-US" dirty="0" smtClean="0"/>
              <a:t>uides for multiple purposes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Reduce manual data entry of transcripts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Streamline the evaluation process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95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Equivalency Guide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dirty="0" smtClean="0"/>
              <a:t>Guides powered by CollegeSource’s TES (Transfer Evaluation System)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Create Equivalencies for every individual course</a:t>
            </a:r>
            <a:br>
              <a:rPr lang="en-US" dirty="0" smtClean="0"/>
            </a:b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Streamlined review process and reduced timeframe</a:t>
            </a:r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hlinkClick r:id="rId3"/>
              </a:rPr>
              <a:t>Equivalency Explorer for potential reverse transfer opportunities</a:t>
            </a: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New public view offers tools for academic advisement</a:t>
            </a:r>
          </a:p>
          <a:p>
            <a:pPr marL="914400" lvl="2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6931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029200" y="2362200"/>
            <a:ext cx="3810000" cy="18288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Changes in TES Helped Improve New Guides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7244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Overarching Date ranges replace individual catalog years</a:t>
            </a:r>
          </a:p>
          <a:p>
            <a:pPr lvl="1"/>
            <a:r>
              <a:rPr lang="en-US" dirty="0" smtClean="0"/>
              <a:t>Greatly reduces amount of data</a:t>
            </a:r>
          </a:p>
          <a:p>
            <a:pPr lvl="2"/>
            <a:r>
              <a:rPr lang="en-US" dirty="0" smtClean="0"/>
              <a:t>Less to manage</a:t>
            </a:r>
          </a:p>
          <a:p>
            <a:pPr lvl="2"/>
            <a:r>
              <a:rPr lang="en-US" dirty="0" smtClean="0"/>
              <a:t>Less stress on server, making TES-powered guides quicker</a:t>
            </a:r>
          </a:p>
          <a:p>
            <a:pPr lvl="1"/>
            <a:r>
              <a:rPr lang="en-US" dirty="0" smtClean="0"/>
              <a:t>Improves both our guides as well as...</a:t>
            </a:r>
          </a:p>
          <a:p>
            <a:endParaRPr lang="en-US" dirty="0"/>
          </a:p>
        </p:txBody>
      </p:sp>
      <p:pic>
        <p:nvPicPr>
          <p:cNvPr id="4" name="Picture 3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667000"/>
            <a:ext cx="3733800" cy="1114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70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Data </a:t>
            </a:r>
            <a:r>
              <a:rPr lang="en-US" smtClean="0"/>
              <a:t>Import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from TES imported into Columbia College Equivalency Tables</a:t>
            </a:r>
          </a:p>
          <a:p>
            <a:r>
              <a:rPr lang="en-US" dirty="0" smtClean="0"/>
              <a:t>An entire course catalog can be done quicker than manual entry for single transcript</a:t>
            </a:r>
          </a:p>
          <a:p>
            <a:r>
              <a:rPr lang="en-US" dirty="0" smtClean="0"/>
              <a:t>TES 3.0 will reduce the overall number of equivalencies, while increasing accuracy of large date ranges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55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76400"/>
            <a:ext cx="8126027" cy="258193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1066800"/>
          </a:xfrm>
        </p:spPr>
        <p:txBody>
          <a:bodyPr/>
          <a:lstStyle/>
          <a:p>
            <a:r>
              <a:rPr lang="en-US" dirty="0" smtClean="0"/>
              <a:t>Automated Data Entry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3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525</TotalTime>
  <Words>617</Words>
  <Application>Microsoft Office PowerPoint</Application>
  <PresentationFormat>On-screen Show (4:3)</PresentationFormat>
  <Paragraphs>131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Times New Roman</vt:lpstr>
      <vt:lpstr>Wingdings</vt:lpstr>
      <vt:lpstr>Office Theme</vt:lpstr>
      <vt:lpstr>Importing Transfer Equivalencies: How to Maximize Efficiency</vt:lpstr>
      <vt:lpstr>Columbia College  Office of the Registrar - Evaluations</vt:lpstr>
      <vt:lpstr>The Evaluation Process Prior to Implementation of TES/TCE processes</vt:lpstr>
      <vt:lpstr>Efficiency Hurdles </vt:lpstr>
      <vt:lpstr>Efficiency Goals</vt:lpstr>
      <vt:lpstr>The Equivalency Guide Process</vt:lpstr>
      <vt:lpstr>Changes in TES Helped Improve New Guides</vt:lpstr>
      <vt:lpstr>The Data Import Process</vt:lpstr>
      <vt:lpstr>Automated Data Entry</vt:lpstr>
      <vt:lpstr>Optical Character Recognition (OCR)</vt:lpstr>
      <vt:lpstr>PowerPoint Presentation</vt:lpstr>
      <vt:lpstr>How Columbia College’s process works:</vt:lpstr>
      <vt:lpstr>How Columbia College’s process works: </vt:lpstr>
      <vt:lpstr>The Time it Takes...</vt:lpstr>
      <vt:lpstr>Pairing Automated Data Entry with TES CollegeSource </vt:lpstr>
      <vt:lpstr>Total Savings</vt:lpstr>
      <vt:lpstr>Questions???</vt:lpstr>
    </vt:vector>
  </TitlesOfParts>
  <Company>Columbia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CC</dc:creator>
  <cp:lastModifiedBy>Ziolko, Scott A.</cp:lastModifiedBy>
  <cp:revision>40</cp:revision>
  <dcterms:created xsi:type="dcterms:W3CDTF">2013-08-06T15:28:51Z</dcterms:created>
  <dcterms:modified xsi:type="dcterms:W3CDTF">2014-01-27T16:22:11Z</dcterms:modified>
</cp:coreProperties>
</file>