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1" r:id="rId6"/>
    <p:sldMasterId id="2147483733" r:id="rId7"/>
    <p:sldMasterId id="2147483745" r:id="rId8"/>
  </p:sldMasterIdLst>
  <p:notesMasterIdLst>
    <p:notesMasterId r:id="rId43"/>
  </p:notesMasterIdLst>
  <p:sldIdLst>
    <p:sldId id="256" r:id="rId9"/>
    <p:sldId id="258" r:id="rId10"/>
    <p:sldId id="262" r:id="rId11"/>
    <p:sldId id="320" r:id="rId12"/>
    <p:sldId id="322" r:id="rId13"/>
    <p:sldId id="324" r:id="rId14"/>
    <p:sldId id="259" r:id="rId15"/>
    <p:sldId id="312" r:id="rId16"/>
    <p:sldId id="313" r:id="rId17"/>
    <p:sldId id="314" r:id="rId18"/>
    <p:sldId id="315" r:id="rId19"/>
    <p:sldId id="257" r:id="rId20"/>
    <p:sldId id="286" r:id="rId21"/>
    <p:sldId id="277" r:id="rId22"/>
    <p:sldId id="289" r:id="rId23"/>
    <p:sldId id="323" r:id="rId24"/>
    <p:sldId id="307" r:id="rId25"/>
    <p:sldId id="305" r:id="rId26"/>
    <p:sldId id="273" r:id="rId27"/>
    <p:sldId id="274" r:id="rId28"/>
    <p:sldId id="285" r:id="rId29"/>
    <p:sldId id="328" r:id="rId30"/>
    <p:sldId id="280" r:id="rId31"/>
    <p:sldId id="326" r:id="rId32"/>
    <p:sldId id="327" r:id="rId33"/>
    <p:sldId id="329" r:id="rId34"/>
    <p:sldId id="331" r:id="rId35"/>
    <p:sldId id="332" r:id="rId36"/>
    <p:sldId id="333" r:id="rId37"/>
    <p:sldId id="334" r:id="rId38"/>
    <p:sldId id="335" r:id="rId39"/>
    <p:sldId id="309" r:id="rId40"/>
    <p:sldId id="308"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46405E"/>
    <a:srgbClr val="554E72"/>
    <a:srgbClr val="333399"/>
    <a:srgbClr val="CCCCFF"/>
    <a:srgbClr val="CEE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2583" autoAdjust="0"/>
  </p:normalViewPr>
  <p:slideViewPr>
    <p:cSldViewPr>
      <p:cViewPr varScale="1">
        <p:scale>
          <a:sx n="66" d="100"/>
          <a:sy n="66" d="100"/>
        </p:scale>
        <p:origin x="-1692" y="-108"/>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76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524A5-B634-47BB-898D-B5AC5716801E}"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B4C7B-1C10-47AD-8865-1773271BAE68}" type="slidenum">
              <a:rPr lang="en-US" smtClean="0"/>
              <a:pPr/>
              <a:t>‹#›</a:t>
            </a:fld>
            <a:endParaRPr lang="en-US"/>
          </a:p>
        </p:txBody>
      </p:sp>
    </p:spTree>
    <p:extLst>
      <p:ext uri="{BB962C8B-B14F-4D97-AF65-F5344CB8AC3E}">
        <p14:creationId xmlns:p14="http://schemas.microsoft.com/office/powerpoint/2010/main" val="21874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ffice.microsoft.com/en-us/word-help/link-or-embed-a-powerpoint-slide-HA010120811.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dn.ientry.com/sites/webpronews/pictures/film3d3_616.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lickr.com/photos/argonne/6944232135/sizes/m/in/photostrea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orguefile.com/archive/display/55396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elpingpsychology.hubpages.com/hub/Ebbinghaus-Forgetting-Curve-The-Theory-of-Memo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ffice.microsoft.com/en-us/word-help/link-or-embed-a-powerpoint-slide-HA010120811.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name is Kelli Cronk.</a:t>
            </a:r>
          </a:p>
          <a:p>
            <a:r>
              <a:rPr lang="en-US" baseline="0" dirty="0" smtClean="0"/>
              <a:t>I am a reading instructor and speech-language pathologist with MCC-Longview in Lee’s Summit, Missouri.</a:t>
            </a:r>
          </a:p>
          <a:p>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a:t>
            </a:fld>
            <a:endParaRPr lang="en-US"/>
          </a:p>
        </p:txBody>
      </p:sp>
    </p:spTree>
    <p:extLst>
      <p:ext uri="{BB962C8B-B14F-4D97-AF65-F5344CB8AC3E}">
        <p14:creationId xmlns:p14="http://schemas.microsoft.com/office/powerpoint/2010/main" val="334162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Handout to be taken away by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from </a:t>
            </a:r>
            <a:r>
              <a:rPr lang="en-US" baseline="0" dirty="0" smtClean="0"/>
              <a:t>Handout photo from www.kellswood.com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10</a:t>
            </a:fld>
            <a:endParaRPr lang="en-US"/>
          </a:p>
        </p:txBody>
      </p:sp>
    </p:spTree>
    <p:extLst>
      <p:ext uri="{BB962C8B-B14F-4D97-AF65-F5344CB8AC3E}">
        <p14:creationId xmlns:p14="http://schemas.microsoft.com/office/powerpoint/2010/main" val="169581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Adjusting</a:t>
            </a:r>
            <a:r>
              <a:rPr lang="en-US" baseline="0" dirty="0" smtClean="0"/>
              <a:t> these parts to the classroom…I consider the “handout” to be either</a:t>
            </a:r>
          </a:p>
          <a:p>
            <a:r>
              <a:rPr lang="en-US" baseline="0" dirty="0" smtClean="0"/>
              <a:t>   1) the course textbook or</a:t>
            </a:r>
          </a:p>
          <a:p>
            <a:r>
              <a:rPr lang="en-US" baseline="0" dirty="0" smtClean="0"/>
              <a:t>   2) the old, boring PowerPoint slides I made when I first started out.  </a:t>
            </a:r>
          </a:p>
          <a:p>
            <a:r>
              <a:rPr lang="en-US" baseline="0" dirty="0" smtClean="0"/>
              <a:t>These PPTs are available on Blackboard.  Students can print them out as notes pages BEFORE class to assist their note-taking.</a:t>
            </a:r>
          </a:p>
          <a:p>
            <a:r>
              <a:rPr lang="en-US" baseline="0" dirty="0" smtClean="0"/>
              <a:t>Students who have missed class can refer to this information to help them catch up.</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Hamster photo from </a:t>
            </a:r>
            <a:r>
              <a:rPr lang="en-US" sz="1200" b="0" i="0" kern="1200" dirty="0" smtClean="0">
                <a:solidFill>
                  <a:schemeClr val="tx1"/>
                </a:solidFill>
                <a:effectLst/>
                <a:latin typeface="+mn-lt"/>
                <a:ea typeface="+mn-ea"/>
                <a:cs typeface="+mn-cs"/>
              </a:rPr>
              <a:t>everythingaboutteddybearhamsters.com</a:t>
            </a:r>
            <a:endParaRPr lang="en-US" dirty="0" smtClean="0"/>
          </a:p>
          <a:p>
            <a:r>
              <a:rPr lang="en-US" baseline="0" dirty="0" smtClean="0"/>
              <a:t>PPT Notes photo from </a:t>
            </a:r>
            <a:r>
              <a:rPr lang="en-US" dirty="0" smtClean="0">
                <a:hlinkClick r:id="rId3"/>
              </a:rPr>
              <a:t>http://office.microsoft.com/en-us/word-help/link-or-embed-a-powerpoint-slide-HA010120811.aspx</a:t>
            </a:r>
            <a:endParaRPr lang="en-US" baseline="0" dirty="0" smtClean="0"/>
          </a:p>
          <a:p>
            <a:r>
              <a:rPr lang="en-US" baseline="0" dirty="0" smtClean="0"/>
              <a:t>Handout photo from www.kellswood.com</a:t>
            </a:r>
          </a:p>
        </p:txBody>
      </p:sp>
      <p:sp>
        <p:nvSpPr>
          <p:cNvPr id="4" name="Slide Number Placeholder 3"/>
          <p:cNvSpPr>
            <a:spLocks noGrp="1"/>
          </p:cNvSpPr>
          <p:nvPr>
            <p:ph type="sldNum" sz="quarter" idx="10"/>
          </p:nvPr>
        </p:nvSpPr>
        <p:spPr/>
        <p:txBody>
          <a:bodyPr/>
          <a:lstStyle/>
          <a:p>
            <a:fld id="{19BB4C7B-1C10-47AD-8865-1773271BAE68}" type="slidenum">
              <a:rPr lang="en-US" smtClean="0"/>
              <a:pPr/>
              <a:t>11</a:t>
            </a:fld>
            <a:endParaRPr lang="en-US"/>
          </a:p>
        </p:txBody>
      </p:sp>
    </p:spTree>
    <p:extLst>
      <p:ext uri="{BB962C8B-B14F-4D97-AF65-F5344CB8AC3E}">
        <p14:creationId xmlns:p14="http://schemas.microsoft.com/office/powerpoint/2010/main" val="15902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my slides</a:t>
            </a:r>
            <a:r>
              <a:rPr lang="en-US" baseline="0" dirty="0" smtClean="0"/>
              <a:t> before reading </a:t>
            </a:r>
            <a:r>
              <a:rPr lang="en-US" i="1" baseline="0" dirty="0" err="1" smtClean="0"/>
              <a:t>PresentationZen</a:t>
            </a:r>
            <a:r>
              <a:rPr lang="en-US" i="1" baseline="0" dirty="0" smtClean="0"/>
              <a:t>.</a:t>
            </a:r>
          </a:p>
          <a:p>
            <a:endParaRPr lang="en-US" i="1" baseline="0" dirty="0" smtClean="0"/>
          </a:p>
          <a:p>
            <a:r>
              <a:rPr lang="en-US" i="0" baseline="0" dirty="0" smtClean="0"/>
              <a:t>Now that I know better, I am embarrassed to show you this.</a:t>
            </a:r>
          </a:p>
          <a:p>
            <a:endParaRPr lang="en-US" i="0" baseline="0" dirty="0" smtClean="0"/>
          </a:p>
          <a:p>
            <a:r>
              <a:rPr lang="en-US" i="0" baseline="0" dirty="0" smtClean="0"/>
              <a:t>The good news is that my old presentations are still useful…I’ll tell you about that later.</a:t>
            </a:r>
            <a:endParaRPr lang="en-US" i="0"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12</a:t>
            </a:fld>
            <a:endParaRPr lang="en-US"/>
          </a:p>
        </p:txBody>
      </p:sp>
    </p:spTree>
    <p:extLst>
      <p:ext uri="{BB962C8B-B14F-4D97-AF65-F5344CB8AC3E}">
        <p14:creationId xmlns:p14="http://schemas.microsoft.com/office/powerpoint/2010/main" val="216548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example of “what not</a:t>
            </a:r>
            <a:r>
              <a:rPr lang="en-US" baseline="0" dirty="0" smtClean="0"/>
              <a:t> to do.”</a:t>
            </a:r>
          </a:p>
          <a:p>
            <a:r>
              <a:rPr lang="en-US" baseline="0" dirty="0" smtClean="0"/>
              <a:t>Do not treat your slides like a word document.</a:t>
            </a:r>
          </a:p>
          <a:p>
            <a:r>
              <a:rPr lang="en-US" baseline="0" dirty="0" smtClean="0"/>
              <a:t>It’s almost not our fault because PPT is set up with titles, bullet points, and lists,</a:t>
            </a:r>
          </a:p>
          <a:p>
            <a:r>
              <a:rPr lang="en-US" baseline="0" dirty="0" smtClean="0"/>
              <a:t>but this isn’t the most effective way to reach people.</a:t>
            </a:r>
          </a:p>
          <a:p>
            <a:r>
              <a:rPr lang="en-US" baseline="0" dirty="0" smtClean="0"/>
              <a:t>Long bullet points are not effective visually.</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13</a:t>
            </a:fld>
            <a:endParaRPr lang="en-US"/>
          </a:p>
        </p:txBody>
      </p:sp>
    </p:spTree>
    <p:extLst>
      <p:ext uri="{BB962C8B-B14F-4D97-AF65-F5344CB8AC3E}">
        <p14:creationId xmlns:p14="http://schemas.microsoft.com/office/powerpoint/2010/main" val="284896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more blinders…back to Chapter 5</a:t>
            </a:r>
            <a:r>
              <a:rPr lang="en-US" baseline="0" dirty="0" smtClean="0"/>
              <a:t>: Thesis</a:t>
            </a:r>
          </a:p>
          <a:p>
            <a:endParaRPr lang="en-US" baseline="0" dirty="0" smtClean="0"/>
          </a:p>
          <a:p>
            <a:r>
              <a:rPr lang="en-US" baseline="0" dirty="0" smtClean="0"/>
              <a:t>[I couldn’t find where I got this photo from, but it isn’t mine!]</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14</a:t>
            </a:fld>
            <a:endParaRPr lang="en-US"/>
          </a:p>
        </p:txBody>
      </p:sp>
    </p:spTree>
    <p:extLst>
      <p:ext uri="{BB962C8B-B14F-4D97-AF65-F5344CB8AC3E}">
        <p14:creationId xmlns:p14="http://schemas.microsoft.com/office/powerpoint/2010/main" val="85467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*Use professional pictures that “bleed off the slide”</a:t>
            </a:r>
          </a:p>
          <a:p>
            <a:pPr marL="0" indent="0">
              <a:buNone/>
            </a:pPr>
            <a:r>
              <a:rPr lang="en-US" sz="1200" dirty="0" smtClean="0"/>
              <a:t>*Use quotations sparingly.  Make sure they are short and legible.</a:t>
            </a:r>
          </a:p>
          <a:p>
            <a:pPr marL="0" indent="0">
              <a:buNone/>
            </a:pPr>
            <a:r>
              <a:rPr lang="en-US" sz="1200" dirty="0" smtClean="0"/>
              <a:t>*Quotes</a:t>
            </a:r>
            <a:r>
              <a:rPr lang="en-US" sz="1200" baseline="0" dirty="0" smtClean="0"/>
              <a:t> can add credibility to your story.</a:t>
            </a:r>
          </a:p>
          <a:p>
            <a:pPr marL="0" indent="0">
              <a:buNone/>
            </a:pPr>
            <a:r>
              <a:rPr lang="en-US" sz="1200" baseline="0" dirty="0" smtClean="0"/>
              <a:t>*Consider placing the text within a larger photo.</a:t>
            </a:r>
            <a:endParaRPr lang="en-US" sz="1200" dirty="0" smtClean="0"/>
          </a:p>
          <a:p>
            <a:pPr marL="0" indent="0">
              <a:buNone/>
            </a:pPr>
            <a:r>
              <a:rPr lang="en-US" sz="1200" dirty="0" smtClean="0"/>
              <a:t>*I got this picture free from</a:t>
            </a:r>
            <a:r>
              <a:rPr lang="en-US" sz="1200" baseline="0" dirty="0" smtClean="0"/>
              <a:t> www.istockphoto.com.  You generally pay for these </a:t>
            </a:r>
            <a:r>
              <a:rPr lang="en-US" sz="1200" baseline="0" dirty="0" err="1" smtClean="0"/>
              <a:t>pics</a:t>
            </a:r>
            <a:r>
              <a:rPr lang="en-US" sz="1200" baseline="0" dirty="0" smtClean="0"/>
              <a:t>, but they offer one free pic per week…I got lucky.</a:t>
            </a:r>
            <a:endParaRPr lang="en-US" sz="1200" dirty="0" smtClean="0"/>
          </a:p>
          <a:p>
            <a:pPr marL="0" indent="0">
              <a:buNone/>
            </a:pPr>
            <a:endParaRPr lang="en-US" sz="1200" dirty="0" smtClean="0"/>
          </a:p>
          <a:p>
            <a:pPr marL="0" indent="0">
              <a:buNone/>
            </a:pPr>
            <a:r>
              <a:rPr lang="en-US" sz="1200" dirty="0" smtClean="0"/>
              <a:t>Now I can read what was on the slide before about Remembering Your Strengths and Motivation…and students will listen…</a:t>
            </a:r>
          </a:p>
          <a:p>
            <a:pPr marL="0" indent="0">
              <a:buNone/>
            </a:pPr>
            <a:endParaRPr lang="en-US" sz="1200" dirty="0" smtClean="0"/>
          </a:p>
          <a:p>
            <a:pPr marL="0" indent="0">
              <a:buNone/>
            </a:pPr>
            <a:r>
              <a:rPr lang="en-US" sz="1200" dirty="0" smtClean="0"/>
              <a:t>Remember</a:t>
            </a:r>
            <a:r>
              <a:rPr lang="en-US" sz="1200" baseline="0" dirty="0" smtClean="0"/>
              <a:t> Your STRENGTHS!</a:t>
            </a:r>
            <a:endParaRPr lang="en-US" sz="1200" dirty="0" smtClean="0"/>
          </a:p>
          <a:p>
            <a:pPr marL="0" indent="0">
              <a:buNone/>
            </a:pPr>
            <a:r>
              <a:rPr lang="en-US" sz="1200" dirty="0" smtClean="0"/>
              <a:t>Your achievements are determined by your motivations, desires, and goal-setting practices.</a:t>
            </a:r>
          </a:p>
          <a:p>
            <a:r>
              <a:rPr lang="en-US" sz="1200" dirty="0" smtClean="0"/>
              <a:t>Numerous studies identify MOTIVATION as the single most important factor in academic achievement and graduation from college.</a:t>
            </a:r>
          </a:p>
          <a:p>
            <a:endParaRPr lang="en-US" sz="1200" dirty="0" smtClean="0"/>
          </a:p>
          <a:p>
            <a:r>
              <a:rPr lang="en-US" sz="1200" dirty="0" smtClean="0"/>
              <a:t>Photo</a:t>
            </a:r>
            <a:r>
              <a:rPr lang="en-US" sz="1200" baseline="0" dirty="0" smtClean="0"/>
              <a:t> from www.istockphoto.com</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7468AD-7381-40BB-B1A5-207DD90F16B7}" type="slidenum">
              <a:rPr lang="en-US" smtClean="0"/>
              <a:pPr/>
              <a:t>15</a:t>
            </a:fld>
            <a:endParaRPr lang="en-US"/>
          </a:p>
        </p:txBody>
      </p:sp>
    </p:spTree>
    <p:extLst>
      <p:ext uri="{BB962C8B-B14F-4D97-AF65-F5344CB8AC3E}">
        <p14:creationId xmlns:p14="http://schemas.microsoft.com/office/powerpoint/2010/main" val="43465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cheesy</a:t>
            </a:r>
            <a:r>
              <a:rPr lang="en-US" baseline="0" dirty="0" smtClean="0"/>
              <a:t> clip art like this!</a:t>
            </a:r>
          </a:p>
          <a:p>
            <a:pPr algn="l" eaLnBrk="1" hangingPunct="1"/>
            <a:endParaRPr lang="en-US" sz="1400" b="1" dirty="0" smtClean="0">
              <a:solidFill>
                <a:srgbClr val="FFFFFF"/>
              </a:solidFill>
            </a:endParaRPr>
          </a:p>
          <a:p>
            <a:pPr algn="l" eaLnBrk="1" hangingPunct="1"/>
            <a:r>
              <a:rPr lang="en-US" sz="1400" b="1" dirty="0" smtClean="0">
                <a:solidFill>
                  <a:srgbClr val="FFFFFF"/>
                </a:solidFill>
              </a:rPr>
              <a:t>Slide</a:t>
            </a:r>
            <a:r>
              <a:rPr lang="en-US" sz="1400" b="1" baseline="0" dirty="0" smtClean="0">
                <a:solidFill>
                  <a:srgbClr val="FFFFFF"/>
                </a:solidFill>
              </a:rPr>
              <a:t> from Bloom’s Revised Taxonomy presentation by </a:t>
            </a:r>
            <a:r>
              <a:rPr lang="en-US" sz="1400" b="1" dirty="0" smtClean="0">
                <a:solidFill>
                  <a:srgbClr val="FFFFFF"/>
                </a:solidFill>
              </a:rPr>
              <a:t>Denise </a:t>
            </a:r>
            <a:r>
              <a:rPr lang="en-US" sz="1400" b="1" dirty="0" err="1" smtClean="0">
                <a:solidFill>
                  <a:srgbClr val="FFFFFF"/>
                </a:solidFill>
              </a:rPr>
              <a:t>Tarlinton</a:t>
            </a:r>
            <a:r>
              <a:rPr lang="en-US" sz="1400" b="1" dirty="0" smtClean="0">
                <a:solidFill>
                  <a:srgbClr val="FFFFFF"/>
                </a:solidFill>
              </a:rPr>
              <a:t>, </a:t>
            </a:r>
            <a:r>
              <a:rPr lang="en-US" sz="1200" b="1" dirty="0" smtClean="0">
                <a:solidFill>
                  <a:schemeClr val="bg1"/>
                </a:solidFill>
              </a:rPr>
              <a:t>Pupil Free Day,</a:t>
            </a:r>
            <a:r>
              <a:rPr lang="en-US" sz="1200" b="1" baseline="0" dirty="0" smtClean="0">
                <a:solidFill>
                  <a:schemeClr val="bg1"/>
                </a:solidFill>
              </a:rPr>
              <a:t> </a:t>
            </a:r>
            <a:r>
              <a:rPr lang="en-US" sz="1200" b="1" dirty="0" smtClean="0">
                <a:solidFill>
                  <a:schemeClr val="bg1"/>
                </a:solidFill>
              </a:rPr>
              <a:t>Monday 14 July, 2003</a:t>
            </a:r>
          </a:p>
          <a:p>
            <a:pPr algn="l" eaLnBrk="1" hangingPunct="1"/>
            <a:r>
              <a:rPr lang="en-US" sz="1200" b="1" dirty="0" smtClean="0">
                <a:solidFill>
                  <a:schemeClr val="bg1"/>
                </a:solidFill>
              </a:rPr>
              <a:t>(Sorry, Denise!)</a:t>
            </a:r>
            <a:endParaRPr lang="en-AU" sz="1200" b="1" dirty="0" smtClean="0">
              <a:solidFill>
                <a:schemeClr val="bg1"/>
              </a:solidFill>
            </a:endParaRPr>
          </a:p>
          <a:p>
            <a:pPr algn="l"/>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16</a:t>
            </a:fld>
            <a:endParaRPr lang="en-US"/>
          </a:p>
        </p:txBody>
      </p:sp>
    </p:spTree>
    <p:extLst>
      <p:ext uri="{BB962C8B-B14F-4D97-AF65-F5344CB8AC3E}">
        <p14:creationId xmlns:p14="http://schemas.microsoft.com/office/powerpoint/2010/main" val="258536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get the idea!</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17</a:t>
            </a:fld>
            <a:endParaRPr lang="en-US"/>
          </a:p>
        </p:txBody>
      </p:sp>
    </p:spTree>
    <p:extLst>
      <p:ext uri="{BB962C8B-B14F-4D97-AF65-F5344CB8AC3E}">
        <p14:creationId xmlns:p14="http://schemas.microsoft.com/office/powerpoint/2010/main" val="33489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None/>
            </a:pPr>
            <a:r>
              <a:rPr lang="en-US" dirty="0" smtClean="0"/>
              <a:t>IRONY:</a:t>
            </a:r>
          </a:p>
          <a:p>
            <a:pPr marL="628650" lvl="1" indent="-171450">
              <a:buFont typeface="Arial" pitchFamily="34" charset="0"/>
              <a:buChar char="•"/>
            </a:pPr>
            <a:r>
              <a:rPr lang="en-US" dirty="0" smtClean="0">
                <a:effectLst/>
              </a:rPr>
              <a:t>a situation that is strange or funny because things happen in a way that seems to be the opposite of what you expected </a:t>
            </a:r>
            <a:endParaRPr lang="en-US" dirty="0" smtClean="0"/>
          </a:p>
          <a:p>
            <a:pPr marL="628650" lvl="1" indent="-171450">
              <a:buFont typeface="Arial" pitchFamily="34" charset="0"/>
              <a:buChar char="•"/>
            </a:pPr>
            <a:r>
              <a:rPr lang="en-US" dirty="0" smtClean="0">
                <a:effectLst/>
              </a:rPr>
              <a:t>the use of words that mean the opposite of what you really think especially in order to be funny </a:t>
            </a:r>
          </a:p>
          <a:p>
            <a:pPr marL="628650" lvl="1" indent="-171450">
              <a:buFont typeface="Arial" pitchFamily="34" charset="0"/>
              <a:buChar char="•"/>
            </a:pPr>
            <a:r>
              <a:rPr lang="en-US" dirty="0" smtClean="0"/>
              <a:t>humor based on opposites: humor based on using words to suggest the opposite of their literal meaning</a:t>
            </a:r>
          </a:p>
          <a:p>
            <a:pPr lvl="1">
              <a:buFont typeface="Arial" pitchFamily="34" charset="0"/>
              <a:buChar char="•"/>
            </a:pPr>
            <a:r>
              <a:rPr lang="en-US" dirty="0" smtClean="0"/>
              <a:t> something humorous based on contradiction: something said or written that uses humor based on words suggesting the opposite of their literal meaning</a:t>
            </a:r>
          </a:p>
          <a:p>
            <a:pPr lvl="1">
              <a:buFont typeface="Arial" pitchFamily="34" charset="0"/>
              <a:buChar char="•"/>
            </a:pPr>
            <a:r>
              <a:rPr lang="en-US" dirty="0" smtClean="0"/>
              <a:t> incongruity: incongruity between what actually happens and what might be expected to happen, especially when this disparity seems absurd or laughable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Aromatic</a:t>
            </a:r>
            <a:r>
              <a:rPr lang="en-US" baseline="0" dirty="0" smtClean="0"/>
              <a:t> Chemistry example from </a:t>
            </a:r>
            <a:r>
              <a:rPr lang="en-US" i="1" baseline="0" dirty="0" err="1" smtClean="0"/>
              <a:t>PresentationZen</a:t>
            </a:r>
            <a:r>
              <a:rPr lang="en-US" i="0" baseline="0" dirty="0" smtClean="0"/>
              <a:t>, pg. 198</a:t>
            </a:r>
            <a:endParaRPr lang="en-US" i="1" dirty="0" smtClean="0"/>
          </a:p>
          <a:p>
            <a:endParaRPr lang="en-US" dirty="0" smtClean="0"/>
          </a:p>
          <a:p>
            <a:r>
              <a:rPr lang="en-US" dirty="0" smtClean="0"/>
              <a:t>Finding pictures to</a:t>
            </a:r>
            <a:r>
              <a:rPr lang="en-US" baseline="0" dirty="0" smtClean="0"/>
              <a:t> show abstract thoughts is challenging, but FUN…and effective.</a:t>
            </a:r>
          </a:p>
          <a:p>
            <a:endParaRPr lang="en-US" baseline="0" dirty="0" smtClean="0"/>
          </a:p>
          <a:p>
            <a:r>
              <a:rPr lang="en-US" baseline="0" dirty="0" smtClean="0"/>
              <a:t>Photo from www.nowpublic.com</a:t>
            </a:r>
            <a:endParaRPr lang="en-US" dirty="0"/>
          </a:p>
        </p:txBody>
      </p:sp>
      <p:sp>
        <p:nvSpPr>
          <p:cNvPr id="4" name="Slide Number Placeholder 3"/>
          <p:cNvSpPr>
            <a:spLocks noGrp="1"/>
          </p:cNvSpPr>
          <p:nvPr>
            <p:ph type="sldNum" sz="quarter" idx="10"/>
          </p:nvPr>
        </p:nvSpPr>
        <p:spPr/>
        <p:txBody>
          <a:bodyPr/>
          <a:lstStyle/>
          <a:p>
            <a:fld id="{C7E4602F-48DD-40BD-99ED-8ABE56D5F8F5}" type="slidenum">
              <a:rPr lang="en-US" smtClean="0"/>
              <a:pPr/>
              <a:t>18</a:t>
            </a:fld>
            <a:endParaRPr lang="en-US"/>
          </a:p>
        </p:txBody>
      </p:sp>
    </p:spTree>
    <p:extLst>
      <p:ext uri="{BB962C8B-B14F-4D97-AF65-F5344CB8AC3E}">
        <p14:creationId xmlns:p14="http://schemas.microsoft.com/office/powerpoint/2010/main" val="260735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prior knowledge…</a:t>
            </a:r>
          </a:p>
          <a:p>
            <a:r>
              <a:rPr lang="en-US" dirty="0" smtClean="0"/>
              <a:t>You will see in my</a:t>
            </a:r>
            <a:r>
              <a:rPr lang="en-US" baseline="0" dirty="0" smtClean="0"/>
              <a:t> “after” slides that </a:t>
            </a:r>
            <a:r>
              <a:rPr lang="en-US" dirty="0" smtClean="0"/>
              <a:t>I still use slides</a:t>
            </a:r>
            <a:r>
              <a:rPr lang="en-US" baseline="0" dirty="0" smtClean="0"/>
              <a:t> like this during small group work.  </a:t>
            </a:r>
          </a:p>
          <a:p>
            <a:endParaRPr lang="en-US" baseline="0" dirty="0" smtClean="0"/>
          </a:p>
          <a:p>
            <a:r>
              <a:rPr lang="en-US" baseline="0" dirty="0" smtClean="0"/>
              <a:t>I give directions and leave up questions for exploration.</a:t>
            </a:r>
          </a:p>
          <a:p>
            <a:r>
              <a:rPr lang="en-US" baseline="0" dirty="0" smtClean="0"/>
              <a:t>When students say, “What are we doing?,” I refer them to the slide.</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19</a:t>
            </a:fld>
            <a:endParaRPr lang="en-US"/>
          </a:p>
        </p:txBody>
      </p:sp>
    </p:spTree>
    <p:extLst>
      <p:ext uri="{BB962C8B-B14F-4D97-AF65-F5344CB8AC3E}">
        <p14:creationId xmlns:p14="http://schemas.microsoft.com/office/powerpoint/2010/main" val="167407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share with</a:t>
            </a:r>
            <a:r>
              <a:rPr lang="en-US" baseline="0" dirty="0" smtClean="0"/>
              <a:t> you today what I have learned in the past year about engaging my developmental students with the support of highly visual PowerPoint presentations.</a:t>
            </a:r>
          </a:p>
          <a:p>
            <a:r>
              <a:rPr lang="en-US" baseline="0" dirty="0" smtClean="0"/>
              <a:t>When I started using PPTs in the classroom, I knew I wasn’t supposed to read to students from the slides, but I didn’t know what do to instead.</a:t>
            </a:r>
          </a:p>
          <a:p>
            <a:r>
              <a:rPr lang="en-US" baseline="0" dirty="0" smtClean="0"/>
              <a:t>I was “spinning my wheels”…like this hamster.</a:t>
            </a:r>
            <a:endParaRPr lang="en-US" baseline="0" dirty="0" smtClean="0"/>
          </a:p>
          <a:p>
            <a:endParaRPr lang="en-US" baseline="0" dirty="0" smtClean="0"/>
          </a:p>
          <a:p>
            <a:r>
              <a:rPr lang="en-US" baseline="0" dirty="0" smtClean="0"/>
              <a:t>[I couldn’t find photo reference for this pic, but it isn’t mine!]</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2</a:t>
            </a:fld>
            <a:endParaRPr lang="en-US"/>
          </a:p>
        </p:txBody>
      </p:sp>
    </p:spTree>
    <p:extLst>
      <p:ext uri="{BB962C8B-B14F-4D97-AF65-F5344CB8AC3E}">
        <p14:creationId xmlns:p14="http://schemas.microsoft.com/office/powerpoint/2010/main" val="3472557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Totally</a:t>
            </a:r>
            <a:r>
              <a:rPr lang="en-US" baseline="0" dirty="0" smtClean="0"/>
              <a:t> too much text... (Do not overload your slides with words or data.)</a:t>
            </a:r>
          </a:p>
          <a:p>
            <a:r>
              <a:rPr lang="en-US" baseline="0" dirty="0" smtClean="0"/>
              <a:t>I want my students to “get” this information, but they are not able to listen to me speak and read the definition and take notes at the same time.</a:t>
            </a:r>
          </a:p>
          <a:p>
            <a:r>
              <a:rPr lang="en-US" baseline="0" dirty="0" smtClean="0"/>
              <a:t>(No one can do all this adequately.)</a:t>
            </a:r>
          </a:p>
          <a:p>
            <a:r>
              <a:rPr lang="en-US" baseline="0" dirty="0" smtClean="0"/>
              <a:t>Totally something I would have read from the slide </a:t>
            </a:r>
            <a:r>
              <a:rPr lang="en-US" baseline="0" dirty="0" smtClean="0">
                <a:sym typeface="Wingdings" pitchFamily="2" charset="2"/>
              </a:rPr>
              <a:t></a:t>
            </a:r>
          </a:p>
          <a:p>
            <a:r>
              <a:rPr lang="en-US" baseline="0" dirty="0" smtClean="0">
                <a:sym typeface="Wingdings" pitchFamily="2" charset="2"/>
              </a:rPr>
              <a:t>Another good example of “what not to do”</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20</a:t>
            </a:fld>
            <a:endParaRPr lang="en-US"/>
          </a:p>
        </p:txBody>
      </p:sp>
    </p:spTree>
    <p:extLst>
      <p:ext uri="{BB962C8B-B14F-4D97-AF65-F5344CB8AC3E}">
        <p14:creationId xmlns:p14="http://schemas.microsoft.com/office/powerpoint/2010/main" val="66553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I give the definition of </a:t>
            </a:r>
            <a:r>
              <a:rPr lang="en-US" u="sng" dirty="0" smtClean="0"/>
              <a:t>thesis</a:t>
            </a:r>
            <a:r>
              <a:rPr lang="en-US" dirty="0" smtClean="0"/>
              <a:t>***</a:t>
            </a:r>
          </a:p>
          <a:p>
            <a:endParaRPr lang="en-US" dirty="0" smtClean="0"/>
          </a:p>
          <a:p>
            <a:r>
              <a:rPr lang="en-US" dirty="0" smtClean="0"/>
              <a:t>(pg. 87) the major idea </a:t>
            </a:r>
            <a:r>
              <a:rPr lang="en-US" u="sng" dirty="0" smtClean="0"/>
              <a:t>of a selection, of an entire passage, more than</a:t>
            </a:r>
            <a:r>
              <a:rPr lang="en-US" u="sng" baseline="0" dirty="0" smtClean="0"/>
              <a:t> one paragraph</a:t>
            </a:r>
            <a:endParaRPr lang="en-US" u="sng" dirty="0" smtClean="0"/>
          </a:p>
          <a:p>
            <a:r>
              <a:rPr lang="en-US" dirty="0" smtClean="0"/>
              <a:t>(pg. 87 ) the central or unifying idea or ideas that the author has in mind as he or she composes an article [written publications], broadcast [radio/TV], or documentary [TV/video/film]</a:t>
            </a:r>
          </a:p>
          <a:p>
            <a:r>
              <a:rPr lang="en-US" dirty="0" smtClean="0"/>
              <a:t>So, the thesis is not just about writing.</a:t>
            </a:r>
          </a:p>
          <a:p>
            <a:endParaRPr lang="en-US" dirty="0" smtClean="0"/>
          </a:p>
          <a:p>
            <a:r>
              <a:rPr lang="en-US" dirty="0" smtClean="0"/>
              <a:t>NOTE: I will</a:t>
            </a:r>
            <a:r>
              <a:rPr lang="en-US" baseline="0" dirty="0" smtClean="0"/>
              <a:t> give you one more example of a set of updated slides.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I do, I also want to share with you how Reynolds suggests charts and graphs should be represented.  </a:t>
            </a:r>
          </a:p>
          <a:p>
            <a:r>
              <a:rPr lang="en-US" baseline="0" dirty="0" smtClean="0"/>
              <a:t>I don’t have much numeric data to share myself, and it was too difficult for me to replicate, so I will pass </a:t>
            </a:r>
          </a:p>
          <a:p>
            <a:r>
              <a:rPr lang="en-US" baseline="0" dirty="0" smtClean="0"/>
              <a:t>around the book.  </a:t>
            </a:r>
            <a:r>
              <a:rPr lang="en-US" baseline="0" dirty="0" err="1" smtClean="0"/>
              <a:t>pgs</a:t>
            </a:r>
            <a:r>
              <a:rPr lang="en-US" baseline="0" dirty="0" smtClean="0"/>
              <a:t> 135-137.</a:t>
            </a:r>
          </a:p>
          <a:p>
            <a:endParaRPr lang="en-US" baseline="0" dirty="0" smtClean="0"/>
          </a:p>
          <a:p>
            <a:r>
              <a:rPr lang="en-US" sz="1200" b="0" i="0" kern="1200" dirty="0" smtClean="0">
                <a:solidFill>
                  <a:schemeClr val="tx1"/>
                </a:solidFill>
                <a:effectLst/>
                <a:latin typeface="+mn-lt"/>
                <a:ea typeface="+mn-ea"/>
                <a:cs typeface="+mn-cs"/>
              </a:rPr>
              <a:t>Photo</a:t>
            </a:r>
            <a:r>
              <a:rPr lang="en-US" sz="1200" b="0" i="0" kern="1200" baseline="0" dirty="0" smtClean="0">
                <a:solidFill>
                  <a:schemeClr val="tx1"/>
                </a:solidFill>
                <a:effectLst/>
                <a:latin typeface="+mn-lt"/>
                <a:ea typeface="+mn-ea"/>
                <a:cs typeface="+mn-cs"/>
              </a:rPr>
              <a:t> from </a:t>
            </a:r>
            <a:r>
              <a:rPr lang="en-US" sz="1200" b="0" i="0" kern="1200" dirty="0" smtClean="0">
                <a:solidFill>
                  <a:schemeClr val="tx1"/>
                </a:solidFill>
                <a:effectLst/>
                <a:latin typeface="+mn-lt"/>
                <a:ea typeface="+mn-ea"/>
                <a:cs typeface="+mn-cs"/>
              </a:rPr>
              <a:t>designthesis.wordpress.com/category/design-thesis-studio/</a:t>
            </a:r>
            <a:endParaRPr lang="en-US" dirty="0" smtClean="0"/>
          </a:p>
          <a:p>
            <a:endParaRPr lang="en-US" dirty="0"/>
          </a:p>
        </p:txBody>
      </p:sp>
      <p:sp>
        <p:nvSpPr>
          <p:cNvPr id="4" name="Slide Number Placeholder 3"/>
          <p:cNvSpPr>
            <a:spLocks noGrp="1"/>
          </p:cNvSpPr>
          <p:nvPr>
            <p:ph type="sldNum" sz="quarter" idx="10"/>
          </p:nvPr>
        </p:nvSpPr>
        <p:spPr/>
        <p:txBody>
          <a:bodyPr/>
          <a:lstStyle/>
          <a:p>
            <a:fld id="{187468AD-7381-40BB-B1A5-207DD90F16B7}" type="slidenum">
              <a:rPr lang="en-US" smtClean="0"/>
              <a:pPr/>
              <a:t>21</a:t>
            </a:fld>
            <a:endParaRPr lang="en-US"/>
          </a:p>
        </p:txBody>
      </p:sp>
    </p:spTree>
    <p:extLst>
      <p:ext uri="{BB962C8B-B14F-4D97-AF65-F5344CB8AC3E}">
        <p14:creationId xmlns:p14="http://schemas.microsoft.com/office/powerpoint/2010/main" val="162075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turn to </a:t>
            </a:r>
            <a:r>
              <a:rPr lang="en-US" dirty="0" smtClean="0"/>
              <a:t>Pg. 1 - MAP Introduction:  metacognitive</a:t>
            </a:r>
            <a:r>
              <a:rPr lang="en-US" baseline="0" dirty="0" smtClean="0"/>
              <a:t> application process (MAP)</a:t>
            </a:r>
          </a:p>
          <a:p>
            <a:endParaRPr lang="en-US" baseline="0" dirty="0" smtClean="0"/>
          </a:p>
          <a:p>
            <a:r>
              <a:rPr lang="en-US" baseline="0" dirty="0" smtClean="0"/>
              <a:t>This is a self-questioning process to help you preview this textbook…and it can help you in other classes as well.</a:t>
            </a:r>
          </a:p>
          <a:p>
            <a:endParaRPr lang="en-US" baseline="0" dirty="0" smtClean="0"/>
          </a:p>
          <a:p>
            <a:r>
              <a:rPr lang="en-US" baseline="0" dirty="0" smtClean="0"/>
              <a:t>Each chapter in this book starts with these four questions: “Why?”  - Why is this information important?  </a:t>
            </a:r>
            <a:r>
              <a:rPr lang="en-US" b="1" baseline="0" dirty="0" smtClean="0"/>
              <a:t>Why is previewing important?</a:t>
            </a:r>
          </a:p>
          <a:p>
            <a:r>
              <a:rPr lang="en-US" baseline="0" dirty="0" smtClean="0"/>
              <a:t>                                                                       “What?”  - What are the important parts?  </a:t>
            </a:r>
            <a:r>
              <a:rPr lang="en-US" b="1" baseline="0" dirty="0" smtClean="0"/>
              <a:t>What information does the introduction provide for the reader?</a:t>
            </a:r>
          </a:p>
          <a:p>
            <a:r>
              <a:rPr lang="en-US" baseline="0" dirty="0" smtClean="0"/>
              <a:t>						</a:t>
            </a:r>
            <a:r>
              <a:rPr lang="en-US" b="1" baseline="0" dirty="0" smtClean="0"/>
              <a:t>What information does the introduction to BAMS include?</a:t>
            </a:r>
          </a:p>
          <a:p>
            <a:r>
              <a:rPr lang="en-US" baseline="0" dirty="0" smtClean="0"/>
              <a:t>                                                                                     “How?”  - How much do I already know about the topics presented? How can I apply the info?  </a:t>
            </a:r>
          </a:p>
          <a:p>
            <a:r>
              <a:rPr lang="en-US" baseline="0" dirty="0" smtClean="0"/>
              <a:t>					</a:t>
            </a:r>
            <a:r>
              <a:rPr lang="en-US" b="1" baseline="0" dirty="0" smtClean="0"/>
              <a:t>How can you get more value from your textbook by reading the introduction?</a:t>
            </a:r>
          </a:p>
          <a:p>
            <a:r>
              <a:rPr lang="en-US" baseline="0" dirty="0" smtClean="0"/>
              <a:t>                                                                               and “What if?” I used this information right now?  </a:t>
            </a:r>
            <a:r>
              <a:rPr lang="en-US" b="1" baseline="0" dirty="0" smtClean="0"/>
              <a:t>What if you could use this material right now in your other classes?  - </a:t>
            </a:r>
            <a:r>
              <a:rPr lang="en-US" b="0" baseline="0" dirty="0" smtClean="0"/>
              <a:t>You could read introductions in other classes.  You could use self-questions to preview material: Why, What, How, What if?</a:t>
            </a:r>
          </a:p>
          <a:p>
            <a:endParaRPr lang="en-US" b="0" baseline="0" dirty="0" smtClean="0"/>
          </a:p>
          <a:p>
            <a:r>
              <a:rPr lang="en-US" b="0" baseline="0" dirty="0" smtClean="0"/>
              <a:t>The questions are color-coded to help you visually.  We will begin each new chapter using the MAP to preview.</a:t>
            </a:r>
          </a:p>
          <a:p>
            <a:endParaRPr lang="en-US" b="0" baseline="0" dirty="0" smtClean="0"/>
          </a:p>
          <a:p>
            <a:r>
              <a:rPr lang="en-US" b="0" baseline="0" dirty="0" smtClean="0"/>
              <a:t>Before we get started looking at Qualities of a Master Student together, I want to introduce you to a Master Student.</a:t>
            </a:r>
          </a:p>
          <a:p>
            <a:endParaRPr lang="en-US" b="0" baseline="0" dirty="0" smtClean="0"/>
          </a:p>
          <a:p>
            <a:r>
              <a:rPr lang="en-US" b="0" baseline="0" dirty="0" smtClean="0"/>
              <a:t>Photo from </a:t>
            </a:r>
            <a:r>
              <a:rPr lang="en-US" dirty="0" smtClean="0">
                <a:hlinkClick r:id="rId3"/>
              </a:rPr>
              <a:t>http://cdn.ientry.com/sites/webpronews/pictures/film3d3_616.jpg</a:t>
            </a:r>
            <a:endParaRPr lang="en-US" dirty="0" smtClean="0"/>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A7457EF6-89BD-44CE-8C03-43AE31CF389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9326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does one find</a:t>
            </a:r>
            <a:r>
              <a:rPr lang="en-US" baseline="0" dirty="0" smtClean="0"/>
              <a:t> a picture for “paraphrasing”?  This is my attempt </a:t>
            </a:r>
            <a:r>
              <a:rPr lang="en-US" baseline="0" dirty="0" smtClean="0">
                <a:sym typeface="Wingdings" pitchFamily="2" charset="2"/>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usually goes in this advertisement?  What else have you seen?  What would you</a:t>
            </a:r>
            <a:r>
              <a:rPr lang="en-US" baseline="0" dirty="0" smtClean="0"/>
              <a:t> like to put?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Paraphrasing</a:t>
            </a:r>
            <a:r>
              <a:rPr lang="en-US" baseline="0" dirty="0" smtClean="0"/>
              <a:t> - </a:t>
            </a:r>
            <a:r>
              <a:rPr lang="en-US" dirty="0" smtClean="0"/>
              <a:t>putting information you have read</a:t>
            </a:r>
            <a:r>
              <a:rPr lang="en-US" baseline="0" dirty="0" smtClean="0"/>
              <a:t> </a:t>
            </a:r>
            <a:r>
              <a:rPr lang="en-US" u="sng" dirty="0" smtClean="0"/>
              <a:t>into your own words</a:t>
            </a:r>
          </a:p>
          <a:p>
            <a:r>
              <a:rPr lang="en-US" dirty="0" smtClean="0"/>
              <a:t>What can</a:t>
            </a:r>
            <a:r>
              <a:rPr lang="en-US" baseline="0" dirty="0" smtClean="0"/>
              <a:t> you paraphrase…a single word, a phrase or group of words, a whole sentence, a whole paragraph, a whole page/story/passage (retell)</a:t>
            </a:r>
          </a:p>
          <a:p>
            <a:endParaRPr lang="en-US" baseline="0" dirty="0" smtClean="0"/>
          </a:p>
          <a:p>
            <a:r>
              <a:rPr lang="en-US" baseline="0" dirty="0" smtClean="0"/>
              <a:t>[I looked, but could not find this photo reference online.  Got it from a t-shirt vendor site.]</a:t>
            </a:r>
            <a:endParaRPr lang="en-US" dirty="0"/>
          </a:p>
        </p:txBody>
      </p:sp>
      <p:sp>
        <p:nvSpPr>
          <p:cNvPr id="4" name="Slide Number Placeholder 3"/>
          <p:cNvSpPr>
            <a:spLocks noGrp="1"/>
          </p:cNvSpPr>
          <p:nvPr>
            <p:ph type="sldNum" sz="quarter" idx="10"/>
          </p:nvPr>
        </p:nvSpPr>
        <p:spPr/>
        <p:txBody>
          <a:bodyPr/>
          <a:lstStyle/>
          <a:p>
            <a:fld id="{187468AD-7381-40BB-B1A5-207DD90F16B7}" type="slidenum">
              <a:rPr lang="en-US" smtClean="0"/>
              <a:pPr/>
              <a:t>23</a:t>
            </a:fld>
            <a:endParaRPr lang="en-US"/>
          </a:p>
        </p:txBody>
      </p:sp>
    </p:spTree>
    <p:extLst>
      <p:ext uri="{BB962C8B-B14F-4D97-AF65-F5344CB8AC3E}">
        <p14:creationId xmlns:p14="http://schemas.microsoft.com/office/powerpoint/2010/main" val="101972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this is a READ 10 Chapter introduction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Vowels are the “nucleus” of a syllable.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None/>
            </a:pPr>
            <a:r>
              <a:rPr lang="en-US" dirty="0" smtClean="0"/>
              <a:t>Photo</a:t>
            </a:r>
            <a:r>
              <a:rPr lang="en-US" baseline="0" dirty="0" smtClean="0"/>
              <a:t> from </a:t>
            </a:r>
            <a:r>
              <a:rPr lang="en-US" dirty="0" smtClean="0">
                <a:hlinkClick r:id="rId3"/>
              </a:rPr>
              <a:t>http://www.flickr.com/photos/argonne/6944232135/sizes/m/in/photostream/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E63413-3328-454B-A359-2B613105D0D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Consonants restrict the airflow somewhere in the vocal tract</a:t>
            </a:r>
          </a:p>
          <a:p>
            <a:r>
              <a:rPr lang="en-US" dirty="0" smtClean="0"/>
              <a:t>Vowels </a:t>
            </a:r>
            <a:r>
              <a:rPr lang="en-US" dirty="0" smtClean="0"/>
              <a:t>are made with an open vocal tract…like in the picture.</a:t>
            </a:r>
          </a:p>
          <a:p>
            <a:pPr>
              <a:buNone/>
            </a:pPr>
            <a:r>
              <a:rPr lang="en-US" dirty="0" smtClean="0"/>
              <a:t>	TRY IT: (MAKE SOME NOISE!)  /a/ /e/ /</a:t>
            </a:r>
            <a:r>
              <a:rPr lang="en-US" dirty="0" err="1" smtClean="0"/>
              <a:t>i</a:t>
            </a:r>
            <a:r>
              <a:rPr lang="en-US" dirty="0" smtClean="0"/>
              <a:t>/ /o/ /u/ (short)</a:t>
            </a:r>
          </a:p>
          <a:p>
            <a:pPr>
              <a:buNone/>
            </a:pPr>
            <a:r>
              <a:rPr lang="en-US" dirty="0" smtClean="0"/>
              <a:t>		                         /a/ /e/ /</a:t>
            </a:r>
            <a:r>
              <a:rPr lang="en-US" dirty="0" err="1" smtClean="0"/>
              <a:t>i</a:t>
            </a:r>
            <a:r>
              <a:rPr lang="en-US" dirty="0" smtClean="0"/>
              <a:t>/ /o/ /u/  (long)</a:t>
            </a:r>
          </a:p>
          <a:p>
            <a:pPr>
              <a:buNone/>
            </a:pPr>
            <a:endParaRPr lang="en-US" dirty="0" smtClean="0"/>
          </a:p>
          <a:p>
            <a:pPr>
              <a:buNone/>
            </a:pPr>
            <a:r>
              <a:rPr lang="en-US" dirty="0" smtClean="0"/>
              <a:t>It is challenging</a:t>
            </a:r>
            <a:r>
              <a:rPr lang="en-US" baseline="0" dirty="0" smtClean="0"/>
              <a:t> and fun to find pictures to represent the abstract concepts I am teaching.</a:t>
            </a:r>
          </a:p>
          <a:p>
            <a:pPr>
              <a:buNone/>
            </a:pPr>
            <a:r>
              <a:rPr lang="en-US" baseline="0" dirty="0" smtClean="0"/>
              <a:t>I believe my efforts to do so are worthwhile.  Reynolds gives an example in his book of the visual presentation of an aromatic chemistry professor.</a:t>
            </a:r>
          </a:p>
          <a:p>
            <a:pPr>
              <a:buNone/>
            </a:pPr>
            <a:r>
              <a:rPr lang="en-US" baseline="0" dirty="0" smtClean="0"/>
              <a:t>She found this method effective for teaching pharmaceutical chemistry.  In her example, the visual presentation forced her students to take notes.</a:t>
            </a:r>
          </a:p>
          <a:p>
            <a:pPr>
              <a:buNone/>
            </a:pPr>
            <a:endParaRPr lang="en-US" baseline="0" dirty="0" smtClean="0"/>
          </a:p>
          <a:p>
            <a:pPr>
              <a:buNone/>
            </a:pPr>
            <a:endParaRPr lang="en-US" dirty="0" smtClean="0"/>
          </a:p>
          <a:p>
            <a:pPr>
              <a:buNone/>
            </a:pPr>
            <a:endParaRPr lang="en-US" dirty="0" smtClean="0"/>
          </a:p>
          <a:p>
            <a:pPr>
              <a:buNone/>
            </a:pPr>
            <a:r>
              <a:rPr lang="en-US" dirty="0" smtClean="0"/>
              <a:t>Photo </a:t>
            </a:r>
            <a:r>
              <a:rPr lang="en-US" dirty="0" smtClean="0"/>
              <a:t>from </a:t>
            </a:r>
            <a:r>
              <a:rPr lang="en-US" sz="1200" b="0" i="0" kern="1200" dirty="0" smtClean="0">
                <a:solidFill>
                  <a:schemeClr val="tx1"/>
                </a:solidFill>
                <a:latin typeface="+mn-lt"/>
                <a:ea typeface="+mn-ea"/>
                <a:cs typeface="+mn-cs"/>
              </a:rPr>
              <a:t>myspace.com</a:t>
            </a:r>
            <a:endParaRPr lang="en-US" dirty="0" smtClean="0"/>
          </a:p>
          <a:p>
            <a:endParaRPr lang="en-US" dirty="0"/>
          </a:p>
        </p:txBody>
      </p:sp>
      <p:sp>
        <p:nvSpPr>
          <p:cNvPr id="4" name="Slide Number Placeholder 3"/>
          <p:cNvSpPr>
            <a:spLocks noGrp="1"/>
          </p:cNvSpPr>
          <p:nvPr>
            <p:ph type="sldNum" sz="quarter" idx="10"/>
          </p:nvPr>
        </p:nvSpPr>
        <p:spPr/>
        <p:txBody>
          <a:bodyPr/>
          <a:lstStyle/>
          <a:p>
            <a:fld id="{76CEB2B3-0A6C-4AC6-B6F0-F143582CE936}"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3EDF2-CB2C-408D-B7EE-9F74B874F128}"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Photo </a:t>
            </a:r>
            <a:r>
              <a:rPr lang="en-US" dirty="0" smtClean="0"/>
              <a:t>from </a:t>
            </a:r>
            <a:r>
              <a:rPr lang="en-US" sz="1200" b="0" i="0" kern="1200" dirty="0" smtClean="0">
                <a:solidFill>
                  <a:schemeClr val="tx1"/>
                </a:solidFill>
                <a:effectLst/>
                <a:latin typeface="+mn-lt"/>
                <a:ea typeface="+mn-ea"/>
                <a:cs typeface="+mn-cs"/>
              </a:rPr>
              <a:t>andreakb.wordpress.com</a:t>
            </a:r>
            <a:endParaRPr lang="en-US" dirty="0"/>
          </a:p>
        </p:txBody>
      </p:sp>
      <p:sp>
        <p:nvSpPr>
          <p:cNvPr id="4" name="Slide Number Placeholder 3"/>
          <p:cNvSpPr>
            <a:spLocks noGrp="1"/>
          </p:cNvSpPr>
          <p:nvPr>
            <p:ph type="sldNum" sz="quarter" idx="10"/>
          </p:nvPr>
        </p:nvSpPr>
        <p:spPr/>
        <p:txBody>
          <a:bodyPr/>
          <a:lstStyle/>
          <a:p>
            <a:fld id="{8C43EDF2-CB2C-408D-B7EE-9F74B874F1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9900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guest</a:t>
            </a:r>
            <a:r>
              <a:rPr lang="en-US" baseline="0" dirty="0" smtClean="0"/>
              <a:t> speakers</a:t>
            </a:r>
            <a:endParaRPr lang="en-US" dirty="0" smtClean="0"/>
          </a:p>
          <a:p>
            <a:endParaRPr lang="en-US" dirty="0" smtClean="0"/>
          </a:p>
          <a:p>
            <a:r>
              <a:rPr lang="en-US" dirty="0" smtClean="0"/>
              <a:t>Photo</a:t>
            </a:r>
            <a:r>
              <a:rPr lang="en-US" baseline="0" dirty="0" smtClean="0"/>
              <a:t> </a:t>
            </a:r>
            <a:r>
              <a:rPr lang="en-US" baseline="0" dirty="0" smtClean="0"/>
              <a:t>from </a:t>
            </a:r>
            <a:r>
              <a:rPr lang="en-US" sz="1200" b="0" i="0" kern="1200" dirty="0" smtClean="0">
                <a:solidFill>
                  <a:schemeClr val="tx1"/>
                </a:solidFill>
                <a:effectLst/>
                <a:latin typeface="+mn-lt"/>
                <a:ea typeface="+mn-ea"/>
                <a:cs typeface="+mn-cs"/>
              </a:rPr>
              <a:t>insidemcc.blogspot.com</a:t>
            </a:r>
          </a:p>
          <a:p>
            <a:endParaRPr lang="en-US" sz="1200" b="0" i="0" kern="1200" baseline="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B118FA-6DCB-4FB9-B945-FA5C197FE50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rgbClr val="FFFF66"/>
                </a:solidFill>
                <a:latin typeface="+mn-lt"/>
                <a:ea typeface="+mn-ea"/>
                <a:cs typeface="+mn-cs"/>
              </a:rPr>
              <a:t>Give homework directions…</a:t>
            </a:r>
            <a:endParaRPr lang="en-US" sz="1200" kern="1200" dirty="0" smtClean="0">
              <a:solidFill>
                <a:srgbClr val="FFFF66"/>
              </a:solidFill>
              <a:latin typeface="+mn-lt"/>
              <a:ea typeface="+mn-ea"/>
              <a:cs typeface="+mn-cs"/>
            </a:endParaRPr>
          </a:p>
          <a:p>
            <a:pPr lvl="0"/>
            <a:endParaRPr lang="en-US" sz="1200" kern="1200" dirty="0" smtClean="0">
              <a:solidFill>
                <a:srgbClr val="FFFF66"/>
              </a:solidFill>
              <a:latin typeface="+mn-lt"/>
              <a:ea typeface="+mn-ea"/>
              <a:cs typeface="+mn-cs"/>
            </a:endParaRPr>
          </a:p>
          <a:p>
            <a:r>
              <a:rPr lang="en-US" baseline="0" dirty="0" smtClean="0"/>
              <a:t>Photo from </a:t>
            </a:r>
            <a:r>
              <a:rPr lang="en-US" dirty="0" smtClean="0">
                <a:hlinkClick r:id="rId3"/>
              </a:rPr>
              <a:t>http://www.morguefile.com/archive/display/553969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457EF6-89BD-44CE-8C03-43AE31CF389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738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Until I read </a:t>
            </a:r>
            <a:r>
              <a:rPr lang="en-US" i="1" baseline="0" dirty="0" err="1" smtClean="0"/>
              <a:t>PresentationZen</a:t>
            </a:r>
            <a:r>
              <a:rPr lang="en-US" i="1" baseline="0" dirty="0" smtClean="0"/>
              <a:t> </a:t>
            </a:r>
            <a:r>
              <a:rPr lang="en-US" i="0" baseline="0" dirty="0" smtClean="0"/>
              <a:t>by Garr Reynolds</a:t>
            </a:r>
            <a:r>
              <a:rPr lang="en-US" i="0" baseline="0" dirty="0" smtClean="0"/>
              <a:t>.   This book was written in 2012.  </a:t>
            </a:r>
            <a:endParaRPr lang="en-US" i="0" baseline="0" dirty="0" smtClean="0"/>
          </a:p>
          <a:p>
            <a:pPr marL="171450" indent="-171450">
              <a:buFont typeface="Arial" charset="0"/>
              <a:buChar char="•"/>
            </a:pPr>
            <a:r>
              <a:rPr lang="en-US" i="0" baseline="0" dirty="0" smtClean="0"/>
              <a:t>There is a huge difference between my </a:t>
            </a:r>
            <a:r>
              <a:rPr lang="en-US" i="0" baseline="0" dirty="0" err="1" smtClean="0"/>
              <a:t>powerpoint</a:t>
            </a:r>
            <a:r>
              <a:rPr lang="en-US" i="0" baseline="0" dirty="0" smtClean="0"/>
              <a:t> slides before I read this book and afterwards. </a:t>
            </a:r>
          </a:p>
          <a:p>
            <a:pPr marL="171450" indent="-171450">
              <a:buFont typeface="Arial" pitchFamily="34" charset="0"/>
              <a:buChar char="•"/>
            </a:pPr>
            <a:r>
              <a:rPr lang="en-US" i="0" baseline="0" dirty="0" smtClean="0"/>
              <a:t>Reynolds introduces a “Zen approach” to developing PPT presentations.  </a:t>
            </a:r>
          </a:p>
          <a:p>
            <a:pPr marL="171450" indent="-171450">
              <a:buFont typeface="Arial" pitchFamily="34" charset="0"/>
              <a:buChar char="•"/>
            </a:pPr>
            <a:r>
              <a:rPr lang="en-US" i="0" baseline="0" dirty="0" smtClean="0"/>
              <a:t>This is the “to do” I was looking for.</a:t>
            </a:r>
            <a:endParaRPr lang="en-US" i="0" baseline="0" dirty="0" smtClean="0"/>
          </a:p>
          <a:p>
            <a:pPr marL="171450" indent="-171450">
              <a:buFont typeface="Arial" pitchFamily="34" charset="0"/>
              <a:buChar char="•"/>
            </a:pPr>
            <a:r>
              <a:rPr lang="en-US" i="0" baseline="0" dirty="0" smtClean="0"/>
              <a:t>“This book should be required reading for all professionals and especially those aspiring to teach anyone about anything.” Garr Reynolds.</a:t>
            </a:r>
          </a:p>
          <a:p>
            <a:pPr marL="0" indent="0">
              <a:buFont typeface="Arial" pitchFamily="34" charset="0"/>
              <a:buNone/>
            </a:pPr>
            <a:endParaRPr lang="en-US" i="0" baseline="0" dirty="0" smtClean="0"/>
          </a:p>
          <a:p>
            <a:pPr marL="0" indent="0">
              <a:buFont typeface="Arial" pitchFamily="34" charset="0"/>
              <a:buNone/>
            </a:pPr>
            <a:r>
              <a:rPr lang="en-US" i="0" baseline="0" dirty="0" smtClean="0"/>
              <a:t>Photo from </a:t>
            </a:r>
            <a:r>
              <a:rPr lang="en-US" sz="1200" b="0" i="0" kern="1200" dirty="0" smtClean="0">
                <a:solidFill>
                  <a:schemeClr val="tx1"/>
                </a:solidFill>
                <a:effectLst/>
                <a:latin typeface="+mn-lt"/>
                <a:ea typeface="+mn-ea"/>
                <a:cs typeface="+mn-cs"/>
              </a:rPr>
              <a:t>fr.amiando.com</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3</a:t>
            </a:fld>
            <a:endParaRPr lang="en-US"/>
          </a:p>
        </p:txBody>
      </p:sp>
    </p:spTree>
    <p:extLst>
      <p:ext uri="{BB962C8B-B14F-4D97-AF65-F5344CB8AC3E}">
        <p14:creationId xmlns:p14="http://schemas.microsoft.com/office/powerpoint/2010/main" val="406262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 test</a:t>
            </a:r>
            <a:r>
              <a:rPr lang="en-US" baseline="0" dirty="0" smtClean="0"/>
              <a:t> breakdowns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from </a:t>
            </a:r>
            <a:r>
              <a:rPr lang="en-US" sz="1200" b="0" i="0" kern="1200" dirty="0" smtClean="0">
                <a:solidFill>
                  <a:schemeClr val="tx1"/>
                </a:solidFill>
                <a:latin typeface="+mn-lt"/>
                <a:ea typeface="+mn-ea"/>
                <a:cs typeface="+mn-cs"/>
              </a:rPr>
              <a:t>jedalexander.blogspot.com</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B97462D-A4AF-4C96-97C8-99405AFDF56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find pictures to</a:t>
            </a:r>
            <a:r>
              <a:rPr lang="en-US" baseline="0" dirty="0" smtClean="0"/>
              <a:t> be impactful.</a:t>
            </a:r>
          </a:p>
          <a:p>
            <a:r>
              <a:rPr lang="en-US" baseline="0" dirty="0" smtClean="0"/>
              <a:t>My students remember them – and the ideas I have associated with them.</a:t>
            </a:r>
          </a:p>
          <a:p>
            <a:endParaRPr lang="en-US" baseline="0" dirty="0" smtClean="0"/>
          </a:p>
          <a:p>
            <a:r>
              <a:rPr lang="en-US" baseline="0" dirty="0" smtClean="0"/>
              <a:t>This visual method of engaging learners speaks to my sensibilities as a speech-language pathologist.</a:t>
            </a:r>
          </a:p>
          <a:p>
            <a:r>
              <a:rPr lang="en-US" baseline="0" dirty="0" smtClean="0"/>
              <a:t>Students with special needs often need to have abstract, auditory information made visual to remember and understand it.</a:t>
            </a:r>
          </a:p>
          <a:p>
            <a:endParaRPr lang="en-US" baseline="0" dirty="0" smtClean="0"/>
          </a:p>
          <a:p>
            <a:r>
              <a:rPr lang="en-US" baseline="0" dirty="0" smtClean="0"/>
              <a:t>Photo from http://www.jayhanson.us/page89.htm</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31</a:t>
            </a:fld>
            <a:endParaRPr lang="en-US"/>
          </a:p>
        </p:txBody>
      </p:sp>
    </p:spTree>
    <p:extLst>
      <p:ext uri="{BB962C8B-B14F-4D97-AF65-F5344CB8AC3E}">
        <p14:creationId xmlns:p14="http://schemas.microsoft.com/office/powerpoint/2010/main" val="98388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strikingly visual your presentation is, the more people will remember it.  And more importantly</a:t>
            </a:r>
            <a:r>
              <a:rPr lang="en-US" baseline="0" dirty="0" smtClean="0"/>
              <a:t>, they will remember you.” ~ Paul Arden</a:t>
            </a:r>
          </a:p>
          <a:p>
            <a:endParaRPr lang="en-US" baseline="0" dirty="0" smtClean="0"/>
          </a:p>
          <a:p>
            <a:r>
              <a:rPr lang="en-US" baseline="0" dirty="0" smtClean="0"/>
              <a:t>Follow design principles such as the “rule of thirds” and make sure peoples’/animals’ faces are looking toward your text, rather than away from it.</a:t>
            </a:r>
          </a:p>
          <a:p>
            <a:endParaRPr lang="en-US" baseline="0" dirty="0" smtClean="0"/>
          </a:p>
          <a:p>
            <a:r>
              <a:rPr lang="en-US" baseline="0" dirty="0" smtClean="0"/>
              <a:t>GIVE </a:t>
            </a:r>
            <a:r>
              <a:rPr lang="en-US" baseline="0" dirty="0" err="1" smtClean="0"/>
              <a:t>EmPowerPoint</a:t>
            </a:r>
            <a:r>
              <a:rPr lang="en-US" baseline="0" dirty="0" smtClean="0"/>
              <a:t> Presentation Handout!</a:t>
            </a:r>
          </a:p>
          <a:p>
            <a:r>
              <a:rPr lang="en-US" baseline="0" dirty="0" smtClean="0"/>
              <a:t>(Now I need a class on how to DO </a:t>
            </a:r>
            <a:r>
              <a:rPr lang="en-US" baseline="0" smtClean="0"/>
              <a:t>handouts properly!)</a:t>
            </a:r>
          </a:p>
          <a:p>
            <a:endParaRPr lang="en-US" baseline="0" dirty="0" smtClean="0"/>
          </a:p>
          <a:p>
            <a:r>
              <a:rPr lang="en-US" baseline="0" dirty="0" smtClean="0"/>
              <a:t>Photo from </a:t>
            </a:r>
            <a:r>
              <a:rPr lang="en-US" sz="1200" b="0" i="0" kern="1200" dirty="0" smtClean="0">
                <a:solidFill>
                  <a:schemeClr val="tx1"/>
                </a:solidFill>
                <a:effectLst/>
                <a:latin typeface="+mn-lt"/>
                <a:ea typeface="+mn-ea"/>
                <a:cs typeface="+mn-cs"/>
              </a:rPr>
              <a:t>ktvq.com</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32</a:t>
            </a:fld>
            <a:endParaRPr lang="en-US"/>
          </a:p>
        </p:txBody>
      </p:sp>
    </p:spTree>
    <p:extLst>
      <p:ext uri="{BB962C8B-B14F-4D97-AF65-F5344CB8AC3E}">
        <p14:creationId xmlns:p14="http://schemas.microsoft.com/office/powerpoint/2010/main" val="3134389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Photo from everythingaboutteddybearhamsters.com</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33</a:t>
            </a:fld>
            <a:endParaRPr lang="en-US"/>
          </a:p>
        </p:txBody>
      </p:sp>
    </p:spTree>
    <p:extLst>
      <p:ext uri="{BB962C8B-B14F-4D97-AF65-F5344CB8AC3E}">
        <p14:creationId xmlns:p14="http://schemas.microsoft.com/office/powerpoint/2010/main" val="154287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p>
          <a:p>
            <a:endParaRPr lang="en-US" dirty="0" smtClean="0"/>
          </a:p>
          <a:p>
            <a:r>
              <a:rPr lang="en-US" sz="1200" b="0" i="0" kern="1200" dirty="0" smtClean="0">
                <a:solidFill>
                  <a:schemeClr val="tx1"/>
                </a:solidFill>
                <a:effectLst/>
                <a:latin typeface="+mn-lt"/>
                <a:ea typeface="+mn-ea"/>
                <a:cs typeface="+mn-cs"/>
              </a:rPr>
              <a:t>Photo</a:t>
            </a:r>
            <a:r>
              <a:rPr lang="en-US" sz="1200" b="0" i="0" kern="1200" baseline="0" dirty="0" smtClean="0">
                <a:solidFill>
                  <a:schemeClr val="tx1"/>
                </a:solidFill>
                <a:effectLst/>
                <a:latin typeface="+mn-lt"/>
                <a:ea typeface="+mn-ea"/>
                <a:cs typeface="+mn-cs"/>
              </a:rPr>
              <a:t> from </a:t>
            </a:r>
            <a:r>
              <a:rPr lang="en-US" sz="1200" b="0" i="0" kern="1200" dirty="0" smtClean="0">
                <a:solidFill>
                  <a:schemeClr val="tx1"/>
                </a:solidFill>
                <a:effectLst/>
                <a:latin typeface="+mn-lt"/>
                <a:ea typeface="+mn-ea"/>
                <a:cs typeface="+mn-cs"/>
              </a:rPr>
              <a:t>everythingaboutteddybearhamsters.com</a:t>
            </a:r>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4287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19800" cy="4114800"/>
          </a:xfrm>
        </p:spPr>
        <p:txBody>
          <a:bodyPr/>
          <a:lstStyle/>
          <a:p>
            <a:r>
              <a:rPr lang="en-US" dirty="0" smtClean="0"/>
              <a:t>Since reading</a:t>
            </a:r>
            <a:r>
              <a:rPr lang="en-US" baseline="0" dirty="0" smtClean="0"/>
              <a:t> </a:t>
            </a:r>
            <a:r>
              <a:rPr lang="en-US" i="1" baseline="0" dirty="0" err="1" smtClean="0"/>
              <a:t>PresentationZen</a:t>
            </a:r>
            <a:r>
              <a:rPr lang="en-US" i="0" baseline="0" dirty="0" smtClean="0"/>
              <a:t>, I have also read a book entitled, </a:t>
            </a:r>
            <a:r>
              <a:rPr lang="en-US" i="1" baseline="0" dirty="0" smtClean="0"/>
              <a:t>Moonwalking with Einstein: The Art and Science of Remembering Everything</a:t>
            </a:r>
            <a:r>
              <a:rPr lang="en-US" i="0" baseline="0" dirty="0" smtClean="0"/>
              <a:t>.</a:t>
            </a:r>
          </a:p>
          <a:p>
            <a:r>
              <a:rPr lang="en-US" i="0" baseline="0" dirty="0" smtClean="0"/>
              <a:t>In this book, Josh </a:t>
            </a:r>
            <a:r>
              <a:rPr lang="en-US" i="0" baseline="0" dirty="0" err="1" smtClean="0"/>
              <a:t>Foer</a:t>
            </a:r>
            <a:r>
              <a:rPr lang="en-US" i="0" baseline="0" dirty="0" smtClean="0"/>
              <a:t> (“Four”) reinforces the importance of our visual faculties in the process of remembering.</a:t>
            </a:r>
            <a:r>
              <a:rPr lang="en-US" i="0" dirty="0" smtClean="0"/>
              <a:t>  </a:t>
            </a:r>
            <a:r>
              <a:rPr lang="en-US" i="0" baseline="0" dirty="0" smtClean="0"/>
              <a:t>Our memory for images is very strong</a:t>
            </a:r>
          </a:p>
          <a:p>
            <a:r>
              <a:rPr lang="en-US" i="0" baseline="0" dirty="0" smtClean="0"/>
              <a:t>In the 1970’s scientists studied our capacity for visual memory by giving subjects a test called the “Two-alternative Picture Recognition Exam.”</a:t>
            </a:r>
          </a:p>
          <a:p>
            <a:r>
              <a:rPr lang="en-US" i="0" baseline="0" dirty="0" smtClean="0"/>
              <a:t>Subjects were shown 10,000 pictures and told to remember them.</a:t>
            </a:r>
          </a:p>
          <a:p>
            <a:r>
              <a:rPr lang="en-US" i="0" baseline="0" dirty="0" smtClean="0"/>
              <a:t>It took one week to show one subject all the pictures.</a:t>
            </a:r>
          </a:p>
          <a:p>
            <a:r>
              <a:rPr lang="en-US" i="0" baseline="0" dirty="0" smtClean="0"/>
              <a:t>The pictures were shown very fast – less than half a second per picture. Each picture was shown only once.  Examples:   Neil </a:t>
            </a:r>
            <a:r>
              <a:rPr lang="en-US" i="0" baseline="0" dirty="0" err="1" smtClean="0"/>
              <a:t>armstrong’s</a:t>
            </a:r>
            <a:r>
              <a:rPr lang="en-US" i="0" baseline="0" dirty="0" smtClean="0"/>
              <a:t> footprint on the moon, red rose, Mohammed Ali, barbells </a:t>
            </a:r>
          </a:p>
          <a:p>
            <a:r>
              <a:rPr lang="en-US" i="0" baseline="0" dirty="0" smtClean="0"/>
              <a:t>After waiting 30 minutes, subjects were shown two pictures side-by-side and asked to recall, “Which picture have you seen already?”</a:t>
            </a:r>
            <a:r>
              <a:rPr lang="en-US" i="0" dirty="0" smtClean="0"/>
              <a:t>  </a:t>
            </a:r>
            <a:r>
              <a:rPr lang="en-US" i="0" baseline="0" dirty="0" smtClean="0"/>
              <a:t>Example: </a:t>
            </a:r>
            <a:r>
              <a:rPr lang="en-US" dirty="0" smtClean="0"/>
              <a:t>Two </a:t>
            </a:r>
            <a:r>
              <a:rPr lang="en-US" dirty="0" err="1" smtClean="0"/>
              <a:t>pics</a:t>
            </a:r>
            <a:r>
              <a:rPr lang="en-US" dirty="0" smtClean="0"/>
              <a:t>: Mohammad</a:t>
            </a:r>
            <a:r>
              <a:rPr lang="en-US" baseline="0" dirty="0" smtClean="0"/>
              <a:t> Ali, fizzling </a:t>
            </a:r>
            <a:r>
              <a:rPr lang="en-US" baseline="0" dirty="0" err="1" smtClean="0"/>
              <a:t>Alka-seltzer</a:t>
            </a:r>
            <a:r>
              <a:rPr lang="en-US" baseline="0" dirty="0" smtClean="0"/>
              <a:t>…point to picture you’ve seen before.  Mohammed Ali. </a:t>
            </a:r>
          </a:p>
          <a:p>
            <a:pPr>
              <a:buNone/>
            </a:pPr>
            <a:r>
              <a:rPr lang="en-US" i="0" baseline="0" dirty="0" smtClean="0"/>
              <a:t>People recalled 10,000 pictures with 80% accuracy.</a:t>
            </a:r>
          </a:p>
          <a:p>
            <a:r>
              <a:rPr lang="en-US" i="0" baseline="0" dirty="0" smtClean="0"/>
              <a:t>More recently…this study was repeated with 2,500 images.</a:t>
            </a:r>
          </a:p>
          <a:p>
            <a:r>
              <a:rPr lang="en-US" i="0" baseline="0" dirty="0" smtClean="0"/>
              <a:t>But this time the images were “closer together” in terms of subject matter.</a:t>
            </a:r>
          </a:p>
          <a:p>
            <a:r>
              <a:rPr lang="en-US" i="0" baseline="0" dirty="0" smtClean="0"/>
              <a:t>People had to choose b/t images that were almost identical: a stack of five dollar bills </a:t>
            </a:r>
            <a:r>
              <a:rPr lang="en-US" i="0" baseline="0" dirty="0" err="1" smtClean="0"/>
              <a:t>vs</a:t>
            </a:r>
            <a:r>
              <a:rPr lang="en-US" i="0" baseline="0" dirty="0" smtClean="0"/>
              <a:t> stack of one dollar bills;</a:t>
            </a:r>
            <a:r>
              <a:rPr lang="en-US" i="0" dirty="0" smtClean="0"/>
              <a:t>  </a:t>
            </a:r>
            <a:r>
              <a:rPr lang="en-US" i="0" baseline="0" dirty="0" smtClean="0"/>
              <a:t>a green train car </a:t>
            </a:r>
            <a:r>
              <a:rPr lang="en-US" i="0" baseline="0" dirty="0" err="1" smtClean="0"/>
              <a:t>vs</a:t>
            </a:r>
            <a:r>
              <a:rPr lang="en-US" i="0" baseline="0" dirty="0" smtClean="0"/>
              <a:t> a red train car; a bell with a narrow handle </a:t>
            </a:r>
            <a:r>
              <a:rPr lang="en-US" i="0" baseline="0" dirty="0" err="1" smtClean="0"/>
              <a:t>vs</a:t>
            </a:r>
            <a:r>
              <a:rPr lang="en-US" i="0" baseline="0" dirty="0" smtClean="0"/>
              <a:t> a bell with a wide </a:t>
            </a:r>
            <a:r>
              <a:rPr lang="en-US" i="0" baseline="0" dirty="0" err="1" smtClean="0"/>
              <a:t>handleEven</a:t>
            </a:r>
            <a:r>
              <a:rPr lang="en-US" i="0" baseline="0" dirty="0" smtClean="0"/>
              <a:t> if </a:t>
            </a:r>
            <a:r>
              <a:rPr lang="en-US" i="0" baseline="0" dirty="0" err="1" smtClean="0"/>
              <a:t>pics</a:t>
            </a:r>
            <a:r>
              <a:rPr lang="en-US" i="0" baseline="0" dirty="0" smtClean="0"/>
              <a:t> varied by a tiny detail, people still remembered the </a:t>
            </a:r>
            <a:r>
              <a:rPr lang="en-US" i="0" baseline="0" dirty="0" err="1" smtClean="0"/>
              <a:t>pics</a:t>
            </a:r>
            <a:r>
              <a:rPr lang="en-US" i="0" baseline="0" dirty="0" smtClean="0"/>
              <a:t> with 90% accuracy.  The scientists also found that people be asked about the pictures several </a:t>
            </a:r>
            <a:r>
              <a:rPr lang="en-US" i="0" u="sng" baseline="0" dirty="0" smtClean="0"/>
              <a:t>years</a:t>
            </a:r>
            <a:r>
              <a:rPr lang="en-US" i="0" baseline="0" dirty="0" smtClean="0"/>
              <a:t> later…and they would point to the right </a:t>
            </a:r>
            <a:r>
              <a:rPr lang="en-US" i="0" baseline="0" dirty="0" err="1" smtClean="0"/>
              <a:t>pics</a:t>
            </a:r>
            <a:r>
              <a:rPr lang="en-US" i="0" baseline="0" dirty="0" smtClean="0"/>
              <a:t> often than not.</a:t>
            </a:r>
          </a:p>
          <a:p>
            <a:r>
              <a:rPr lang="en-US" i="0" baseline="0" dirty="0" smtClean="0"/>
              <a:t>Info from Moonwalking with Einstein by Joshua </a:t>
            </a:r>
            <a:r>
              <a:rPr lang="en-US" i="0" baseline="0" dirty="0" err="1" smtClean="0"/>
              <a:t>Foer</a:t>
            </a:r>
            <a:r>
              <a:rPr lang="en-US" i="0" baseline="0" dirty="0" smtClean="0"/>
              <a:t> </a:t>
            </a:r>
          </a:p>
          <a:p>
            <a:r>
              <a:rPr lang="en-US" i="0" baseline="0" dirty="0" smtClean="0"/>
              <a:t>Photo from </a:t>
            </a:r>
            <a:r>
              <a:rPr lang="en-US" sz="1200" b="0" i="0" kern="1200" dirty="0" smtClean="0">
                <a:solidFill>
                  <a:schemeClr val="tx1"/>
                </a:solidFill>
                <a:effectLst/>
                <a:latin typeface="+mn-lt"/>
                <a:ea typeface="+mn-ea"/>
                <a:cs typeface="+mn-cs"/>
              </a:rPr>
              <a:t>collider.com</a:t>
            </a:r>
            <a:endParaRPr lang="en-US" i="0" baseline="0" dirty="0" smtClean="0"/>
          </a:p>
        </p:txBody>
      </p:sp>
      <p:sp>
        <p:nvSpPr>
          <p:cNvPr id="4" name="Slide Number Placeholder 3"/>
          <p:cNvSpPr>
            <a:spLocks noGrp="1"/>
          </p:cNvSpPr>
          <p:nvPr>
            <p:ph type="sldNum" sz="quarter" idx="10"/>
          </p:nvPr>
        </p:nvSpPr>
        <p:spPr/>
        <p:txBody>
          <a:bodyPr/>
          <a:lstStyle/>
          <a:p>
            <a:fld id="{19BB4C7B-1C10-47AD-8865-1773271BAE68}" type="slidenum">
              <a:rPr lang="en-US" smtClean="0"/>
              <a:pPr/>
              <a:t>4</a:t>
            </a:fld>
            <a:endParaRPr lang="en-US"/>
          </a:p>
        </p:txBody>
      </p:sp>
    </p:spTree>
    <p:extLst>
      <p:ext uri="{BB962C8B-B14F-4D97-AF65-F5344CB8AC3E}">
        <p14:creationId xmlns:p14="http://schemas.microsoft.com/office/powerpoint/2010/main" val="175019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Hermann </a:t>
            </a:r>
            <a:r>
              <a:rPr lang="en-US" sz="1200" b="0" i="0" kern="1200" dirty="0" err="1" smtClean="0">
                <a:solidFill>
                  <a:schemeClr val="tx1"/>
                </a:solidFill>
                <a:effectLst/>
                <a:latin typeface="+mn-lt"/>
                <a:ea typeface="+mn-ea"/>
                <a:cs typeface="+mn-cs"/>
              </a:rPr>
              <a:t>Ebbinghaus’s</a:t>
            </a:r>
            <a:r>
              <a:rPr lang="en-US" sz="1200" b="0" i="0" kern="1200" dirty="0" smtClean="0">
                <a:solidFill>
                  <a:schemeClr val="tx1"/>
                </a:solidFill>
                <a:effectLst/>
                <a:latin typeface="+mn-lt"/>
                <a:ea typeface="+mn-ea"/>
                <a:cs typeface="+mn-cs"/>
              </a:rPr>
              <a:t> experiments revealed a relationship between the forgetting of learned information over time.</a:t>
            </a:r>
          </a:p>
          <a:p>
            <a:r>
              <a:rPr lang="en-US" sz="1200" b="0" i="0" kern="1200" dirty="0" smtClean="0">
                <a:solidFill>
                  <a:schemeClr val="tx1"/>
                </a:solidFill>
                <a:effectLst/>
                <a:latin typeface="+mn-lt"/>
                <a:ea typeface="+mn-ea"/>
                <a:cs typeface="+mn-cs"/>
              </a:rPr>
              <a:t>He found that a good part of what a person forgets takes place within 20 minutes of the initial learning. </a:t>
            </a:r>
          </a:p>
          <a:p>
            <a:r>
              <a:rPr lang="en-US" sz="1200" b="0" i="0" kern="1200" dirty="0" smtClean="0">
                <a:solidFill>
                  <a:schemeClr val="tx1"/>
                </a:solidFill>
                <a:effectLst/>
                <a:latin typeface="+mn-lt"/>
                <a:ea typeface="+mn-ea"/>
                <a:cs typeface="+mn-cs"/>
              </a:rPr>
              <a:t>Within one hour, a person forgets nearly half of what was originally learned. </a:t>
            </a:r>
          </a:p>
          <a:p>
            <a:r>
              <a:rPr lang="en-US" sz="1200" b="0" i="0" kern="1200" dirty="0" smtClean="0">
                <a:solidFill>
                  <a:schemeClr val="tx1"/>
                </a:solidFill>
                <a:effectLst/>
                <a:latin typeface="+mn-lt"/>
                <a:ea typeface="+mn-ea"/>
                <a:cs typeface="+mn-cs"/>
              </a:rPr>
              <a:t>After 24 hours, almost 2/3 of the previously learned material is forgotten. </a:t>
            </a:r>
          </a:p>
          <a:p>
            <a:r>
              <a:rPr lang="en-US" sz="1200" b="0" i="0" kern="1200" dirty="0" smtClean="0">
                <a:solidFill>
                  <a:schemeClr val="tx1"/>
                </a:solidFill>
                <a:effectLst/>
                <a:latin typeface="+mn-lt"/>
                <a:ea typeface="+mn-ea"/>
                <a:cs typeface="+mn-cs"/>
              </a:rPr>
              <a:t>These results are known as the " </a:t>
            </a:r>
            <a:r>
              <a:rPr lang="en-US" sz="1200" b="1" i="0" kern="1200" dirty="0" err="1" smtClean="0">
                <a:solidFill>
                  <a:schemeClr val="tx1"/>
                </a:solidFill>
                <a:effectLst/>
                <a:latin typeface="+mn-lt"/>
                <a:ea typeface="+mn-ea"/>
                <a:cs typeface="+mn-cs"/>
              </a:rPr>
              <a:t>Ebbinghaus</a:t>
            </a:r>
            <a:r>
              <a:rPr lang="en-US" sz="1200" b="1" i="0" kern="1200" dirty="0" smtClean="0">
                <a:solidFill>
                  <a:schemeClr val="tx1"/>
                </a:solidFill>
                <a:effectLst/>
                <a:latin typeface="+mn-lt"/>
                <a:ea typeface="+mn-ea"/>
                <a:cs typeface="+mn-cs"/>
              </a:rPr>
              <a:t> Forgetting Curve</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He uncovered the fact that it is much harder to retain information that has no meaning for the learner. </a:t>
            </a:r>
          </a:p>
          <a:p>
            <a:r>
              <a:rPr lang="en-US" sz="1200" b="0" i="0" kern="1200" dirty="0" smtClean="0">
                <a:solidFill>
                  <a:schemeClr val="tx1"/>
                </a:solidFill>
                <a:effectLst/>
                <a:latin typeface="+mn-lt"/>
                <a:ea typeface="+mn-ea"/>
                <a:cs typeface="+mn-cs"/>
              </a:rPr>
              <a:t>He also showed that</a:t>
            </a:r>
            <a:r>
              <a:rPr lang="en-US" sz="1200" b="1" i="0" kern="1200" dirty="0" smtClean="0">
                <a:solidFill>
                  <a:schemeClr val="tx1"/>
                </a:solidFill>
                <a:effectLst/>
                <a:latin typeface="+mn-lt"/>
                <a:ea typeface="+mn-ea"/>
                <a:cs typeface="+mn-cs"/>
              </a:rPr>
              <a:t> re-learning material</a:t>
            </a:r>
            <a:r>
              <a:rPr lang="en-US" sz="1200" b="0" i="0" kern="1200" dirty="0" smtClean="0">
                <a:solidFill>
                  <a:schemeClr val="tx1"/>
                </a:solidFill>
                <a:effectLst/>
                <a:latin typeface="+mn-lt"/>
                <a:ea typeface="+mn-ea"/>
                <a:cs typeface="+mn-cs"/>
              </a:rPr>
              <a:t> is easier than the first time and that it takes longer to forget material the second. </a:t>
            </a:r>
          </a:p>
          <a:p>
            <a:r>
              <a:rPr lang="en-US" sz="1200" b="0" i="0" kern="1200" dirty="0" smtClean="0">
                <a:solidFill>
                  <a:schemeClr val="tx1"/>
                </a:solidFill>
                <a:effectLst/>
                <a:latin typeface="+mn-lt"/>
                <a:ea typeface="+mn-ea"/>
                <a:cs typeface="+mn-cs"/>
              </a:rPr>
              <a:t>Finally, he showed that a person will have greater success with learning if the studying is spread out over time, rather than engaging in a one night cram session. Students everywhere take note, true learning is a lifelong process.</a:t>
            </a:r>
          </a:p>
          <a:p>
            <a:pPr>
              <a:spcBef>
                <a:spcPts val="889"/>
              </a:spcBef>
              <a:buClr>
                <a:srgbClr val="0099CC"/>
              </a:buClr>
              <a:buSzPct val="75000"/>
              <a:buFont typeface="Wingdings" pitchFamily="2"/>
              <a:buNone/>
              <a:defRPr/>
            </a:pPr>
            <a:endParaRPr lang="en-US" dirty="0" smtClean="0">
              <a:latin typeface="Calisto MT" pitchFamily="18"/>
            </a:endParaRPr>
          </a:p>
          <a:p>
            <a:pPr>
              <a:spcBef>
                <a:spcPts val="889"/>
              </a:spcBef>
              <a:buClr>
                <a:srgbClr val="0099CC"/>
              </a:buClr>
              <a:buSzPct val="75000"/>
              <a:buFont typeface="Wingdings" pitchFamily="2"/>
              <a:buNone/>
              <a:defRPr/>
            </a:pPr>
            <a:r>
              <a:rPr lang="en-US" dirty="0" smtClean="0">
                <a:latin typeface="Calisto MT" pitchFamily="18"/>
              </a:rPr>
              <a:t>Info from </a:t>
            </a:r>
            <a:r>
              <a:rPr lang="en-US" dirty="0" smtClean="0">
                <a:hlinkClick r:id="rId3"/>
              </a:rPr>
              <a:t>http://helpingpsychology.hubpages.com/hub/Ebbinghaus-Forgetting-Curve-The-Theory-of-Memory</a:t>
            </a:r>
            <a:endParaRPr lang="en-US" dirty="0" smtClean="0">
              <a:latin typeface="Calisto MT" pitchFamily="1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MS Gothic" pitchFamily="49" charset="-128"/>
                <a:cs typeface="Tahoma" pitchFamily="34" charset="0"/>
              </a:rPr>
              <a:t>Photo from PPT slide</a:t>
            </a:r>
            <a:r>
              <a:rPr lang="en-US" baseline="0" dirty="0" smtClean="0">
                <a:latin typeface="Times New Roman" pitchFamily="18" charset="0"/>
                <a:ea typeface="MS Gothic" pitchFamily="49" charset="-128"/>
                <a:cs typeface="Tahoma" pitchFamily="34" charset="0"/>
              </a:rPr>
              <a:t> </a:t>
            </a:r>
            <a:r>
              <a:rPr lang="en-US" dirty="0" smtClean="0">
                <a:latin typeface="Times New Roman" pitchFamily="18" charset="0"/>
                <a:ea typeface="MS Gothic" pitchFamily="49" charset="-128"/>
                <a:cs typeface="Tahoma" pitchFamily="34" charset="0"/>
              </a:rPr>
              <a:t>from Active Learning MCC </a:t>
            </a:r>
            <a:r>
              <a:rPr lang="en-US" dirty="0" err="1" smtClean="0">
                <a:latin typeface="Times New Roman" pitchFamily="18" charset="0"/>
                <a:ea typeface="MS Gothic" pitchFamily="49" charset="-128"/>
                <a:cs typeface="Tahoma" pitchFamily="34" charset="0"/>
              </a:rPr>
              <a:t>Inservice</a:t>
            </a:r>
            <a:r>
              <a:rPr lang="en-US" dirty="0" smtClean="0">
                <a:latin typeface="Times New Roman" pitchFamily="18" charset="0"/>
                <a:ea typeface="MS Gothic" pitchFamily="49" charset="-128"/>
                <a:cs typeface="Tahoma" pitchFamily="34" charset="0"/>
              </a:rPr>
              <a:t>, Zola Gordy</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F3C6135-20C7-435F-9A72-41B2427D22A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“Remembering</a:t>
            </a:r>
            <a:r>
              <a:rPr lang="en-US" baseline="0" dirty="0" smtClean="0"/>
              <a:t> can only happen if you decide to take notice.” ~ Joshua </a:t>
            </a:r>
            <a:r>
              <a:rPr lang="en-US" baseline="0" dirty="0" err="1" smtClean="0"/>
              <a:t>Foer</a:t>
            </a:r>
            <a:r>
              <a:rPr lang="en-US" baseline="0" dirty="0" smtClean="0"/>
              <a:t>, </a:t>
            </a:r>
            <a:r>
              <a:rPr lang="en-US" i="1" baseline="0" dirty="0" smtClean="0"/>
              <a:t>Moonwalking with </a:t>
            </a:r>
            <a:r>
              <a:rPr lang="en-US" i="1" baseline="0" dirty="0" smtClean="0"/>
              <a:t>Einstein</a:t>
            </a:r>
          </a:p>
          <a:p>
            <a:endParaRPr lang="en-US" i="1" baseline="0" dirty="0" smtClean="0"/>
          </a:p>
          <a:p>
            <a:r>
              <a:rPr lang="en-US" i="0" baseline="0" dirty="0" smtClean="0"/>
              <a:t>This quote speaks to the fact that remembering is an active process.  I do not only use PPT presentations in my classes. </a:t>
            </a:r>
          </a:p>
          <a:p>
            <a:r>
              <a:rPr lang="en-US" i="0" baseline="0" dirty="0" smtClean="0"/>
              <a:t> I also teach using small group work, clicker technology,  informal quizzes, and other techniques. The pictures support other practices in my classroom.</a:t>
            </a:r>
          </a:p>
          <a:p>
            <a:endParaRPr lang="en-US" i="0" baseline="0" dirty="0" smtClean="0"/>
          </a:p>
          <a:p>
            <a:r>
              <a:rPr lang="en-US" i="0" baseline="0" dirty="0" smtClean="0"/>
              <a:t>Photo </a:t>
            </a:r>
            <a:r>
              <a:rPr lang="en-US" i="0" baseline="0" dirty="0" smtClean="0"/>
              <a:t>from </a:t>
            </a:r>
            <a:r>
              <a:rPr lang="en-US" sz="1200" b="0" i="0" kern="1200" dirty="0" smtClean="0">
                <a:solidFill>
                  <a:schemeClr val="tx1"/>
                </a:solidFill>
                <a:effectLst/>
                <a:latin typeface="+mn-lt"/>
                <a:ea typeface="+mn-ea"/>
                <a:cs typeface="+mn-cs"/>
              </a:rPr>
              <a:t>bonniesbooks.blogspot.com</a:t>
            </a:r>
            <a:endParaRPr lang="en-US" i="0"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6</a:t>
            </a:fld>
            <a:endParaRPr lang="en-US"/>
          </a:p>
        </p:txBody>
      </p:sp>
    </p:spTree>
    <p:extLst>
      <p:ext uri="{BB962C8B-B14F-4D97-AF65-F5344CB8AC3E}">
        <p14:creationId xmlns:p14="http://schemas.microsoft.com/office/powerpoint/2010/main" val="20696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Now I feel more like </a:t>
            </a:r>
            <a:r>
              <a:rPr lang="en-US" i="0" u="sng" baseline="0" dirty="0" smtClean="0"/>
              <a:t>this </a:t>
            </a:r>
            <a:r>
              <a:rPr lang="en-US" i="0" baseline="0" dirty="0" smtClean="0"/>
              <a:t>hamster…I have more freedom and I have a process for creating PowerPoint presentations with clear messages that support, rather than dominate, my class lectures.</a:t>
            </a:r>
          </a:p>
          <a:p>
            <a:endParaRPr lang="en-US" i="0" baseline="0" dirty="0" smtClean="0"/>
          </a:p>
          <a:p>
            <a:r>
              <a:rPr lang="en-US" i="0" baseline="0" dirty="0" smtClean="0"/>
              <a:t>I feel very good  having pictures behind me rather than words because I am more certain that students attention is directed toward me…rather than on copying down my wordy slides (maybe mindlessly copying) – or (worse) reading once and not taking any notes and forgetting.  Really not keep either my verbal message OR my visual message (the words</a:t>
            </a:r>
            <a:r>
              <a:rPr lang="en-US" i="0" baseline="0" dirty="0" smtClean="0"/>
              <a: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pictures I use support my whole group instruction.  I am certain students are listening to my words – while being engaged by the picture that is supporting my message.  When there are too many words on the screen, students cannot concentrate listening to my message, reading the screen, and taking notes at the same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Reynolds says there are 3 parts to an effective PowerPoint presentation…</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Photo </a:t>
            </a:r>
            <a:r>
              <a:rPr lang="en-US" sz="1200" b="0" i="0" kern="1200" dirty="0" smtClean="0">
                <a:solidFill>
                  <a:schemeClr val="tx1"/>
                </a:solidFill>
                <a:effectLst/>
                <a:latin typeface="+mn-lt"/>
                <a:ea typeface="+mn-ea"/>
                <a:cs typeface="+mn-cs"/>
              </a:rPr>
              <a:t>from everythingaboutteddybearhamsters.com</a:t>
            </a:r>
            <a:endParaRPr lang="en-US" dirty="0" smtClean="0"/>
          </a:p>
          <a:p>
            <a:endParaRPr lang="en-US" dirty="0"/>
          </a:p>
        </p:txBody>
      </p:sp>
      <p:sp>
        <p:nvSpPr>
          <p:cNvPr id="4" name="Slide Number Placeholder 3"/>
          <p:cNvSpPr>
            <a:spLocks noGrp="1"/>
          </p:cNvSpPr>
          <p:nvPr>
            <p:ph type="sldNum" sz="quarter" idx="10"/>
          </p:nvPr>
        </p:nvSpPr>
        <p:spPr/>
        <p:txBody>
          <a:bodyPr/>
          <a:lstStyle/>
          <a:p>
            <a:fld id="{19BB4C7B-1C10-47AD-8865-1773271BAE68}" type="slidenum">
              <a:rPr lang="en-US" smtClean="0"/>
              <a:pPr/>
              <a:t>7</a:t>
            </a:fld>
            <a:endParaRPr lang="en-US"/>
          </a:p>
        </p:txBody>
      </p:sp>
    </p:spTree>
    <p:extLst>
      <p:ext uri="{BB962C8B-B14F-4D97-AF65-F5344CB8AC3E}">
        <p14:creationId xmlns:p14="http://schemas.microsoft.com/office/powerpoint/2010/main" val="154287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Three Parts of PowerPoint Presentation: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Slides the audience will see.  (Slides are to reinforce your words, not repeat them.)</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Photo from everythingaboutteddybearhamsters.com</a:t>
            </a:r>
            <a:endParaRPr lang="en-US" dirty="0" smtClean="0"/>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BB4C7B-1C10-47AD-8865-1773271BAE68}" type="slidenum">
              <a:rPr lang="en-US" smtClean="0"/>
              <a:pPr/>
              <a:t>8</a:t>
            </a:fld>
            <a:endParaRPr lang="en-US"/>
          </a:p>
        </p:txBody>
      </p:sp>
    </p:spTree>
    <p:extLst>
      <p:ext uri="{BB962C8B-B14F-4D97-AF65-F5344CB8AC3E}">
        <p14:creationId xmlns:p14="http://schemas.microsoft.com/office/powerpoint/2010/main" val="233953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Notes only you will see (within PPT document; for rehearsal and/or back-up)</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Hamster photo from </a:t>
            </a:r>
            <a:r>
              <a:rPr lang="en-US" sz="1200" b="0" i="0" kern="1200" dirty="0" smtClean="0">
                <a:solidFill>
                  <a:schemeClr val="tx1"/>
                </a:solidFill>
                <a:effectLst/>
                <a:latin typeface="+mn-lt"/>
                <a:ea typeface="+mn-ea"/>
                <a:cs typeface="+mn-cs"/>
              </a:rPr>
              <a:t>everythingaboutteddybearhamsters.com</a:t>
            </a:r>
            <a:endParaRPr lang="en-US" dirty="0" smtClean="0"/>
          </a:p>
          <a:p>
            <a:r>
              <a:rPr lang="en-US" baseline="0" dirty="0" smtClean="0"/>
              <a:t>PPT Notes photo from </a:t>
            </a:r>
            <a:r>
              <a:rPr lang="en-US" dirty="0" smtClean="0">
                <a:hlinkClick r:id="rId3"/>
              </a:rPr>
              <a:t>http://office.microsoft.com/en-us/word-help/link-or-embed-a-powerpoint-slide-HA010120811.aspx</a:t>
            </a:r>
            <a:endParaRPr lang="en-US" baseline="0" dirty="0" smtClean="0"/>
          </a:p>
        </p:txBody>
      </p:sp>
      <p:sp>
        <p:nvSpPr>
          <p:cNvPr id="4" name="Slide Number Placeholder 3"/>
          <p:cNvSpPr>
            <a:spLocks noGrp="1"/>
          </p:cNvSpPr>
          <p:nvPr>
            <p:ph type="sldNum" sz="quarter" idx="10"/>
          </p:nvPr>
        </p:nvSpPr>
        <p:spPr/>
        <p:txBody>
          <a:bodyPr/>
          <a:lstStyle/>
          <a:p>
            <a:fld id="{19BB4C7B-1C10-47AD-8865-1773271BAE68}" type="slidenum">
              <a:rPr lang="en-US" smtClean="0"/>
              <a:pPr/>
              <a:t>9</a:t>
            </a:fld>
            <a:endParaRPr lang="en-US"/>
          </a:p>
        </p:txBody>
      </p:sp>
    </p:spTree>
    <p:extLst>
      <p:ext uri="{BB962C8B-B14F-4D97-AF65-F5344CB8AC3E}">
        <p14:creationId xmlns:p14="http://schemas.microsoft.com/office/powerpoint/2010/main" val="85291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369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298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432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07577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1937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00810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85008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E9E58-59AE-4EF0-9657-987629BCB8FD}"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93422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E9E58-59AE-4EF0-9657-987629BCB8FD}"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54472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E9E58-59AE-4EF0-9657-987629BCB8FD}"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1208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3962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42175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035563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79168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019464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normAutofit/>
          </a:bodyPr>
          <a:lstStyle/>
          <a:p>
            <a:pPr lvl="0"/>
            <a:endParaRPr lang="en-US" noProof="0"/>
          </a:p>
        </p:txBody>
      </p:sp>
      <p:sp>
        <p:nvSpPr>
          <p:cNvPr id="4" name="Date Placeholder 3"/>
          <p:cNvSpPr>
            <a:spLocks noGrp="1"/>
          </p:cNvSpPr>
          <p:nvPr>
            <p:ph type="dt" sz="half" idx="10"/>
          </p:nvPr>
        </p:nvSpPr>
        <p:spPr>
          <a:xfrm>
            <a:off x="1066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EB14C56F-17AB-4011-8721-EE929C6E2C2A}" type="slidenum">
              <a:rPr lang="en-US"/>
              <a:pPr>
                <a:defRPr/>
              </a:pPr>
              <a:t>‹#›</a:t>
            </a:fld>
            <a:endParaRPr lang="en-US"/>
          </a:p>
        </p:txBody>
      </p:sp>
    </p:spTree>
    <p:extLst>
      <p:ext uri="{BB962C8B-B14F-4D97-AF65-F5344CB8AC3E}">
        <p14:creationId xmlns:p14="http://schemas.microsoft.com/office/powerpoint/2010/main" val="4270415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075777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193790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008105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850083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E9E58-59AE-4EF0-9657-987629BCB8FD}"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93422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E9E58-59AE-4EF0-9657-987629BCB8FD}"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54472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8977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E9E58-59AE-4EF0-9657-987629BCB8FD}"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12081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396261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E9E58-59AE-4EF0-9657-987629BCB8FD}"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2035563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79168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E9E58-59AE-4EF0-9657-987629BCB8FD}"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ADA-6A06-4197-BEA8-9761A0C7008C}" type="slidenum">
              <a:rPr lang="en-US" smtClean="0"/>
              <a:pPr/>
              <a:t>‹#›</a:t>
            </a:fld>
            <a:endParaRPr lang="en-US"/>
          </a:p>
        </p:txBody>
      </p:sp>
    </p:spTree>
    <p:extLst>
      <p:ext uri="{BB962C8B-B14F-4D97-AF65-F5344CB8AC3E}">
        <p14:creationId xmlns:p14="http://schemas.microsoft.com/office/powerpoint/2010/main" val="301946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60502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346217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87054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147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18888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9897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499832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140829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19667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815469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8877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326709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72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480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030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7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2250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16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24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467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864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787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600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356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459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01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2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8386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30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833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188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7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49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6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13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473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5158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0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6878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83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89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81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86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487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676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135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210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37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4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9161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910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517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215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7153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2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507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780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6068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618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12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90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1/29/2013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2989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E9E58-59AE-4EF0-9657-987629BCB8FD}"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CBADA-6A06-4197-BEA8-9761A0C7008C}" type="slidenum">
              <a:rPr lang="en-US" smtClean="0"/>
              <a:pPr/>
              <a:t>‹#›</a:t>
            </a:fld>
            <a:endParaRPr lang="en-US"/>
          </a:p>
        </p:txBody>
      </p:sp>
    </p:spTree>
    <p:extLst>
      <p:ext uri="{BB962C8B-B14F-4D97-AF65-F5344CB8AC3E}">
        <p14:creationId xmlns:p14="http://schemas.microsoft.com/office/powerpoint/2010/main" val="1059786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E9E58-59AE-4EF0-9657-987629BCB8FD}"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CBADA-6A06-4197-BEA8-9761A0C7008C}" type="slidenum">
              <a:rPr lang="en-US" smtClean="0"/>
              <a:pPr/>
              <a:t>‹#›</a:t>
            </a:fld>
            <a:endParaRPr lang="en-US"/>
          </a:p>
        </p:txBody>
      </p:sp>
    </p:spTree>
    <p:extLst>
      <p:ext uri="{BB962C8B-B14F-4D97-AF65-F5344CB8AC3E}">
        <p14:creationId xmlns:p14="http://schemas.microsoft.com/office/powerpoint/2010/main" val="10597868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F190470-FEDF-4B3B-845F-28CD5A5B0DE5}" type="datetimeFigureOut">
              <a:rPr lang="en-US" smtClean="0">
                <a:solidFill>
                  <a:prstClr val="white">
                    <a:alpha val="60000"/>
                  </a:prstClr>
                </a:solidFill>
              </a:rPr>
              <a:pPr/>
              <a:t>1/29/2013</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041008C-11C3-430D-9760-24F9FCD50944}"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00557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1D8BD707-D9CF-40AE-B4C6-C98DA3205C09}" type="datetimeFigureOut">
              <a:rPr lang="en-US" smtClean="0">
                <a:solidFill>
                  <a:prstClr val="black">
                    <a:tint val="75000"/>
                  </a:prstClr>
                </a:solidFill>
              </a:rPr>
              <a:pPr defTabSz="914259"/>
              <a:t>1/29/2013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B6F15528-21DE-4FAA-801E-634DDDAF4B2B}" type="slidenum">
              <a:rPr lang="en-US" smtClean="0">
                <a:solidFill>
                  <a:prstClr val="black">
                    <a:tint val="75000"/>
                  </a:prstClr>
                </a:solidFill>
              </a:rPr>
              <a:pPr defTabSz="914259"/>
              <a:t>‹#›</a:t>
            </a:fld>
            <a:endParaRPr lang="en-US">
              <a:solidFill>
                <a:prstClr val="black">
                  <a:tint val="75000"/>
                </a:prstClr>
              </a:solidFill>
            </a:endParaRPr>
          </a:p>
        </p:txBody>
      </p:sp>
    </p:spTree>
    <p:extLst>
      <p:ext uri="{BB962C8B-B14F-4D97-AF65-F5344CB8AC3E}">
        <p14:creationId xmlns:p14="http://schemas.microsoft.com/office/powerpoint/2010/main" val="37215741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259"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105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1395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6248A-D513-47CA-9389-0FEB26B01C54}"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2E47-09F9-4A91-B807-C62E29C279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12547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http://www.morguefile.com/" TargetMode="External"/><Relationship Id="rId4" Type="http://schemas.openxmlformats.org/officeDocument/2006/relationships/hyperlink" Target="http://www.flickr.com/creativecomm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http://encarta.msn.com/xImages/trans.gif" TargetMode="Externa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405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rmAutofit/>
          </a:bodyPr>
          <a:lstStyle/>
          <a:p>
            <a:r>
              <a:rPr lang="en-US" sz="7200" dirty="0" err="1" smtClean="0">
                <a:solidFill>
                  <a:srgbClr val="92D050"/>
                </a:solidFill>
                <a:latin typeface="Arial Black" pitchFamily="34" charset="0"/>
              </a:rPr>
              <a:t>Em</a:t>
            </a:r>
            <a:r>
              <a:rPr lang="en-US" sz="7200" dirty="0" err="1" smtClean="0">
                <a:latin typeface="Arial Black" pitchFamily="34" charset="0"/>
              </a:rPr>
              <a:t>PowerPoint</a:t>
            </a:r>
            <a:endParaRPr lang="en-US" sz="7200" dirty="0">
              <a:latin typeface="Arial Black" pitchFamily="34" charset="0"/>
            </a:endParaRPr>
          </a:p>
        </p:txBody>
      </p:sp>
      <p:sp>
        <p:nvSpPr>
          <p:cNvPr id="3" name="Subtitle 2"/>
          <p:cNvSpPr>
            <a:spLocks noGrp="1"/>
          </p:cNvSpPr>
          <p:nvPr>
            <p:ph type="subTitle" idx="1"/>
          </p:nvPr>
        </p:nvSpPr>
        <p:spPr>
          <a:xfrm>
            <a:off x="1295400" y="4343400"/>
            <a:ext cx="6400800" cy="1752600"/>
          </a:xfrm>
        </p:spPr>
        <p:txBody>
          <a:bodyPr>
            <a:normAutofit fontScale="85000" lnSpcReduction="10000"/>
          </a:bodyPr>
          <a:lstStyle/>
          <a:p>
            <a:r>
              <a:rPr lang="en-US" sz="3900" dirty="0" smtClean="0"/>
              <a:t>Kelli A. Cronk, M.A., CCC-SLP</a:t>
            </a:r>
          </a:p>
          <a:p>
            <a:r>
              <a:rPr lang="en-US" sz="2800" dirty="0" smtClean="0"/>
              <a:t>Reading Instructor/Speech-Language Pathologist/</a:t>
            </a:r>
          </a:p>
          <a:p>
            <a:r>
              <a:rPr lang="en-US" sz="2800" dirty="0" smtClean="0">
                <a:solidFill>
                  <a:srgbClr val="92D050"/>
                </a:solidFill>
              </a:rPr>
              <a:t>Life-long </a:t>
            </a:r>
            <a:r>
              <a:rPr lang="en-US" sz="2800" dirty="0" smtClean="0">
                <a:solidFill>
                  <a:schemeClr val="tx1"/>
                </a:solidFill>
              </a:rPr>
              <a:t>Learner, MCC-Longview</a:t>
            </a:r>
          </a:p>
          <a:p>
            <a:r>
              <a:rPr lang="en-US" sz="2800" dirty="0" smtClean="0"/>
              <a:t>COTA, Friday, February 1, 2013</a:t>
            </a:r>
            <a:endParaRPr lang="en-US" sz="2800" dirty="0"/>
          </a:p>
        </p:txBody>
      </p:sp>
    </p:spTree>
    <p:extLst>
      <p:ext uri="{BB962C8B-B14F-4D97-AF65-F5344CB8AC3E}">
        <p14:creationId xmlns:p14="http://schemas.microsoft.com/office/powerpoint/2010/main" val="167093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p:spPr>
        <p:txBody>
          <a:bodyPr/>
          <a:lstStyle/>
          <a:p>
            <a:r>
              <a:rPr lang="en-US" sz="4400" dirty="0" smtClean="0"/>
              <a:t>3. Handout to be taken away</a:t>
            </a:r>
            <a:endParaRPr lang="en-US" sz="4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981200"/>
            <a:ext cx="4800600" cy="3600450"/>
          </a:xfrm>
        </p:spPr>
      </p:pic>
    </p:spTree>
    <p:extLst>
      <p:ext uri="{BB962C8B-B14F-4D97-AF65-F5344CB8AC3E}">
        <p14:creationId xmlns:p14="http://schemas.microsoft.com/office/powerpoint/2010/main" val="273171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676400"/>
            <a:ext cx="1905000" cy="1821180"/>
          </a:xfr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665451"/>
            <a:ext cx="234112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665451"/>
            <a:ext cx="2438399" cy="182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733800"/>
            <a:ext cx="1447800" cy="646331"/>
          </a:xfrm>
          <a:prstGeom prst="rect">
            <a:avLst/>
          </a:prstGeom>
          <a:noFill/>
        </p:spPr>
        <p:txBody>
          <a:bodyPr wrap="square" rtlCol="0">
            <a:spAutoFit/>
          </a:bodyPr>
          <a:lstStyle/>
          <a:p>
            <a:pPr algn="ctr"/>
            <a:r>
              <a:rPr lang="en-US" sz="3600" dirty="0" smtClean="0">
                <a:solidFill>
                  <a:prstClr val="white"/>
                </a:solidFill>
              </a:rPr>
              <a:t>Slides</a:t>
            </a:r>
          </a:p>
        </p:txBody>
      </p:sp>
      <p:sp>
        <p:nvSpPr>
          <p:cNvPr id="6" name="TextBox 5"/>
          <p:cNvSpPr txBox="1"/>
          <p:nvPr/>
        </p:nvSpPr>
        <p:spPr>
          <a:xfrm>
            <a:off x="3200400" y="3733800"/>
            <a:ext cx="2209800" cy="646331"/>
          </a:xfrm>
          <a:prstGeom prst="rect">
            <a:avLst/>
          </a:prstGeom>
          <a:noFill/>
        </p:spPr>
        <p:txBody>
          <a:bodyPr wrap="square" rtlCol="0">
            <a:spAutoFit/>
          </a:bodyPr>
          <a:lstStyle/>
          <a:p>
            <a:pPr algn="ctr"/>
            <a:r>
              <a:rPr lang="en-US" sz="3600" dirty="0" smtClean="0">
                <a:solidFill>
                  <a:prstClr val="white"/>
                </a:solidFill>
              </a:rPr>
              <a:t>Notes</a:t>
            </a:r>
          </a:p>
        </p:txBody>
      </p:sp>
      <p:sp>
        <p:nvSpPr>
          <p:cNvPr id="7" name="TextBox 6"/>
          <p:cNvSpPr txBox="1"/>
          <p:nvPr/>
        </p:nvSpPr>
        <p:spPr>
          <a:xfrm>
            <a:off x="6172200" y="3733800"/>
            <a:ext cx="2438399" cy="646331"/>
          </a:xfrm>
          <a:prstGeom prst="rect">
            <a:avLst/>
          </a:prstGeom>
          <a:noFill/>
        </p:spPr>
        <p:txBody>
          <a:bodyPr wrap="square" rtlCol="0">
            <a:spAutoFit/>
          </a:bodyPr>
          <a:lstStyle/>
          <a:p>
            <a:pPr algn="ctr"/>
            <a:r>
              <a:rPr lang="en-US" sz="3600" dirty="0" smtClean="0">
                <a:solidFill>
                  <a:prstClr val="white"/>
                </a:solidFill>
              </a:rPr>
              <a:t>Handout</a:t>
            </a:r>
          </a:p>
        </p:txBody>
      </p:sp>
    </p:spTree>
    <p:extLst>
      <p:ext uri="{BB962C8B-B14F-4D97-AF65-F5344CB8AC3E}">
        <p14:creationId xmlns:p14="http://schemas.microsoft.com/office/powerpoint/2010/main" val="2005592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42" y="-685800"/>
            <a:ext cx="9448800" cy="8120063"/>
          </a:xfrm>
        </p:spPr>
      </p:pic>
      <p:sp>
        <p:nvSpPr>
          <p:cNvPr id="7" name="TextBox 6"/>
          <p:cNvSpPr txBox="1"/>
          <p:nvPr/>
        </p:nvSpPr>
        <p:spPr>
          <a:xfrm>
            <a:off x="827809" y="1524000"/>
            <a:ext cx="2078182" cy="1200329"/>
          </a:xfrm>
          <a:prstGeom prst="rect">
            <a:avLst/>
          </a:prstGeom>
          <a:noFill/>
        </p:spPr>
        <p:txBody>
          <a:bodyPr wrap="square" rtlCol="0">
            <a:spAutoFit/>
          </a:bodyPr>
          <a:lstStyle/>
          <a:p>
            <a:r>
              <a:rPr lang="en-US" sz="7200" b="1" dirty="0" smtClean="0">
                <a:solidFill>
                  <a:schemeClr val="bg1"/>
                </a:solidFill>
                <a:latin typeface="Gabriola" pitchFamily="82" charset="0"/>
              </a:rPr>
              <a:t>Before</a:t>
            </a:r>
            <a:endParaRPr lang="en-US" sz="7200" b="1" dirty="0">
              <a:solidFill>
                <a:schemeClr val="bg1"/>
              </a:solidFill>
              <a:latin typeface="Gabriola" pitchFamily="82" charset="0"/>
            </a:endParaRPr>
          </a:p>
        </p:txBody>
      </p:sp>
    </p:spTree>
    <p:extLst>
      <p:ext uri="{BB962C8B-B14F-4D97-AF65-F5344CB8AC3E}">
        <p14:creationId xmlns:p14="http://schemas.microsoft.com/office/powerpoint/2010/main" val="3344024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Remember Your STRENGTHS</a:t>
            </a:r>
            <a:endParaRPr lang="en-US" sz="4000" dirty="0"/>
          </a:p>
        </p:txBody>
      </p:sp>
      <p:sp>
        <p:nvSpPr>
          <p:cNvPr id="3" name="Content Placeholder 2"/>
          <p:cNvSpPr>
            <a:spLocks noGrp="1"/>
          </p:cNvSpPr>
          <p:nvPr>
            <p:ph idx="1"/>
          </p:nvPr>
        </p:nvSpPr>
        <p:spPr/>
        <p:txBody>
          <a:bodyPr>
            <a:noAutofit/>
          </a:bodyPr>
          <a:lstStyle/>
          <a:p>
            <a:pPr marL="0" indent="0">
              <a:buNone/>
            </a:pPr>
            <a:r>
              <a:rPr lang="en-US" sz="2300" dirty="0" smtClean="0"/>
              <a:t>Your achievements are determined by your motivations, desires, and goal-setting practices.</a:t>
            </a:r>
            <a:endParaRPr lang="en-US" sz="2300" dirty="0"/>
          </a:p>
          <a:p>
            <a:r>
              <a:rPr lang="en-US" sz="2300" dirty="0" smtClean="0"/>
              <a:t>Numerous studies identify MOTIVATION as the single most important factor in academic achievement and graduation from college.</a:t>
            </a:r>
            <a:endParaRPr lang="en-US" sz="2300" dirty="0"/>
          </a:p>
          <a:p>
            <a:r>
              <a:rPr lang="en-US" sz="2300" dirty="0" smtClean="0"/>
              <a:t>Two important parts to understanding your MOTIVATION:</a:t>
            </a:r>
          </a:p>
          <a:p>
            <a:pPr marL="0" indent="0">
              <a:buNone/>
            </a:pPr>
            <a:r>
              <a:rPr lang="en-US" sz="2300" dirty="0"/>
              <a:t>	</a:t>
            </a:r>
            <a:r>
              <a:rPr lang="en-US" sz="2300" dirty="0" smtClean="0"/>
              <a:t>1) You must have multiple motives (reasons)</a:t>
            </a:r>
          </a:p>
          <a:p>
            <a:pPr marL="0" indent="0">
              <a:buNone/>
            </a:pPr>
            <a:r>
              <a:rPr lang="en-US" sz="2300" dirty="0"/>
              <a:t> </a:t>
            </a:r>
            <a:r>
              <a:rPr lang="en-US" sz="2300" dirty="0" smtClean="0"/>
              <a:t>                  for achieving and persisting</a:t>
            </a:r>
          </a:p>
          <a:p>
            <a:pPr marL="0" indent="0">
              <a:buNone/>
            </a:pPr>
            <a:r>
              <a:rPr lang="en-US" sz="2300" dirty="0" smtClean="0"/>
              <a:t>	2) Your motives must be important to </a:t>
            </a:r>
            <a:r>
              <a:rPr lang="en-US" sz="2300" u="sng" dirty="0" smtClean="0"/>
              <a:t>you</a:t>
            </a:r>
            <a:r>
              <a:rPr lang="en-US" sz="2300" dirty="0" smtClean="0"/>
              <a:t> personally.</a:t>
            </a:r>
          </a:p>
          <a:p>
            <a:r>
              <a:rPr lang="en-US" sz="2100" dirty="0" smtClean="0"/>
              <a:t>Having only one reason for achieving (such as “to make more money”) or having a reason that pleases someone else (such as “My parents expect me to get an education.”) usually results in lesser achievement.</a:t>
            </a:r>
          </a:p>
        </p:txBody>
      </p:sp>
    </p:spTree>
    <p:extLst>
      <p:ext uri="{BB962C8B-B14F-4D97-AF65-F5344CB8AC3E}">
        <p14:creationId xmlns:p14="http://schemas.microsoft.com/office/powerpoint/2010/main" val="97594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447800"/>
            <a:ext cx="9525000" cy="8381319"/>
          </a:xfrm>
        </p:spPr>
      </p:pic>
      <p:sp>
        <p:nvSpPr>
          <p:cNvPr id="5" name="TextBox 4"/>
          <p:cNvSpPr txBox="1"/>
          <p:nvPr/>
        </p:nvSpPr>
        <p:spPr>
          <a:xfrm>
            <a:off x="457200" y="990600"/>
            <a:ext cx="2438400" cy="1200329"/>
          </a:xfrm>
          <a:prstGeom prst="rect">
            <a:avLst/>
          </a:prstGeom>
          <a:noFill/>
        </p:spPr>
        <p:txBody>
          <a:bodyPr wrap="square" rtlCol="0">
            <a:spAutoFit/>
          </a:bodyPr>
          <a:lstStyle/>
          <a:p>
            <a:r>
              <a:rPr lang="en-US" sz="7200" b="1" dirty="0" smtClean="0">
                <a:solidFill>
                  <a:schemeClr val="bg1"/>
                </a:solidFill>
                <a:latin typeface="Gabriola" pitchFamily="82" charset="0"/>
              </a:rPr>
              <a:t>After</a:t>
            </a:r>
            <a:endParaRPr lang="en-US" sz="7200" dirty="0"/>
          </a:p>
        </p:txBody>
      </p:sp>
    </p:spTree>
    <p:extLst>
      <p:ext uri="{BB962C8B-B14F-4D97-AF65-F5344CB8AC3E}">
        <p14:creationId xmlns:p14="http://schemas.microsoft.com/office/powerpoint/2010/main" val="426491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4" name="Picture 2" descr="C:\Documents and Settings\E0617727\My Documents\Dropbox\Longview\iStockPhotos\TiredStuden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10287000" cy="7469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28600"/>
            <a:ext cx="4572000" cy="3447098"/>
          </a:xfrm>
          <a:prstGeom prst="rect">
            <a:avLst/>
          </a:prstGeom>
          <a:noFill/>
        </p:spPr>
        <p:txBody>
          <a:bodyPr wrap="square" rtlCol="0">
            <a:spAutoFit/>
          </a:bodyPr>
          <a:lstStyle/>
          <a:p>
            <a:pPr algn="ctr"/>
            <a:r>
              <a:rPr lang="en-US" sz="4000" dirty="0" smtClean="0">
                <a:solidFill>
                  <a:srgbClr val="6666FF"/>
                </a:solidFill>
                <a:latin typeface="Arial Black" pitchFamily="34" charset="0"/>
              </a:rPr>
              <a:t>Never</a:t>
            </a:r>
          </a:p>
          <a:p>
            <a:pPr algn="ctr"/>
            <a:r>
              <a:rPr lang="en-US" sz="4000" dirty="0" smtClean="0">
                <a:solidFill>
                  <a:srgbClr val="6666FF"/>
                </a:solidFill>
                <a:latin typeface="Arial Black" pitchFamily="34" charset="0"/>
              </a:rPr>
              <a:t>never</a:t>
            </a:r>
          </a:p>
          <a:p>
            <a:pPr algn="ctr"/>
            <a:r>
              <a:rPr lang="en-US" sz="4000" dirty="0">
                <a:solidFill>
                  <a:srgbClr val="6666FF"/>
                </a:solidFill>
                <a:latin typeface="Arial Black" pitchFamily="34" charset="0"/>
              </a:rPr>
              <a:t>n</a:t>
            </a:r>
            <a:r>
              <a:rPr lang="en-US" sz="4000" dirty="0" smtClean="0">
                <a:solidFill>
                  <a:srgbClr val="6666FF"/>
                </a:solidFill>
                <a:latin typeface="Arial Black" pitchFamily="34" charset="0"/>
              </a:rPr>
              <a:t>ever</a:t>
            </a:r>
          </a:p>
          <a:p>
            <a:pPr algn="ctr"/>
            <a:r>
              <a:rPr lang="en-US" sz="4000" dirty="0">
                <a:solidFill>
                  <a:srgbClr val="6666FF"/>
                </a:solidFill>
                <a:latin typeface="Arial Black" pitchFamily="34" charset="0"/>
              </a:rPr>
              <a:t>g</a:t>
            </a:r>
            <a:r>
              <a:rPr lang="en-US" sz="4000" dirty="0" smtClean="0">
                <a:solidFill>
                  <a:srgbClr val="6666FF"/>
                </a:solidFill>
                <a:latin typeface="Arial Black" pitchFamily="34" charset="0"/>
              </a:rPr>
              <a:t>ive </a:t>
            </a:r>
          </a:p>
          <a:p>
            <a:pPr algn="ctr"/>
            <a:r>
              <a:rPr lang="en-US" sz="4000" dirty="0" smtClean="0">
                <a:solidFill>
                  <a:srgbClr val="6666FF"/>
                </a:solidFill>
                <a:latin typeface="Arial Black" pitchFamily="34" charset="0"/>
              </a:rPr>
              <a:t>up</a:t>
            </a:r>
          </a:p>
          <a:p>
            <a:endParaRPr lang="en-US" dirty="0" smtClean="0"/>
          </a:p>
        </p:txBody>
      </p:sp>
      <p:sp>
        <p:nvSpPr>
          <p:cNvPr id="5" name="TextBox 4"/>
          <p:cNvSpPr txBox="1"/>
          <p:nvPr/>
        </p:nvSpPr>
        <p:spPr>
          <a:xfrm>
            <a:off x="5029200" y="6258895"/>
            <a:ext cx="4191000" cy="523220"/>
          </a:xfrm>
          <a:prstGeom prst="rect">
            <a:avLst/>
          </a:prstGeom>
          <a:noFill/>
        </p:spPr>
        <p:txBody>
          <a:bodyPr wrap="square" rtlCol="0">
            <a:spAutoFit/>
          </a:bodyPr>
          <a:lstStyle/>
          <a:p>
            <a:r>
              <a:rPr lang="en-US" sz="2800" dirty="0" smtClean="0">
                <a:solidFill>
                  <a:srgbClr val="6666FF"/>
                </a:solidFill>
                <a:latin typeface="Arial Black" pitchFamily="34" charset="0"/>
              </a:rPr>
              <a:t>~ Winston Churchill</a:t>
            </a:r>
            <a:endParaRPr lang="en-US" sz="2800" dirty="0">
              <a:solidFill>
                <a:srgbClr val="6666FF"/>
              </a:solidFill>
              <a:latin typeface="Arial Black" pitchFamily="34" charset="0"/>
            </a:endParaRPr>
          </a:p>
        </p:txBody>
      </p:sp>
    </p:spTree>
    <p:extLst>
      <p:ext uri="{BB962C8B-B14F-4D97-AF65-F5344CB8AC3E}">
        <p14:creationId xmlns:p14="http://schemas.microsoft.com/office/powerpoint/2010/main" val="1211975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AU" sz="4800" smtClean="0"/>
              <a:t>Remembering</a:t>
            </a:r>
            <a:r>
              <a:rPr lang="en-AU" sz="4000" smtClean="0"/>
              <a:t/>
            </a:r>
            <a:br>
              <a:rPr lang="en-AU" sz="4000" smtClean="0"/>
            </a:br>
            <a:endParaRPr lang="en-AU" sz="4000" smtClean="0"/>
          </a:p>
        </p:txBody>
      </p:sp>
      <p:sp>
        <p:nvSpPr>
          <p:cNvPr id="8195" name="Rectangle 3"/>
          <p:cNvSpPr>
            <a:spLocks noGrp="1" noChangeArrowheads="1"/>
          </p:cNvSpPr>
          <p:nvPr>
            <p:ph type="body" idx="1"/>
          </p:nvPr>
        </p:nvSpPr>
        <p:spPr>
          <a:xfrm>
            <a:off x="457200" y="1371600"/>
            <a:ext cx="8229600" cy="4525963"/>
          </a:xfrm>
        </p:spPr>
        <p:txBody>
          <a:bodyPr>
            <a:normAutofit fontScale="92500" lnSpcReduction="20000"/>
          </a:bodyPr>
          <a:lstStyle/>
          <a:p>
            <a:pPr eaLnBrk="1" hangingPunct="1">
              <a:buFontTx/>
              <a:buNone/>
            </a:pPr>
            <a:r>
              <a:rPr lang="en-US" dirty="0" smtClean="0"/>
              <a:t>The learner is able to recall, restate and remember learned information.</a:t>
            </a:r>
            <a:endParaRPr lang="en-AU" dirty="0" smtClean="0"/>
          </a:p>
          <a:p>
            <a:pPr lvl="1" eaLnBrk="1" hangingPunct="1"/>
            <a:r>
              <a:rPr lang="en-AU" sz="2400" dirty="0" smtClean="0"/>
              <a:t>Recognising</a:t>
            </a:r>
          </a:p>
          <a:p>
            <a:pPr lvl="1" eaLnBrk="1" hangingPunct="1"/>
            <a:r>
              <a:rPr lang="en-AU" sz="2400" dirty="0" smtClean="0"/>
              <a:t>Listing</a:t>
            </a:r>
          </a:p>
          <a:p>
            <a:pPr lvl="1" eaLnBrk="1" hangingPunct="1"/>
            <a:r>
              <a:rPr lang="en-AU" sz="2400" dirty="0" smtClean="0"/>
              <a:t>Describing</a:t>
            </a:r>
          </a:p>
          <a:p>
            <a:pPr lvl="1" eaLnBrk="1" hangingPunct="1"/>
            <a:r>
              <a:rPr lang="en-AU" sz="2400" dirty="0" smtClean="0"/>
              <a:t>Identifying</a:t>
            </a:r>
          </a:p>
          <a:p>
            <a:pPr lvl="1" eaLnBrk="1" hangingPunct="1"/>
            <a:r>
              <a:rPr lang="en-AU" sz="2400" dirty="0" smtClean="0"/>
              <a:t>Retrieving</a:t>
            </a:r>
          </a:p>
          <a:p>
            <a:pPr lvl="1" eaLnBrk="1" hangingPunct="1"/>
            <a:r>
              <a:rPr lang="en-AU" sz="2400" dirty="0" smtClean="0"/>
              <a:t>Naming</a:t>
            </a:r>
          </a:p>
          <a:p>
            <a:pPr lvl="1" eaLnBrk="1" hangingPunct="1"/>
            <a:r>
              <a:rPr lang="en-AU" sz="2400" dirty="0" smtClean="0"/>
              <a:t>Locating</a:t>
            </a:r>
          </a:p>
          <a:p>
            <a:pPr lvl="1" eaLnBrk="1" hangingPunct="1"/>
            <a:r>
              <a:rPr lang="en-AU" sz="2400" dirty="0" smtClean="0"/>
              <a:t>Finding</a:t>
            </a:r>
          </a:p>
          <a:p>
            <a:pPr eaLnBrk="1" hangingPunct="1">
              <a:buFontTx/>
              <a:buNone/>
            </a:pPr>
            <a:r>
              <a:rPr lang="en-AU" dirty="0" smtClean="0"/>
              <a:t>  Can you recall information?</a:t>
            </a:r>
          </a:p>
          <a:p>
            <a:pPr eaLnBrk="1" hangingPunct="1">
              <a:buFontTx/>
              <a:buNone/>
            </a:pPr>
            <a:r>
              <a:rPr lang="en-AU" dirty="0" smtClean="0"/>
              <a:t> </a:t>
            </a:r>
          </a:p>
        </p:txBody>
      </p:sp>
      <p:pic>
        <p:nvPicPr>
          <p:cNvPr id="13316" name="Picture 4" descr="PE070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438400"/>
            <a:ext cx="33734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7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194"/>
                                        </p:tgtEl>
                                        <p:attrNameLst>
                                          <p:attrName>r</p:attrName>
                                        </p:attrNameLst>
                                      </p:cBhvr>
                                    </p:animRot>
                                  </p:childTnLst>
                                </p:cTn>
                              </p:par>
                            </p:childTnLst>
                          </p:cTn>
                        </p:par>
                        <p:par>
                          <p:cTn id="7" fill="hold" nodeType="afterGroup">
                            <p:stCondLst>
                              <p:cond delay="2000"/>
                            </p:stCondLst>
                            <p:childTnLst>
                              <p:par>
                                <p:cTn id="8" presetID="2" presetClass="entr" presetSubtype="8" fill="hold" nodeType="after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 calcmode="lin" valueType="num">
                                      <p:cBhvr additive="base">
                                        <p:cTn id="10" dur="10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3000"/>
                            </p:stCondLst>
                            <p:childTnLst>
                              <p:par>
                                <p:cTn id="13" presetID="2" presetClass="entr" presetSubtype="8"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10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000"/>
                            </p:stCondLst>
                            <p:childTnLst>
                              <p:par>
                                <p:cTn id="18" presetID="2" presetClass="entr" presetSubtype="8" fill="hold" nodeType="after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 calcmode="lin" valueType="num">
                                      <p:cBhvr additive="base">
                                        <p:cTn id="20" dur="10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0"/>
                            </p:stCondLst>
                            <p:childTnLst>
                              <p:par>
                                <p:cTn id="23" presetID="2" presetClass="entr" presetSubtype="8" fill="hold" nodeType="after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10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6000"/>
                            </p:stCondLst>
                            <p:childTnLst>
                              <p:par>
                                <p:cTn id="28" presetID="2" presetClass="entr" presetSubtype="8" fill="hold" nodeType="afterEffect">
                                  <p:stCondLst>
                                    <p:cond delay="0"/>
                                  </p:stCondLst>
                                  <p:childTnLst>
                                    <p:set>
                                      <p:cBhvr>
                                        <p:cTn id="29" dur="1" fill="hold">
                                          <p:stCondLst>
                                            <p:cond delay="0"/>
                                          </p:stCondLst>
                                        </p:cTn>
                                        <p:tgtEl>
                                          <p:spTgt spid="8195">
                                            <p:txEl>
                                              <p:pRg st="5" end="5"/>
                                            </p:txEl>
                                          </p:spTgt>
                                        </p:tgtEl>
                                        <p:attrNameLst>
                                          <p:attrName>style.visibility</p:attrName>
                                        </p:attrNameLst>
                                      </p:cBhvr>
                                      <p:to>
                                        <p:strVal val="visible"/>
                                      </p:to>
                                    </p:set>
                                    <p:anim calcmode="lin" valueType="num">
                                      <p:cBhvr additive="base">
                                        <p:cTn id="30" dur="10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7000"/>
                            </p:stCondLst>
                            <p:childTnLst>
                              <p:par>
                                <p:cTn id="33" presetID="2" presetClass="entr" presetSubtype="8" fill="hold" nodeType="after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10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8000"/>
                            </p:stCondLst>
                            <p:childTnLst>
                              <p:par>
                                <p:cTn id="38" presetID="2" presetClass="entr" presetSubtype="8" fill="hold" nodeType="afterEffect">
                                  <p:stCondLst>
                                    <p:cond delay="0"/>
                                  </p:stCondLst>
                                  <p:childTnLst>
                                    <p:set>
                                      <p:cBhvr>
                                        <p:cTn id="39" dur="1" fill="hold">
                                          <p:stCondLst>
                                            <p:cond delay="0"/>
                                          </p:stCondLst>
                                        </p:cTn>
                                        <p:tgtEl>
                                          <p:spTgt spid="8195">
                                            <p:txEl>
                                              <p:pRg st="7" end="7"/>
                                            </p:txEl>
                                          </p:spTgt>
                                        </p:tgtEl>
                                        <p:attrNameLst>
                                          <p:attrName>style.visibility</p:attrName>
                                        </p:attrNameLst>
                                      </p:cBhvr>
                                      <p:to>
                                        <p:strVal val="visible"/>
                                      </p:to>
                                    </p:set>
                                    <p:anim calcmode="lin" valueType="num">
                                      <p:cBhvr additive="base">
                                        <p:cTn id="40" dur="10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9000"/>
                            </p:stCondLst>
                            <p:childTnLst>
                              <p:par>
                                <p:cTn id="43" presetID="2" presetClass="entr" presetSubtype="8" fill="hold" nodeType="afterEffect">
                                  <p:stCondLst>
                                    <p:cond delay="0"/>
                                  </p:stCondLst>
                                  <p:childTnLst>
                                    <p:set>
                                      <p:cBhvr>
                                        <p:cTn id="44" dur="1" fill="hold">
                                          <p:stCondLst>
                                            <p:cond delay="0"/>
                                          </p:stCondLst>
                                        </p:cTn>
                                        <p:tgtEl>
                                          <p:spTgt spid="8195">
                                            <p:txEl>
                                              <p:pRg st="8" end="8"/>
                                            </p:txEl>
                                          </p:spTgt>
                                        </p:tgtEl>
                                        <p:attrNameLst>
                                          <p:attrName>style.visibility</p:attrName>
                                        </p:attrNameLst>
                                      </p:cBhvr>
                                      <p:to>
                                        <p:strVal val="visible"/>
                                      </p:to>
                                    </p:set>
                                    <p:anim calcmode="lin" valueType="num">
                                      <p:cBhvr additive="base">
                                        <p:cTn id="45" dur="1000" fill="hold"/>
                                        <p:tgtEl>
                                          <p:spTgt spid="8195">
                                            <p:txEl>
                                              <p:pRg st="8" end="8"/>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idx="1"/>
          </p:nvPr>
        </p:nvSpPr>
        <p:spPr/>
        <p:txBody>
          <a:bodyPr>
            <a:normAutofit lnSpcReduction="10000"/>
          </a:bodyPr>
          <a:lstStyle/>
          <a:p>
            <a:pPr lvl="1">
              <a:buFont typeface="Arial" pitchFamily="34" charset="0"/>
              <a:buChar char="•"/>
            </a:pPr>
            <a:r>
              <a:rPr lang="en-US" dirty="0" smtClean="0"/>
              <a:t>humor based on opposites: humor based on using words to suggest the opposite of their literal meaning</a:t>
            </a:r>
          </a:p>
          <a:p>
            <a:pPr lvl="1">
              <a:buFont typeface="Arial" pitchFamily="34" charset="0"/>
              <a:buChar char="•"/>
            </a:pPr>
            <a:r>
              <a:rPr lang="en-US" dirty="0" smtClean="0"/>
              <a:t>something humorous based on contradiction: something said or written that uses humor based on words suggesting the opposite of their literal meaning</a:t>
            </a:r>
          </a:p>
          <a:p>
            <a:pPr lvl="1">
              <a:buFont typeface="Arial" pitchFamily="34" charset="0"/>
              <a:buChar char="•"/>
            </a:pPr>
            <a:r>
              <a:rPr lang="en-US" dirty="0" smtClean="0"/>
              <a:t>incongruity: incongruity between what actually happens and what might be expected to happen, especially when this disparity seems absurd or laughable</a:t>
            </a:r>
            <a:endParaRPr lang="en-US" dirty="0"/>
          </a:p>
        </p:txBody>
      </p:sp>
    </p:spTree>
    <p:extLst>
      <p:ext uri="{BB962C8B-B14F-4D97-AF65-F5344CB8AC3E}">
        <p14:creationId xmlns:p14="http://schemas.microsoft.com/office/powerpoint/2010/main" val="23822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0"/>
            <a:ext cx="10055352" cy="67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442" y="3657600"/>
            <a:ext cx="3200400" cy="1200329"/>
          </a:xfrm>
          <a:prstGeom prst="rect">
            <a:avLst/>
          </a:prstGeom>
          <a:noFill/>
        </p:spPr>
        <p:txBody>
          <a:bodyPr wrap="square" rtlCol="0">
            <a:spAutoFit/>
          </a:bodyPr>
          <a:lstStyle/>
          <a:p>
            <a:r>
              <a:rPr lang="en-US" sz="7200" b="1" dirty="0" smtClean="0">
                <a:latin typeface="Gabriola" pitchFamily="82" charset="0"/>
              </a:rPr>
              <a:t>irony</a:t>
            </a:r>
            <a:endParaRPr lang="en-US" sz="7200" b="1" dirty="0">
              <a:latin typeface="Gabriola" pitchFamily="82" charset="0"/>
            </a:endParaRPr>
          </a:p>
        </p:txBody>
      </p:sp>
    </p:spTree>
    <p:extLst>
      <p:ext uri="{BB962C8B-B14F-4D97-AF65-F5344CB8AC3E}">
        <p14:creationId xmlns:p14="http://schemas.microsoft.com/office/powerpoint/2010/main" val="2018231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THESIS?</a:t>
            </a:r>
            <a:endParaRPr lang="en-US" dirty="0"/>
          </a:p>
        </p:txBody>
      </p:sp>
      <p:sp>
        <p:nvSpPr>
          <p:cNvPr id="3" name="Content Placeholder 2"/>
          <p:cNvSpPr>
            <a:spLocks noGrp="1"/>
          </p:cNvSpPr>
          <p:nvPr>
            <p:ph idx="1"/>
          </p:nvPr>
        </p:nvSpPr>
        <p:spPr/>
        <p:txBody>
          <a:bodyPr/>
          <a:lstStyle/>
          <a:p>
            <a:r>
              <a:rPr lang="en-US" dirty="0" smtClean="0"/>
              <a:t>In what context (surroundings/environment) did you hear the word </a:t>
            </a:r>
            <a:r>
              <a:rPr lang="en-US" u="sng" dirty="0" smtClean="0"/>
              <a:t>thesis</a:t>
            </a:r>
            <a:r>
              <a:rPr lang="en-US" dirty="0" smtClean="0"/>
              <a:t>?</a:t>
            </a:r>
          </a:p>
          <a:p>
            <a:endParaRPr lang="en-US" dirty="0" smtClean="0"/>
          </a:p>
          <a:p>
            <a:r>
              <a:rPr lang="en-US" dirty="0" smtClean="0"/>
              <a:t>What do you already know about the word thesis?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ustDataLst>
      <p:tags r:id="rId1"/>
    </p:custDataLst>
    <p:extLst>
      <p:ext uri="{BB962C8B-B14F-4D97-AF65-F5344CB8AC3E}">
        <p14:creationId xmlns:p14="http://schemas.microsoft.com/office/powerpoint/2010/main" val="183843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1342590"/>
            <a:ext cx="12284400" cy="8196000"/>
          </a:xfrm>
        </p:spPr>
      </p:pic>
      <p:sp>
        <p:nvSpPr>
          <p:cNvPr id="5" name="TextBox 4"/>
          <p:cNvSpPr txBox="1"/>
          <p:nvPr/>
        </p:nvSpPr>
        <p:spPr>
          <a:xfrm>
            <a:off x="-309390" y="5117445"/>
            <a:ext cx="8534400" cy="1754326"/>
          </a:xfrm>
          <a:prstGeom prst="rect">
            <a:avLst/>
          </a:prstGeom>
          <a:solidFill>
            <a:srgbClr val="CCCCFF"/>
          </a:solidFill>
        </p:spPr>
        <p:txBody>
          <a:bodyPr wrap="square" rtlCol="0">
            <a:spAutoFit/>
          </a:bodyPr>
          <a:lstStyle/>
          <a:p>
            <a:pPr algn="ctr"/>
            <a:r>
              <a:rPr lang="en-US" sz="3600" b="1" dirty="0" smtClean="0"/>
              <a:t>“If you </a:t>
            </a:r>
            <a:r>
              <a:rPr lang="en-US" sz="3600" b="1" dirty="0" smtClean="0">
                <a:solidFill>
                  <a:schemeClr val="accent2">
                    <a:lumMod val="50000"/>
                  </a:schemeClr>
                </a:solidFill>
              </a:rPr>
              <a:t>do</a:t>
            </a:r>
            <a:r>
              <a:rPr lang="en-US" sz="3600" b="1" dirty="0" smtClean="0"/>
              <a:t> what you’ve </a:t>
            </a:r>
            <a:r>
              <a:rPr lang="en-US" sz="3600" b="1" dirty="0" smtClean="0">
                <a:solidFill>
                  <a:schemeClr val="accent2">
                    <a:lumMod val="50000"/>
                  </a:schemeClr>
                </a:solidFill>
              </a:rPr>
              <a:t>always done</a:t>
            </a:r>
            <a:r>
              <a:rPr lang="en-US" sz="3600" b="1" dirty="0" smtClean="0"/>
              <a:t>,</a:t>
            </a:r>
          </a:p>
          <a:p>
            <a:pPr algn="ctr"/>
            <a:r>
              <a:rPr lang="en-US" sz="3600" b="1" dirty="0" smtClean="0"/>
              <a:t> you’ll </a:t>
            </a:r>
            <a:r>
              <a:rPr lang="en-US" sz="3600" b="1" dirty="0" smtClean="0">
                <a:solidFill>
                  <a:schemeClr val="accent2">
                    <a:lumMod val="50000"/>
                  </a:schemeClr>
                </a:solidFill>
              </a:rPr>
              <a:t>get</a:t>
            </a:r>
            <a:r>
              <a:rPr lang="en-US" sz="3600" b="1" dirty="0" smtClean="0"/>
              <a:t> what you’ve </a:t>
            </a:r>
            <a:r>
              <a:rPr lang="en-US" sz="3600" b="1" dirty="0" smtClean="0">
                <a:solidFill>
                  <a:schemeClr val="accent2">
                    <a:lumMod val="50000"/>
                  </a:schemeClr>
                </a:solidFill>
              </a:rPr>
              <a:t>always gotten</a:t>
            </a:r>
            <a:r>
              <a:rPr lang="en-US" sz="3600" b="1" dirty="0" smtClean="0"/>
              <a:t>.”</a:t>
            </a:r>
          </a:p>
          <a:p>
            <a:pPr algn="ctr"/>
            <a:r>
              <a:rPr lang="en-US" sz="3600" b="1" dirty="0" smtClean="0"/>
              <a:t> ~ Anthony Robbins</a:t>
            </a:r>
            <a:endParaRPr lang="en-US" sz="3600" b="1" dirty="0"/>
          </a:p>
        </p:txBody>
      </p:sp>
    </p:spTree>
    <p:extLst>
      <p:ext uri="{BB962C8B-B14F-4D97-AF65-F5344CB8AC3E}">
        <p14:creationId xmlns:p14="http://schemas.microsoft.com/office/powerpoint/2010/main" val="389512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normAutofit/>
          </a:bodyPr>
          <a:lstStyle/>
          <a:p>
            <a:r>
              <a:rPr lang="en-US" dirty="0" smtClean="0"/>
              <a:t>(pg. 87 ) the central or unifying idea or ideas that the author has in mind as he or she composes an article [written publications], broadcast [radio/TV], or documentary [TV/video/film]</a:t>
            </a:r>
          </a:p>
          <a:p>
            <a:pPr>
              <a:buNone/>
            </a:pPr>
            <a:endParaRPr lang="en-US" dirty="0" smtClean="0"/>
          </a:p>
        </p:txBody>
      </p:sp>
    </p:spTree>
    <p:custDataLst>
      <p:tags r:id="rId1"/>
    </p:custDataLst>
    <p:extLst>
      <p:ext uri="{BB962C8B-B14F-4D97-AF65-F5344CB8AC3E}">
        <p14:creationId xmlns:p14="http://schemas.microsoft.com/office/powerpoint/2010/main" val="122351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0" y="228600"/>
            <a:ext cx="7772400" cy="6448295"/>
          </a:xfrm>
        </p:spPr>
      </p:pic>
    </p:spTree>
    <p:custDataLst>
      <p:tags r:id="rId1"/>
    </p:custDataLst>
    <p:extLst>
      <p:ext uri="{BB962C8B-B14F-4D97-AF65-F5344CB8AC3E}">
        <p14:creationId xmlns:p14="http://schemas.microsoft.com/office/powerpoint/2010/main" val="1006887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696" y="3316"/>
            <a:ext cx="10527721" cy="7007087"/>
          </a:xfrm>
        </p:spPr>
      </p:pic>
      <p:sp>
        <p:nvSpPr>
          <p:cNvPr id="5" name="TextBox 4"/>
          <p:cNvSpPr txBox="1"/>
          <p:nvPr/>
        </p:nvSpPr>
        <p:spPr>
          <a:xfrm>
            <a:off x="990600" y="1447800"/>
            <a:ext cx="4038600" cy="1107996"/>
          </a:xfrm>
          <a:prstGeom prst="rect">
            <a:avLst/>
          </a:prstGeom>
          <a:noFill/>
        </p:spPr>
        <p:txBody>
          <a:bodyPr wrap="square" lIns="91425" tIns="45713" rIns="91425" bIns="45713" rtlCol="0">
            <a:spAutoFit/>
          </a:bodyPr>
          <a:lstStyle/>
          <a:p>
            <a:pPr defTabSz="914259"/>
            <a:r>
              <a:rPr lang="en-US" sz="6600" dirty="0">
                <a:solidFill>
                  <a:srgbClr val="00CC99"/>
                </a:solidFill>
                <a:latin typeface="Gabriola" pitchFamily="82" charset="0"/>
              </a:rPr>
              <a:t>Previewing</a:t>
            </a:r>
          </a:p>
        </p:txBody>
      </p:sp>
    </p:spTree>
    <p:extLst>
      <p:ext uri="{BB962C8B-B14F-4D97-AF65-F5344CB8AC3E}">
        <p14:creationId xmlns:p14="http://schemas.microsoft.com/office/powerpoint/2010/main" val="178183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0"/>
            <a:ext cx="9674439" cy="6934200"/>
          </a:xfrm>
        </p:spPr>
      </p:pic>
      <p:sp>
        <p:nvSpPr>
          <p:cNvPr id="5" name="TextBox 4"/>
          <p:cNvSpPr txBox="1"/>
          <p:nvPr/>
        </p:nvSpPr>
        <p:spPr>
          <a:xfrm>
            <a:off x="1882140" y="685800"/>
            <a:ext cx="5257800" cy="769441"/>
          </a:xfrm>
          <a:prstGeom prst="rect">
            <a:avLst/>
          </a:prstGeom>
          <a:noFill/>
        </p:spPr>
        <p:txBody>
          <a:bodyPr wrap="square" rtlCol="0">
            <a:spAutoFit/>
          </a:bodyPr>
          <a:lstStyle/>
          <a:p>
            <a:pPr algn="ctr"/>
            <a:r>
              <a:rPr lang="en-US" sz="4400" dirty="0" smtClean="0">
                <a:solidFill>
                  <a:schemeClr val="accent6">
                    <a:lumMod val="75000"/>
                  </a:schemeClr>
                </a:solidFill>
              </a:rPr>
              <a:t>paraphrasing</a:t>
            </a:r>
            <a:endParaRPr lang="en-US" sz="4400" dirty="0">
              <a:solidFill>
                <a:schemeClr val="accent6">
                  <a:lumMod val="75000"/>
                </a:schemeClr>
              </a:solidFill>
            </a:endParaRPr>
          </a:p>
        </p:txBody>
      </p:sp>
    </p:spTree>
    <p:extLst>
      <p:ext uri="{BB962C8B-B14F-4D97-AF65-F5344CB8AC3E}">
        <p14:creationId xmlns:p14="http://schemas.microsoft.com/office/powerpoint/2010/main" val="57300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9144000" cy="9144000"/>
          </a:xfrm>
          <a:prstGeom prst="rect">
            <a:avLst/>
          </a:prstGeom>
        </p:spPr>
      </p:pic>
      <p:sp>
        <p:nvSpPr>
          <p:cNvPr id="5" name="TextBox 4"/>
          <p:cNvSpPr txBox="1"/>
          <p:nvPr/>
        </p:nvSpPr>
        <p:spPr>
          <a:xfrm>
            <a:off x="3673929" y="2743200"/>
            <a:ext cx="1752600" cy="1323439"/>
          </a:xfrm>
          <a:prstGeom prst="rect">
            <a:avLst/>
          </a:prstGeom>
          <a:solidFill>
            <a:srgbClr val="00B0F0"/>
          </a:solidFill>
        </p:spPr>
        <p:txBody>
          <a:bodyPr wrap="square" rtlCol="0">
            <a:spAutoFit/>
          </a:bodyPr>
          <a:lstStyle/>
          <a:p>
            <a:pPr algn="ctr"/>
            <a:r>
              <a:rPr lang="en-US" sz="2000" b="1" dirty="0" smtClean="0">
                <a:solidFill>
                  <a:prstClr val="white"/>
                </a:solidFill>
              </a:rPr>
              <a:t>A VOWEL is the NUCLEUS of a</a:t>
            </a:r>
          </a:p>
          <a:p>
            <a:pPr algn="ctr"/>
            <a:r>
              <a:rPr lang="en-US" sz="2000" b="1" dirty="0" smtClean="0">
                <a:solidFill>
                  <a:prstClr val="white"/>
                </a:solidFill>
              </a:rPr>
              <a:t>SYLLABLE</a:t>
            </a:r>
            <a:endParaRPr lang="en-US" sz="2000" b="1" dirty="0">
              <a:solidFill>
                <a:prstClr val="white"/>
              </a:solidFill>
            </a:endParaRPr>
          </a:p>
        </p:txBody>
      </p:sp>
      <p:sp>
        <p:nvSpPr>
          <p:cNvPr id="6" name="TextBox 5"/>
          <p:cNvSpPr txBox="1"/>
          <p:nvPr/>
        </p:nvSpPr>
        <p:spPr>
          <a:xfrm>
            <a:off x="1600200" y="457200"/>
            <a:ext cx="6172200" cy="1323439"/>
          </a:xfrm>
          <a:prstGeom prst="rect">
            <a:avLst/>
          </a:prstGeom>
          <a:noFill/>
        </p:spPr>
        <p:txBody>
          <a:bodyPr wrap="square" rtlCol="0">
            <a:spAutoFit/>
          </a:bodyPr>
          <a:lstStyle/>
          <a:p>
            <a:pPr algn="ctr"/>
            <a:r>
              <a:rPr lang="en-US" sz="4000" b="1" dirty="0" smtClean="0">
                <a:solidFill>
                  <a:prstClr val="black"/>
                </a:solidFill>
              </a:rPr>
              <a:t>Part 2, Chapter 2 (P2C2): VOWELS</a:t>
            </a:r>
            <a:endParaRPr lang="en-US" sz="4000" b="1" dirty="0">
              <a:solidFill>
                <a:prstClr val="black"/>
              </a:solidFill>
            </a:endParaRPr>
          </a:p>
        </p:txBody>
      </p:sp>
    </p:spTree>
    <p:extLst>
      <p:ext uri="{BB962C8B-B14F-4D97-AF65-F5344CB8AC3E}">
        <p14:creationId xmlns:p14="http://schemas.microsoft.com/office/powerpoint/2010/main" val="292647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Consonants Vs. Vowels</a:t>
            </a:r>
            <a:endParaRPr lang="en-US" dirty="0"/>
          </a:p>
        </p:txBody>
      </p:sp>
      <p:pic>
        <p:nvPicPr>
          <p:cNvPr id="4" name="Content Placeholder 3" descr="sayAH.jpg"/>
          <p:cNvPicPr>
            <a:picLocks noGrp="1" noChangeAspect="1"/>
          </p:cNvPicPr>
          <p:nvPr>
            <p:ph idx="1"/>
          </p:nvPr>
        </p:nvPicPr>
        <p:blipFill>
          <a:blip r:embed="rId3" cstate="print"/>
          <a:stretch>
            <a:fillRect/>
          </a:stretch>
        </p:blipFill>
        <p:spPr>
          <a:xfrm>
            <a:off x="0" y="0"/>
            <a:ext cx="6083676" cy="7273960"/>
          </a:xfrm>
        </p:spPr>
      </p:pic>
      <p:sp>
        <p:nvSpPr>
          <p:cNvPr id="7" name="TextBox 6"/>
          <p:cNvSpPr txBox="1"/>
          <p:nvPr/>
        </p:nvSpPr>
        <p:spPr>
          <a:xfrm>
            <a:off x="6019800" y="0"/>
            <a:ext cx="3124200" cy="7909858"/>
          </a:xfrm>
          <a:prstGeom prst="rect">
            <a:avLst/>
          </a:prstGeom>
          <a:solidFill>
            <a:srgbClr val="009900"/>
          </a:solidFill>
        </p:spPr>
        <p:txBody>
          <a:bodyPr wrap="square" rtlCol="0">
            <a:spAutoFit/>
          </a:bodyPr>
          <a:lstStyle/>
          <a:p>
            <a:endParaRPr lang="en-US" sz="3200" b="1" dirty="0" smtClean="0">
              <a:solidFill>
                <a:srgbClr val="FFFF00"/>
              </a:solidFill>
            </a:endParaRPr>
          </a:p>
          <a:p>
            <a:endParaRPr lang="en-US" sz="3200" b="1" dirty="0" smtClean="0">
              <a:solidFill>
                <a:srgbClr val="FFFF00"/>
              </a:solidFill>
            </a:endParaRPr>
          </a:p>
          <a:p>
            <a:r>
              <a:rPr lang="en-US" sz="6000" b="1" dirty="0" smtClean="0">
                <a:solidFill>
                  <a:srgbClr val="FFFF00"/>
                </a:solidFill>
              </a:rPr>
              <a:t>VOWELS:</a:t>
            </a:r>
          </a:p>
          <a:p>
            <a:pPr algn="ctr"/>
            <a:r>
              <a:rPr lang="en-US" sz="9600" b="1" dirty="0" smtClean="0">
                <a:solidFill>
                  <a:srgbClr val="FFFF00"/>
                </a:solidFill>
              </a:rPr>
              <a:t>Say, “Ah!”</a:t>
            </a:r>
          </a:p>
          <a:p>
            <a:endParaRPr lang="en-US" sz="9600" b="1" dirty="0" smtClean="0">
              <a:solidFill>
                <a:srgbClr val="FFFF00"/>
              </a:solidFill>
            </a:endParaRPr>
          </a:p>
          <a:p>
            <a:endParaRPr lang="en-US" sz="9600" b="1" dirty="0">
              <a:solidFill>
                <a:srgbClr val="FFFF00"/>
              </a:solidFill>
            </a:endParaRPr>
          </a:p>
        </p:txBody>
      </p:sp>
    </p:spTree>
    <p:extLst>
      <p:ext uri="{BB962C8B-B14F-4D97-AF65-F5344CB8AC3E}">
        <p14:creationId xmlns:p14="http://schemas.microsoft.com/office/powerpoint/2010/main" val="166969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ancialaidservices.jpg"/>
          <p:cNvPicPr>
            <a:picLocks noGrp="1" noChangeAspect="1"/>
          </p:cNvPicPr>
          <p:nvPr>
            <p:ph idx="1"/>
          </p:nvPr>
        </p:nvPicPr>
        <p:blipFill>
          <a:blip r:embed="rId3" cstate="print"/>
          <a:stretch>
            <a:fillRect/>
          </a:stretch>
        </p:blipFill>
        <p:spPr>
          <a:xfrm>
            <a:off x="1066800" y="-762000"/>
            <a:ext cx="6934200" cy="6903381"/>
          </a:xfrm>
        </p:spPr>
      </p:pic>
      <p:sp>
        <p:nvSpPr>
          <p:cNvPr id="5" name="TextBox 4"/>
          <p:cNvSpPr txBox="1"/>
          <p:nvPr/>
        </p:nvSpPr>
        <p:spPr>
          <a:xfrm>
            <a:off x="2514600" y="5410200"/>
            <a:ext cx="4267200" cy="830997"/>
          </a:xfrm>
          <a:prstGeom prst="rect">
            <a:avLst/>
          </a:prstGeom>
          <a:solidFill>
            <a:schemeClr val="tx1"/>
          </a:solidFill>
        </p:spPr>
        <p:txBody>
          <a:bodyPr wrap="square" rtlCol="0">
            <a:spAutoFit/>
          </a:bodyPr>
          <a:lstStyle/>
          <a:p>
            <a:r>
              <a:rPr lang="en-US" sz="4800" b="1" dirty="0" smtClean="0">
                <a:solidFill>
                  <a:srgbClr val="FFCC99"/>
                </a:solidFill>
                <a:latin typeface="Gabriola" pitchFamily="82" charset="0"/>
              </a:rPr>
              <a:t>Financial Aid Services</a:t>
            </a:r>
            <a:endParaRPr lang="en-US" sz="4800" b="1" dirty="0">
              <a:solidFill>
                <a:srgbClr val="FFCC99"/>
              </a:solidFill>
              <a:latin typeface="Gabriola" pitchFamily="82" charset="0"/>
            </a:endParaRPr>
          </a:p>
        </p:txBody>
      </p:sp>
    </p:spTree>
    <p:extLst>
      <p:ext uri="{BB962C8B-B14F-4D97-AF65-F5344CB8AC3E}">
        <p14:creationId xmlns:p14="http://schemas.microsoft.com/office/powerpoint/2010/main" val="3965838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0"/>
            <a:ext cx="10210800" cy="7890165"/>
          </a:xfrm>
        </p:spPr>
      </p:pic>
      <p:sp>
        <p:nvSpPr>
          <p:cNvPr id="5" name="TextBox 4"/>
          <p:cNvSpPr txBox="1"/>
          <p:nvPr/>
        </p:nvSpPr>
        <p:spPr>
          <a:xfrm>
            <a:off x="4038600" y="228600"/>
            <a:ext cx="4419600" cy="646331"/>
          </a:xfrm>
          <a:prstGeom prst="rect">
            <a:avLst/>
          </a:prstGeom>
          <a:solidFill>
            <a:schemeClr val="bg2">
              <a:lumMod val="75000"/>
            </a:schemeClr>
          </a:solidFill>
        </p:spPr>
        <p:txBody>
          <a:bodyPr wrap="square" rtlCol="0">
            <a:spAutoFit/>
          </a:bodyPr>
          <a:lstStyle/>
          <a:p>
            <a:pPr algn="ctr"/>
            <a:r>
              <a:rPr lang="en-US" sz="3600" b="1" dirty="0" smtClean="0">
                <a:solidFill>
                  <a:srgbClr val="7030A0"/>
                </a:solidFill>
              </a:rPr>
              <a:t>Notes with Diagrams </a:t>
            </a:r>
            <a:endParaRPr lang="en-US" sz="3600" b="1" dirty="0">
              <a:solidFill>
                <a:srgbClr val="7030A0"/>
              </a:solidFill>
            </a:endParaRPr>
          </a:p>
        </p:txBody>
      </p:sp>
    </p:spTree>
    <p:extLst>
      <p:ext uri="{BB962C8B-B14F-4D97-AF65-F5344CB8AC3E}">
        <p14:creationId xmlns:p14="http://schemas.microsoft.com/office/powerpoint/2010/main" val="2730189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5591" y="-228600"/>
            <a:ext cx="11139591" cy="7449602"/>
          </a:xfrm>
        </p:spPr>
      </p:pic>
      <p:sp>
        <p:nvSpPr>
          <p:cNvPr id="7" name="TextBox 6"/>
          <p:cNvSpPr txBox="1"/>
          <p:nvPr/>
        </p:nvSpPr>
        <p:spPr>
          <a:xfrm>
            <a:off x="4405604" y="4495800"/>
            <a:ext cx="4191000" cy="2123658"/>
          </a:xfrm>
          <a:prstGeom prst="rect">
            <a:avLst/>
          </a:prstGeom>
          <a:solidFill>
            <a:schemeClr val="accent3">
              <a:lumMod val="40000"/>
              <a:lumOff val="60000"/>
            </a:schemeClr>
          </a:solidFill>
        </p:spPr>
        <p:txBody>
          <a:bodyPr wrap="square" rtlCol="0">
            <a:spAutoFit/>
          </a:bodyPr>
          <a:lstStyle/>
          <a:p>
            <a:r>
              <a:rPr lang="en-US" sz="4400" b="1" dirty="0" smtClean="0">
                <a:solidFill>
                  <a:srgbClr val="C0504D">
                    <a:lumMod val="50000"/>
                  </a:srgbClr>
                </a:solidFill>
                <a:latin typeface="Gabriola" pitchFamily="82" charset="0"/>
              </a:rPr>
              <a:t>Dr. Marvin Aaron, </a:t>
            </a:r>
          </a:p>
          <a:p>
            <a:r>
              <a:rPr lang="en-US" sz="4400" b="1" dirty="0" smtClean="0">
                <a:solidFill>
                  <a:srgbClr val="C0504D">
                    <a:lumMod val="50000"/>
                  </a:srgbClr>
                </a:solidFill>
                <a:latin typeface="Gabriola" pitchFamily="82" charset="0"/>
              </a:rPr>
              <a:t>Dean of Student Development</a:t>
            </a:r>
            <a:endParaRPr lang="en-US" sz="4400" b="1" dirty="0">
              <a:solidFill>
                <a:srgbClr val="C0504D">
                  <a:lumMod val="50000"/>
                </a:srgbClr>
              </a:solidFill>
              <a:latin typeface="Gabriola" pitchFamily="82" charset="0"/>
            </a:endParaRPr>
          </a:p>
        </p:txBody>
      </p:sp>
    </p:spTree>
    <p:extLst>
      <p:ext uri="{BB962C8B-B14F-4D97-AF65-F5344CB8AC3E}">
        <p14:creationId xmlns:p14="http://schemas.microsoft.com/office/powerpoint/2010/main" val="3848304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omework1.jpg"/>
          <p:cNvPicPr>
            <a:picLocks noGrp="1" noChangeAspect="1"/>
          </p:cNvPicPr>
          <p:nvPr>
            <p:ph idx="1"/>
          </p:nvPr>
        </p:nvPicPr>
        <p:blipFill>
          <a:blip r:embed="rId3" cstate="print"/>
          <a:stretch>
            <a:fillRect/>
          </a:stretch>
        </p:blipFill>
        <p:spPr>
          <a:xfrm>
            <a:off x="-228600" y="-990600"/>
            <a:ext cx="9372600" cy="9374982"/>
          </a:xfrm>
        </p:spPr>
      </p:pic>
      <p:sp>
        <p:nvSpPr>
          <p:cNvPr id="7" name="TextBox 6"/>
          <p:cNvSpPr txBox="1"/>
          <p:nvPr/>
        </p:nvSpPr>
        <p:spPr>
          <a:xfrm>
            <a:off x="304800" y="838200"/>
            <a:ext cx="7543800" cy="2123644"/>
          </a:xfrm>
          <a:prstGeom prst="rect">
            <a:avLst/>
          </a:prstGeom>
          <a:noFill/>
        </p:spPr>
        <p:txBody>
          <a:bodyPr wrap="square" lIns="91425" tIns="45713" rIns="91425" bIns="45713" rtlCol="0">
            <a:spAutoFit/>
          </a:bodyPr>
          <a:lstStyle/>
          <a:p>
            <a:pPr algn="ctr" defTabSz="914259"/>
            <a:r>
              <a:rPr lang="en-US" sz="6600" b="1" dirty="0">
                <a:solidFill>
                  <a:prstClr val="white"/>
                </a:solidFill>
              </a:rPr>
              <a:t>Homework</a:t>
            </a:r>
            <a:r>
              <a:rPr lang="en-US" sz="6600" b="1" dirty="0" smtClean="0">
                <a:solidFill>
                  <a:prstClr val="white"/>
                </a:solidFill>
              </a:rPr>
              <a:t>: due  Tues, 9/18)</a:t>
            </a:r>
            <a:endParaRPr lang="en-US" sz="6600" b="1" dirty="0">
              <a:solidFill>
                <a:prstClr val="white"/>
              </a:solidFill>
            </a:endParaRPr>
          </a:p>
        </p:txBody>
      </p:sp>
      <p:sp>
        <p:nvSpPr>
          <p:cNvPr id="8" name="TextBox 7"/>
          <p:cNvSpPr txBox="1"/>
          <p:nvPr/>
        </p:nvSpPr>
        <p:spPr>
          <a:xfrm>
            <a:off x="304800" y="3505200"/>
            <a:ext cx="8229600" cy="584775"/>
          </a:xfrm>
          <a:prstGeom prst="rect">
            <a:avLst/>
          </a:prstGeom>
          <a:noFill/>
        </p:spPr>
        <p:txBody>
          <a:bodyPr wrap="square" lIns="91425" tIns="45713" rIns="91425" bIns="45713" rtlCol="0">
            <a:spAutoFit/>
          </a:bodyPr>
          <a:lstStyle/>
          <a:p>
            <a:pPr defTabSz="914259"/>
            <a:endParaRPr lang="en-US" sz="3200" b="1" dirty="0">
              <a:solidFill>
                <a:prstClr val="black"/>
              </a:solidFill>
            </a:endParaRPr>
          </a:p>
        </p:txBody>
      </p:sp>
      <p:sp>
        <p:nvSpPr>
          <p:cNvPr id="9" name="TextBox 8"/>
          <p:cNvSpPr txBox="1"/>
          <p:nvPr/>
        </p:nvSpPr>
        <p:spPr>
          <a:xfrm>
            <a:off x="228600" y="3318584"/>
            <a:ext cx="8534400" cy="3539416"/>
          </a:xfrm>
          <a:prstGeom prst="rect">
            <a:avLst/>
          </a:prstGeom>
          <a:solidFill>
            <a:srgbClr val="C00000"/>
          </a:solidFill>
        </p:spPr>
        <p:txBody>
          <a:bodyPr wrap="square" lIns="91425" tIns="45713" rIns="91425" bIns="45713" rtlCol="0">
            <a:spAutoFit/>
          </a:bodyPr>
          <a:lstStyle/>
          <a:p>
            <a:pPr marL="228600" indent="-228600">
              <a:buAutoNum type="arabicPeriod"/>
            </a:pPr>
            <a:r>
              <a:rPr lang="en-US" sz="3200" b="1" dirty="0" smtClean="0">
                <a:solidFill>
                  <a:srgbClr val="99FF99"/>
                </a:solidFill>
              </a:rPr>
              <a:t> Lecture Notes for Ch. 1 (9/4, 9/6, &amp; 9/11)</a:t>
            </a:r>
          </a:p>
          <a:p>
            <a:r>
              <a:rPr lang="en-US" sz="3200" b="1" dirty="0">
                <a:solidFill>
                  <a:srgbClr val="99FF99"/>
                </a:solidFill>
              </a:rPr>
              <a:t> </a:t>
            </a:r>
            <a:r>
              <a:rPr lang="en-US" sz="3200" b="1" dirty="0" smtClean="0">
                <a:solidFill>
                  <a:srgbClr val="99FF99"/>
                </a:solidFill>
              </a:rPr>
              <a:t>   (10 pts)</a:t>
            </a:r>
          </a:p>
          <a:p>
            <a:r>
              <a:rPr lang="en-US" sz="3200" b="1" dirty="0" smtClean="0">
                <a:solidFill>
                  <a:srgbClr val="99FF99"/>
                </a:solidFill>
              </a:rPr>
              <a:t>2. Exercise 8: The Time Monitor, pg. 66-70</a:t>
            </a:r>
          </a:p>
          <a:p>
            <a:r>
              <a:rPr lang="en-US" sz="3200" b="1" dirty="0" smtClean="0">
                <a:solidFill>
                  <a:srgbClr val="99FF99"/>
                </a:solidFill>
              </a:rPr>
              <a:t>    (10 </a:t>
            </a:r>
            <a:r>
              <a:rPr lang="en-US" sz="3200" b="1" dirty="0" err="1" smtClean="0">
                <a:solidFill>
                  <a:srgbClr val="99FF99"/>
                </a:solidFill>
              </a:rPr>
              <a:t>pts</a:t>
            </a:r>
            <a:r>
              <a:rPr lang="en-US" sz="3200" b="1" dirty="0" smtClean="0">
                <a:solidFill>
                  <a:srgbClr val="99FF99"/>
                </a:solidFill>
              </a:rPr>
              <a:t>) * due in one week (Thurs, 9/20)</a:t>
            </a:r>
          </a:p>
          <a:p>
            <a:r>
              <a:rPr lang="en-US" sz="3200" b="1" dirty="0" smtClean="0">
                <a:solidFill>
                  <a:schemeClr val="bg1"/>
                </a:solidFill>
              </a:rPr>
              <a:t>3.</a:t>
            </a:r>
            <a:r>
              <a:rPr lang="en-US" sz="3200" b="1" dirty="0" smtClean="0">
                <a:solidFill>
                  <a:srgbClr val="99FF99"/>
                </a:solidFill>
              </a:rPr>
              <a:t> </a:t>
            </a:r>
            <a:r>
              <a:rPr lang="en-US" sz="3200" b="1" dirty="0" smtClean="0">
                <a:solidFill>
                  <a:schemeClr val="bg1"/>
                </a:solidFill>
              </a:rPr>
              <a:t>Read “The ABC Daily To-Do List,” pgs. 74-75</a:t>
            </a:r>
          </a:p>
          <a:p>
            <a:r>
              <a:rPr lang="en-US" sz="3200" b="1" dirty="0" smtClean="0">
                <a:solidFill>
                  <a:schemeClr val="bg1"/>
                </a:solidFill>
              </a:rPr>
              <a:t>4. Read “Stop Procrastination Now,” pgs. 86-87</a:t>
            </a:r>
          </a:p>
          <a:p>
            <a:pPr defTabSz="914259"/>
            <a:endParaRPr lang="en-US" sz="3200" b="1" dirty="0">
              <a:solidFill>
                <a:prstClr val="white"/>
              </a:solidFill>
            </a:endParaRPr>
          </a:p>
        </p:txBody>
      </p:sp>
    </p:spTree>
    <p:extLst>
      <p:ext uri="{BB962C8B-B14F-4D97-AF65-F5344CB8AC3E}">
        <p14:creationId xmlns:p14="http://schemas.microsoft.com/office/powerpoint/2010/main" val="332361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52400"/>
            <a:ext cx="5029200" cy="6432898"/>
          </a:xfrm>
        </p:spPr>
      </p:pic>
    </p:spTree>
    <p:extLst>
      <p:ext uri="{BB962C8B-B14F-4D97-AF65-F5344CB8AC3E}">
        <p14:creationId xmlns:p14="http://schemas.microsoft.com/office/powerpoint/2010/main" val="74369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Yes We Can (1).jpg"/>
          <p:cNvPicPr>
            <a:picLocks noGrp="1" noChangeAspect="1"/>
          </p:cNvPicPr>
          <p:nvPr>
            <p:ph idx="1"/>
          </p:nvPr>
        </p:nvPicPr>
        <p:blipFill>
          <a:blip r:embed="rId3" cstate="print"/>
          <a:stretch>
            <a:fillRect/>
          </a:stretch>
        </p:blipFill>
        <p:spPr>
          <a:xfrm>
            <a:off x="0" y="0"/>
            <a:ext cx="5257800" cy="7105135"/>
          </a:xfrm>
        </p:spPr>
      </p:pic>
      <p:sp>
        <p:nvSpPr>
          <p:cNvPr id="5" name="TextBox 4"/>
          <p:cNvSpPr txBox="1"/>
          <p:nvPr/>
        </p:nvSpPr>
        <p:spPr>
          <a:xfrm>
            <a:off x="5257800" y="0"/>
            <a:ext cx="3886200" cy="7848302"/>
          </a:xfrm>
          <a:prstGeom prst="rect">
            <a:avLst/>
          </a:prstGeom>
          <a:solidFill>
            <a:srgbClr val="C00000"/>
          </a:solidFill>
        </p:spPr>
        <p:txBody>
          <a:bodyPr wrap="square" rtlCol="0">
            <a:spAutoFit/>
          </a:bodyPr>
          <a:lstStyle/>
          <a:p>
            <a:pPr algn="ctr"/>
            <a:r>
              <a:rPr lang="en-US" sz="3600" b="1" dirty="0" smtClean="0">
                <a:solidFill>
                  <a:srgbClr val="FFFFCC"/>
                </a:solidFill>
              </a:rPr>
              <a:t>TEST Chapter 1 Breakdown:</a:t>
            </a:r>
          </a:p>
          <a:p>
            <a:r>
              <a:rPr lang="en-US" sz="3600" b="1" dirty="0" smtClean="0">
                <a:solidFill>
                  <a:srgbClr val="FFFFCC"/>
                </a:solidFill>
              </a:rPr>
              <a:t>*Open Book Test*</a:t>
            </a:r>
          </a:p>
          <a:p>
            <a:pPr algn="ctr"/>
            <a:r>
              <a:rPr lang="en-US" sz="3600" b="1" u="sng" dirty="0" smtClean="0">
                <a:solidFill>
                  <a:srgbClr val="FFFFCC"/>
                </a:solidFill>
              </a:rPr>
              <a:t>50 points</a:t>
            </a:r>
          </a:p>
          <a:p>
            <a:endParaRPr lang="en-US" sz="3600" b="1" u="sng" dirty="0" smtClean="0">
              <a:solidFill>
                <a:srgbClr val="FFFFCC"/>
              </a:solidFill>
            </a:endParaRPr>
          </a:p>
          <a:p>
            <a:pPr>
              <a:buFont typeface="Arial" pitchFamily="34" charset="0"/>
              <a:buChar char="•"/>
            </a:pPr>
            <a:r>
              <a:rPr lang="en-US" sz="3600" b="1" dirty="0" smtClean="0">
                <a:solidFill>
                  <a:srgbClr val="FFFFCC"/>
                </a:solidFill>
              </a:rPr>
              <a:t> 24 true/false &amp; </a:t>
            </a:r>
          </a:p>
          <a:p>
            <a:r>
              <a:rPr lang="en-US" sz="3600" b="1" dirty="0" smtClean="0">
                <a:solidFill>
                  <a:srgbClr val="FFFFCC"/>
                </a:solidFill>
              </a:rPr>
              <a:t>  multiple choice</a:t>
            </a:r>
          </a:p>
          <a:p>
            <a:r>
              <a:rPr lang="en-US" sz="3600" b="1" dirty="0" smtClean="0">
                <a:solidFill>
                  <a:srgbClr val="FFFFCC"/>
                </a:solidFill>
              </a:rPr>
              <a:t> </a:t>
            </a:r>
          </a:p>
          <a:p>
            <a:pPr>
              <a:buFont typeface="Arial" pitchFamily="34" charset="0"/>
              <a:buChar char="•"/>
            </a:pPr>
            <a:r>
              <a:rPr lang="en-US" sz="3600" b="1" dirty="0" smtClean="0">
                <a:solidFill>
                  <a:srgbClr val="FFFFCC"/>
                </a:solidFill>
              </a:rPr>
              <a:t> 4 short answer</a:t>
            </a:r>
          </a:p>
          <a:p>
            <a:pPr>
              <a:buFont typeface="Arial" pitchFamily="34" charset="0"/>
              <a:buChar char="•"/>
            </a:pPr>
            <a:endParaRPr lang="en-US" sz="3600" b="1" dirty="0" smtClean="0">
              <a:solidFill>
                <a:srgbClr val="FFFFCC"/>
              </a:solidFill>
            </a:endParaRPr>
          </a:p>
          <a:p>
            <a:pPr>
              <a:buFont typeface="Arial" pitchFamily="34" charset="0"/>
              <a:buChar char="•"/>
            </a:pPr>
            <a:r>
              <a:rPr lang="en-US" sz="3600" b="1" dirty="0" smtClean="0">
                <a:solidFill>
                  <a:srgbClr val="FFFFCC"/>
                </a:solidFill>
              </a:rPr>
              <a:t> 1 concept map</a:t>
            </a:r>
          </a:p>
          <a:p>
            <a:endParaRPr lang="en-US" sz="3600" b="1" dirty="0" smtClean="0">
              <a:solidFill>
                <a:srgbClr val="FFFFCC"/>
              </a:solidFill>
            </a:endParaRPr>
          </a:p>
          <a:p>
            <a:pPr>
              <a:buFont typeface="Arial" pitchFamily="34" charset="0"/>
              <a:buChar char="•"/>
            </a:pPr>
            <a:endParaRPr lang="en-US" sz="3600" b="1" dirty="0" smtClean="0">
              <a:solidFill>
                <a:srgbClr val="FFFFCC"/>
              </a:solidFill>
            </a:endParaRPr>
          </a:p>
          <a:p>
            <a:pPr>
              <a:buFont typeface="Arial" pitchFamily="34" charset="0"/>
              <a:buChar char="•"/>
            </a:pPr>
            <a:endParaRPr lang="en-US" sz="3600" b="1" dirty="0" smtClean="0">
              <a:solidFill>
                <a:srgbClr val="FFFFCC"/>
              </a:solidFill>
            </a:endParaRPr>
          </a:p>
        </p:txBody>
      </p:sp>
    </p:spTree>
    <p:extLst>
      <p:ext uri="{BB962C8B-B14F-4D97-AF65-F5344CB8AC3E}">
        <p14:creationId xmlns:p14="http://schemas.microsoft.com/office/powerpoint/2010/main" val="2964927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00" y="76200"/>
            <a:ext cx="6766001" cy="6865257"/>
          </a:xfrm>
        </p:spPr>
      </p:pic>
    </p:spTree>
    <p:extLst>
      <p:ext uri="{BB962C8B-B14F-4D97-AF65-F5344CB8AC3E}">
        <p14:creationId xmlns:p14="http://schemas.microsoft.com/office/powerpoint/2010/main" val="1400798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43549" y="0"/>
            <a:ext cx="11587549" cy="7145655"/>
          </a:xfrm>
        </p:spPr>
      </p:pic>
      <p:sp>
        <p:nvSpPr>
          <p:cNvPr id="9" name="TextBox 8"/>
          <p:cNvSpPr txBox="1"/>
          <p:nvPr/>
        </p:nvSpPr>
        <p:spPr>
          <a:xfrm>
            <a:off x="3505200" y="457200"/>
            <a:ext cx="5029200" cy="4154984"/>
          </a:xfrm>
          <a:prstGeom prst="rect">
            <a:avLst/>
          </a:prstGeom>
          <a:noFill/>
        </p:spPr>
        <p:txBody>
          <a:bodyPr wrap="square" rtlCol="0">
            <a:spAutoFit/>
          </a:bodyPr>
          <a:lstStyle/>
          <a:p>
            <a:r>
              <a:rPr lang="en-US" sz="4400" dirty="0" smtClean="0">
                <a:solidFill>
                  <a:schemeClr val="bg1"/>
                </a:solidFill>
                <a:latin typeface="Gabriola" pitchFamily="82" charset="0"/>
              </a:rPr>
              <a:t>“The more </a:t>
            </a:r>
            <a:r>
              <a:rPr lang="en-US" sz="4400" dirty="0" smtClean="0">
                <a:solidFill>
                  <a:srgbClr val="FF0000"/>
                </a:solidFill>
                <a:latin typeface="Gabriola" pitchFamily="82" charset="0"/>
              </a:rPr>
              <a:t>strikingly visual </a:t>
            </a:r>
            <a:r>
              <a:rPr lang="en-US" sz="4400" dirty="0" smtClean="0">
                <a:solidFill>
                  <a:schemeClr val="bg1"/>
                </a:solidFill>
                <a:latin typeface="Gabriola" pitchFamily="82" charset="0"/>
              </a:rPr>
              <a:t>your presentation is, the more people will remember it.  And more importantly, they will remember </a:t>
            </a:r>
            <a:r>
              <a:rPr lang="en-US" sz="4400" dirty="0" smtClean="0">
                <a:solidFill>
                  <a:srgbClr val="FF0000"/>
                </a:solidFill>
                <a:latin typeface="Gabriola" pitchFamily="82" charset="0"/>
              </a:rPr>
              <a:t>you</a:t>
            </a:r>
            <a:r>
              <a:rPr lang="en-US" sz="4400" dirty="0" smtClean="0">
                <a:solidFill>
                  <a:schemeClr val="bg1"/>
                </a:solidFill>
                <a:latin typeface="Gabriola" pitchFamily="82" charset="0"/>
              </a:rPr>
              <a:t>.”  ~Paul Arden</a:t>
            </a:r>
          </a:p>
        </p:txBody>
      </p:sp>
    </p:spTree>
    <p:extLst>
      <p:ext uri="{BB962C8B-B14F-4D97-AF65-F5344CB8AC3E}">
        <p14:creationId xmlns:p14="http://schemas.microsoft.com/office/powerpoint/2010/main" val="1717122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665988"/>
            <a:ext cx="6477000" cy="6192012"/>
          </a:xfrm>
        </p:spPr>
      </p:pic>
      <p:sp>
        <p:nvSpPr>
          <p:cNvPr id="3" name="TextBox 2"/>
          <p:cNvSpPr txBox="1"/>
          <p:nvPr/>
        </p:nvSpPr>
        <p:spPr>
          <a:xfrm>
            <a:off x="304800" y="457200"/>
            <a:ext cx="3810000" cy="2031325"/>
          </a:xfrm>
          <a:prstGeom prst="rect">
            <a:avLst/>
          </a:prstGeom>
          <a:noFill/>
        </p:spPr>
        <p:txBody>
          <a:bodyPr wrap="square" rtlCol="0">
            <a:spAutoFit/>
          </a:bodyPr>
          <a:lstStyle/>
          <a:p>
            <a:r>
              <a:rPr lang="en-US" dirty="0" smtClean="0"/>
              <a:t>Photos in the presentation were</a:t>
            </a:r>
          </a:p>
          <a:p>
            <a:r>
              <a:rPr lang="en-US" dirty="0"/>
              <a:t>o</a:t>
            </a:r>
            <a:r>
              <a:rPr lang="en-US" dirty="0" smtClean="0"/>
              <a:t>btained through</a:t>
            </a:r>
          </a:p>
          <a:p>
            <a:r>
              <a:rPr lang="en-US" dirty="0" smtClean="0">
                <a:hlinkClick r:id="rId4"/>
              </a:rPr>
              <a:t>www.flickr.com/creativecommons</a:t>
            </a:r>
            <a:r>
              <a:rPr lang="en-US" dirty="0" smtClean="0"/>
              <a:t> and</a:t>
            </a:r>
          </a:p>
          <a:p>
            <a:r>
              <a:rPr lang="en-US" dirty="0" smtClean="0">
                <a:hlinkClick r:id="rId5"/>
              </a:rPr>
              <a:t>www.morguefile.com</a:t>
            </a:r>
            <a:r>
              <a:rPr lang="en-US" dirty="0" smtClean="0"/>
              <a:t> and</a:t>
            </a:r>
          </a:p>
          <a:p>
            <a:r>
              <a:rPr lang="en-US" dirty="0" smtClean="0"/>
              <a:t>Google/Bing image searches</a:t>
            </a:r>
          </a:p>
          <a:p>
            <a:endParaRPr lang="en-US" dirty="0" smtClean="0"/>
          </a:p>
          <a:p>
            <a:endParaRPr lang="en-US" dirty="0"/>
          </a:p>
        </p:txBody>
      </p:sp>
      <p:sp>
        <p:nvSpPr>
          <p:cNvPr id="5" name="TextBox 4"/>
          <p:cNvSpPr txBox="1"/>
          <p:nvPr/>
        </p:nvSpPr>
        <p:spPr>
          <a:xfrm>
            <a:off x="502920" y="2167146"/>
            <a:ext cx="2362200" cy="3785652"/>
          </a:xfrm>
          <a:prstGeom prst="rect">
            <a:avLst/>
          </a:prstGeom>
          <a:noFill/>
        </p:spPr>
        <p:txBody>
          <a:bodyPr wrap="square" rtlCol="0">
            <a:spAutoFit/>
          </a:bodyPr>
          <a:lstStyle/>
          <a:p>
            <a:r>
              <a:rPr lang="en-US" sz="4000" b="1" dirty="0" smtClean="0">
                <a:solidFill>
                  <a:srgbClr val="339933"/>
                </a:solidFill>
              </a:rPr>
              <a:t>“Let it begin!”</a:t>
            </a:r>
          </a:p>
          <a:p>
            <a:r>
              <a:rPr lang="en-US" sz="4000" b="1" dirty="0" smtClean="0">
                <a:solidFill>
                  <a:schemeClr val="accent4">
                    <a:lumMod val="75000"/>
                  </a:schemeClr>
                </a:solidFill>
              </a:rPr>
              <a:t>~ Rhino</a:t>
            </a:r>
          </a:p>
          <a:p>
            <a:r>
              <a:rPr lang="en-US" sz="4000" b="1" dirty="0">
                <a:solidFill>
                  <a:schemeClr val="accent4">
                    <a:lumMod val="75000"/>
                  </a:schemeClr>
                </a:solidFill>
              </a:rPr>
              <a:t> </a:t>
            </a:r>
            <a:r>
              <a:rPr lang="en-US" sz="4000" b="1" dirty="0" smtClean="0">
                <a:solidFill>
                  <a:schemeClr val="accent4">
                    <a:lumMod val="75000"/>
                  </a:schemeClr>
                </a:solidFill>
              </a:rPr>
              <a:t>    the</a:t>
            </a:r>
          </a:p>
          <a:p>
            <a:r>
              <a:rPr lang="en-US" sz="4000" b="1" dirty="0" smtClean="0">
                <a:solidFill>
                  <a:schemeClr val="accent4">
                    <a:lumMod val="75000"/>
                  </a:schemeClr>
                </a:solidFill>
              </a:rPr>
              <a:t> Hamster </a:t>
            </a:r>
          </a:p>
          <a:p>
            <a:r>
              <a:rPr lang="en-US" sz="4000" b="1" dirty="0" smtClean="0">
                <a:solidFill>
                  <a:schemeClr val="accent4">
                    <a:lumMod val="75000"/>
                  </a:schemeClr>
                </a:solidFill>
              </a:rPr>
              <a:t>  in </a:t>
            </a:r>
            <a:r>
              <a:rPr lang="en-US" sz="4000" b="1" i="1" dirty="0" smtClean="0">
                <a:solidFill>
                  <a:schemeClr val="accent4">
                    <a:lumMod val="75000"/>
                  </a:schemeClr>
                </a:solidFill>
              </a:rPr>
              <a:t>Bolt</a:t>
            </a:r>
            <a:endParaRPr lang="en-US" sz="4000" b="1" dirty="0">
              <a:solidFill>
                <a:schemeClr val="accent4">
                  <a:lumMod val="75000"/>
                </a:schemeClr>
              </a:solidFill>
            </a:endParaRPr>
          </a:p>
        </p:txBody>
      </p:sp>
    </p:spTree>
    <p:extLst>
      <p:ext uri="{BB962C8B-B14F-4D97-AF65-F5344CB8AC3E}">
        <p14:creationId xmlns:p14="http://schemas.microsoft.com/office/powerpoint/2010/main" val="951793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665988"/>
            <a:ext cx="6477000" cy="6192012"/>
          </a:xfrm>
        </p:spPr>
      </p:pic>
      <p:sp>
        <p:nvSpPr>
          <p:cNvPr id="3" name="TextBox 2"/>
          <p:cNvSpPr txBox="1"/>
          <p:nvPr/>
        </p:nvSpPr>
        <p:spPr>
          <a:xfrm>
            <a:off x="449826" y="457200"/>
            <a:ext cx="3810000" cy="2123658"/>
          </a:xfrm>
          <a:prstGeom prst="rect">
            <a:avLst/>
          </a:prstGeom>
          <a:noFill/>
        </p:spPr>
        <p:txBody>
          <a:bodyPr wrap="square" rtlCol="0">
            <a:spAutoFit/>
          </a:bodyPr>
          <a:lstStyle/>
          <a:p>
            <a:r>
              <a:rPr lang="en-US" sz="9600" b="1" dirty="0" smtClean="0">
                <a:solidFill>
                  <a:schemeClr val="accent4">
                    <a:lumMod val="75000"/>
                  </a:schemeClr>
                </a:solidFill>
                <a:latin typeface="Comic Sans MS" pitchFamily="66" charset="0"/>
              </a:rPr>
              <a:t>Q&amp;A</a:t>
            </a:r>
          </a:p>
          <a:p>
            <a:endParaRPr lang="en-US" dirty="0" smtClean="0">
              <a:solidFill>
                <a:prstClr val="black"/>
              </a:solidFill>
              <a:latin typeface="+mj-lt"/>
            </a:endParaRPr>
          </a:p>
          <a:p>
            <a:endParaRPr lang="en-US" dirty="0">
              <a:solidFill>
                <a:prstClr val="black"/>
              </a:solidFill>
              <a:latin typeface="+mj-lt"/>
            </a:endParaRPr>
          </a:p>
        </p:txBody>
      </p:sp>
      <p:sp>
        <p:nvSpPr>
          <p:cNvPr id="5" name="TextBox 4"/>
          <p:cNvSpPr txBox="1"/>
          <p:nvPr/>
        </p:nvSpPr>
        <p:spPr>
          <a:xfrm>
            <a:off x="502920" y="2167146"/>
            <a:ext cx="2362200" cy="3785652"/>
          </a:xfrm>
          <a:prstGeom prst="rect">
            <a:avLst/>
          </a:prstGeom>
          <a:noFill/>
        </p:spPr>
        <p:txBody>
          <a:bodyPr wrap="square" rtlCol="0">
            <a:spAutoFit/>
          </a:bodyPr>
          <a:lstStyle/>
          <a:p>
            <a:r>
              <a:rPr lang="en-US" sz="4000" b="1" dirty="0" smtClean="0">
                <a:solidFill>
                  <a:srgbClr val="339933"/>
                </a:solidFill>
              </a:rPr>
              <a:t>“I’ll get</a:t>
            </a:r>
          </a:p>
          <a:p>
            <a:r>
              <a:rPr lang="en-US" sz="4000" b="1" dirty="0" smtClean="0">
                <a:solidFill>
                  <a:srgbClr val="339933"/>
                </a:solidFill>
              </a:rPr>
              <a:t> my ball!”</a:t>
            </a:r>
          </a:p>
          <a:p>
            <a:r>
              <a:rPr lang="en-US" sz="4000" b="1" dirty="0" smtClean="0">
                <a:solidFill>
                  <a:schemeClr val="accent4">
                    <a:lumMod val="75000"/>
                  </a:schemeClr>
                </a:solidFill>
              </a:rPr>
              <a:t>~ Rhino</a:t>
            </a:r>
          </a:p>
          <a:p>
            <a:r>
              <a:rPr lang="en-US" sz="4000" b="1" dirty="0">
                <a:solidFill>
                  <a:schemeClr val="accent4">
                    <a:lumMod val="75000"/>
                  </a:schemeClr>
                </a:solidFill>
              </a:rPr>
              <a:t> </a:t>
            </a:r>
            <a:r>
              <a:rPr lang="en-US" sz="4000" b="1" dirty="0" smtClean="0">
                <a:solidFill>
                  <a:schemeClr val="accent4">
                    <a:lumMod val="75000"/>
                  </a:schemeClr>
                </a:solidFill>
              </a:rPr>
              <a:t>    the</a:t>
            </a:r>
          </a:p>
          <a:p>
            <a:r>
              <a:rPr lang="en-US" sz="4000" b="1" dirty="0" smtClean="0">
                <a:solidFill>
                  <a:schemeClr val="accent4">
                    <a:lumMod val="75000"/>
                  </a:schemeClr>
                </a:solidFill>
              </a:rPr>
              <a:t> Hamster </a:t>
            </a:r>
          </a:p>
          <a:p>
            <a:r>
              <a:rPr lang="en-US" sz="4000" b="1" dirty="0" smtClean="0">
                <a:solidFill>
                  <a:schemeClr val="accent4">
                    <a:lumMod val="75000"/>
                  </a:schemeClr>
                </a:solidFill>
              </a:rPr>
              <a:t>  in </a:t>
            </a:r>
            <a:r>
              <a:rPr lang="en-US" sz="4000" b="1" i="1" dirty="0" smtClean="0">
                <a:solidFill>
                  <a:schemeClr val="accent4">
                    <a:lumMod val="75000"/>
                  </a:schemeClr>
                </a:solidFill>
              </a:rPr>
              <a:t>Bolt</a:t>
            </a:r>
            <a:endParaRPr lang="en-US" sz="4000" b="1" dirty="0">
              <a:solidFill>
                <a:schemeClr val="accent4">
                  <a:lumMod val="75000"/>
                </a:schemeClr>
              </a:solidFill>
            </a:endParaRPr>
          </a:p>
        </p:txBody>
      </p:sp>
    </p:spTree>
    <p:extLst>
      <p:ext uri="{BB962C8B-B14F-4D97-AF65-F5344CB8AC3E}">
        <p14:creationId xmlns:p14="http://schemas.microsoft.com/office/powerpoint/2010/main" val="3135655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0"/>
            <a:ext cx="4460604" cy="6780119"/>
          </a:xfrm>
        </p:spPr>
      </p:pic>
    </p:spTree>
    <p:extLst>
      <p:ext uri="{BB962C8B-B14F-4D97-AF65-F5344CB8AC3E}">
        <p14:creationId xmlns:p14="http://schemas.microsoft.com/office/powerpoint/2010/main" val="355077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a:xfrm>
            <a:off x="685800" y="0"/>
            <a:ext cx="8001000" cy="1508125"/>
          </a:xfrm>
        </p:spPr>
        <p:txBody>
          <a:bodyPr>
            <a:noAutofit/>
          </a:bodyPr>
          <a:lstStyle/>
          <a:p>
            <a:pPr algn="ctr" eaLnBrk="1" fontAlgn="auto" hangingPunct="1">
              <a:spcAft>
                <a:spcPts val="0"/>
              </a:spcAft>
              <a:defRPr/>
            </a:pPr>
            <a:r>
              <a:rPr lang="en-US" sz="4000" dirty="0" err="1">
                <a:latin typeface="Palatino Linotype" pitchFamily="18" charset="0"/>
              </a:rPr>
              <a:t>Ebbinghaus</a:t>
            </a:r>
            <a:r>
              <a:rPr lang="en-US" sz="4000" dirty="0">
                <a:latin typeface="Palatino Linotype" pitchFamily="18" charset="0"/>
              </a:rPr>
              <a:t> </a:t>
            </a:r>
            <a:br>
              <a:rPr lang="en-US" sz="4000" dirty="0">
                <a:latin typeface="Palatino Linotype" pitchFamily="18" charset="0"/>
              </a:rPr>
            </a:br>
            <a:r>
              <a:rPr lang="en-US" sz="4000" dirty="0">
                <a:latin typeface="Palatino Linotype" pitchFamily="18" charset="0"/>
              </a:rPr>
              <a:t>Curve of Forgetting</a:t>
            </a:r>
          </a:p>
        </p:txBody>
      </p:sp>
      <p:graphicFrame>
        <p:nvGraphicFramePr>
          <p:cNvPr id="2050" name="Object 8"/>
          <p:cNvGraphicFramePr>
            <a:graphicFrameLocks noGrp="1" noChangeAspect="1"/>
          </p:cNvGraphicFramePr>
          <p:nvPr>
            <p:ph type="chart" idx="1"/>
          </p:nvPr>
        </p:nvGraphicFramePr>
        <p:xfrm>
          <a:off x="-346588" y="1371600"/>
          <a:ext cx="9645445" cy="5486400"/>
        </p:xfrm>
        <a:graphic>
          <a:graphicData uri="http://schemas.openxmlformats.org/presentationml/2006/ole">
            <mc:AlternateContent xmlns:mc="http://schemas.openxmlformats.org/markup-compatibility/2006">
              <mc:Choice xmlns:v="urn:schemas-microsoft-com:vml" Requires="v">
                <p:oleObj spid="_x0000_s1061" name="Worksheet" r:id="rId4" imgW="8305800" imgH="4724400" progId="Excel.Sheet.8">
                  <p:embed/>
                </p:oleObj>
              </mc:Choice>
              <mc:Fallback>
                <p:oleObj name="Worksheet" r:id="rId4" imgW="8305800" imgH="47244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88" y="1371600"/>
                        <a:ext cx="9645445"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9" descr="http://encarta.msn.com/xImages/trans.gif"/>
          <p:cNvPicPr>
            <a:picLocks noChangeAspect="1" noChangeArrowheads="1"/>
          </p:cNvPicPr>
          <p:nvPr/>
        </p:nvPicPr>
        <p:blipFill>
          <a:blip r:embed="rId6" r:link="rId7" cstate="print"/>
          <a:srcRect/>
          <a:stretch>
            <a:fillRect/>
          </a:stretch>
        </p:blipFill>
        <p:spPr bwMode="auto">
          <a:xfrm>
            <a:off x="0" y="1866900"/>
            <a:ext cx="9525" cy="95250"/>
          </a:xfrm>
          <a:prstGeom prst="rect">
            <a:avLst/>
          </a:prstGeom>
          <a:noFill/>
          <a:ln w="9525">
            <a:noFill/>
            <a:miter lim="800000"/>
            <a:headEnd/>
            <a:tailEnd/>
          </a:ln>
        </p:spPr>
      </p:pic>
      <p:sp>
        <p:nvSpPr>
          <p:cNvPr id="2053" name="Rectangle 12"/>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054" name="Rectangle 14"/>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24609" name="Group 33"/>
          <p:cNvGraphicFramePr>
            <a:graphicFrameLocks noGrp="1"/>
          </p:cNvGraphicFramePr>
          <p:nvPr/>
        </p:nvGraphicFramePr>
        <p:xfrm>
          <a:off x="-228600" y="1752600"/>
          <a:ext cx="9144000" cy="1554426"/>
        </p:xfrm>
        <a:graphic>
          <a:graphicData uri="http://schemas.openxmlformats.org/drawingml/2006/table">
            <a:tbl>
              <a:tblPr/>
              <a:tblGrid>
                <a:gridCol w="9144000"/>
              </a:tblGrid>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11" marB="45711" anchor="ctr" horzOverflow="overflow">
                    <a:lnL cap="flat">
                      <a:noFill/>
                    </a:lnL>
                    <a:lnR cap="flat">
                      <a:noFill/>
                    </a:lnR>
                    <a:lnT cap="flat">
                      <a:noFill/>
                    </a:lnT>
                    <a:lnB>
                      <a:noFill/>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11" marB="45711" anchor="ctr" horzOverflow="overflow">
                    <a:lnL cap="flat">
                      <a:noFill/>
                    </a:lnL>
                    <a:lnR cap="flat">
                      <a:noFill/>
                    </a:lnR>
                    <a:lnT>
                      <a:noFill/>
                    </a:lnT>
                    <a:lnB>
                      <a:noFill/>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11" marB="45711" anchor="ctr"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193625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hart Placeholder 3"/>
          <p:cNvPicPr>
            <a:picLocks noGrp="1" noChangeAspect="1"/>
          </p:cNvPicPr>
          <p:nvPr>
            <p:ph type="chart" idx="1"/>
          </p:nvPr>
        </p:nvPicPr>
        <p:blipFill>
          <a:blip r:embed="rId3" cstate="print">
            <a:extLst>
              <a:ext uri="{28A0092B-C50C-407E-A947-70E740481C1C}">
                <a14:useLocalDpi xmlns:a14="http://schemas.microsoft.com/office/drawing/2010/main" val="0"/>
              </a:ext>
            </a:extLst>
          </a:blip>
          <a:stretch>
            <a:fillRect/>
          </a:stretch>
        </p:blipFill>
        <p:spPr>
          <a:xfrm>
            <a:off x="152400" y="152400"/>
            <a:ext cx="4335542" cy="6720840"/>
          </a:xfrm>
        </p:spPr>
      </p:pic>
      <p:sp>
        <p:nvSpPr>
          <p:cNvPr id="5" name="TextBox 4"/>
          <p:cNvSpPr txBox="1"/>
          <p:nvPr/>
        </p:nvSpPr>
        <p:spPr>
          <a:xfrm>
            <a:off x="4495800" y="1066800"/>
            <a:ext cx="3810000" cy="5016758"/>
          </a:xfrm>
          <a:prstGeom prst="rect">
            <a:avLst/>
          </a:prstGeom>
          <a:noFill/>
        </p:spPr>
        <p:txBody>
          <a:bodyPr wrap="square" rtlCol="0">
            <a:spAutoFit/>
          </a:bodyPr>
          <a:lstStyle/>
          <a:p>
            <a:r>
              <a:rPr lang="en-US" sz="4000" b="1" dirty="0" smtClean="0">
                <a:solidFill>
                  <a:srgbClr val="C00000"/>
                </a:solidFill>
              </a:rPr>
              <a:t>“</a:t>
            </a:r>
            <a:r>
              <a:rPr lang="en-US" sz="4000" b="1" dirty="0" smtClean="0"/>
              <a:t>Remembering</a:t>
            </a:r>
            <a:r>
              <a:rPr lang="en-US" sz="4000" b="1" dirty="0" smtClean="0">
                <a:solidFill>
                  <a:srgbClr val="C00000"/>
                </a:solidFill>
              </a:rPr>
              <a:t> can only happen if you decide to take notice.” ~ Joshua </a:t>
            </a:r>
            <a:r>
              <a:rPr lang="en-US" sz="4000" b="1" dirty="0" err="1" smtClean="0">
                <a:solidFill>
                  <a:srgbClr val="C00000"/>
                </a:solidFill>
              </a:rPr>
              <a:t>Foer</a:t>
            </a:r>
            <a:r>
              <a:rPr lang="en-US" sz="4000" b="1" dirty="0" smtClean="0">
                <a:solidFill>
                  <a:srgbClr val="C00000"/>
                </a:solidFill>
              </a:rPr>
              <a:t>, </a:t>
            </a:r>
          </a:p>
          <a:p>
            <a:r>
              <a:rPr lang="en-US" sz="4000" b="1" i="1" dirty="0" smtClean="0">
                <a:solidFill>
                  <a:srgbClr val="C00000"/>
                </a:solidFill>
              </a:rPr>
              <a:t>Moonwalking with Einstein </a:t>
            </a:r>
            <a:r>
              <a:rPr lang="en-US" sz="4000" b="1" dirty="0" smtClean="0">
                <a:solidFill>
                  <a:srgbClr val="C00000"/>
                </a:solidFill>
              </a:rPr>
              <a:t>(2011)</a:t>
            </a:r>
            <a:endParaRPr lang="en-US" sz="4000" b="1" i="1" dirty="0">
              <a:solidFill>
                <a:srgbClr val="C00000"/>
              </a:solidFill>
            </a:endParaRPr>
          </a:p>
        </p:txBody>
      </p:sp>
    </p:spTree>
    <p:extLst>
      <p:ext uri="{BB962C8B-B14F-4D97-AF65-F5344CB8AC3E}">
        <p14:creationId xmlns:p14="http://schemas.microsoft.com/office/powerpoint/2010/main" val="1780808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665988"/>
            <a:ext cx="6477000" cy="6192012"/>
          </a:xfrm>
        </p:spPr>
      </p:pic>
    </p:spTree>
    <p:extLst>
      <p:ext uri="{BB962C8B-B14F-4D97-AF65-F5344CB8AC3E}">
        <p14:creationId xmlns:p14="http://schemas.microsoft.com/office/powerpoint/2010/main" val="199097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p:spPr>
        <p:txBody>
          <a:bodyPr/>
          <a:lstStyle/>
          <a:p>
            <a:r>
              <a:rPr lang="en-US" sz="4400" dirty="0" smtClean="0"/>
              <a:t>1. Slides the audience will see</a:t>
            </a: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1994488"/>
            <a:ext cx="3900786" cy="3730727"/>
          </a:xfrm>
        </p:spPr>
      </p:pic>
    </p:spTree>
    <p:extLst>
      <p:ext uri="{BB962C8B-B14F-4D97-AF65-F5344CB8AC3E}">
        <p14:creationId xmlns:p14="http://schemas.microsoft.com/office/powerpoint/2010/main" val="2834408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p:spPr>
        <p:txBody>
          <a:bodyPr/>
          <a:lstStyle/>
          <a:p>
            <a:r>
              <a:rPr lang="en-US" sz="4400" dirty="0" smtClean="0"/>
              <a:t>2. Notes only you will see</a:t>
            </a:r>
            <a:endParaRPr lang="en-US" sz="4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600200"/>
            <a:ext cx="6021178" cy="4814455"/>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886" y="2895600"/>
            <a:ext cx="2133600" cy="203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468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E1"/>
        </a:solidFill>
      </a:spPr>
      <a:bodyPr wrap="square" rtlCol="0">
        <a:spAutoFit/>
      </a:bodyPr>
      <a:lstStyle>
        <a:defPPr algn="ctr">
          <a:defRPr sz="3200" b="1" dirty="0" smtClean="0"/>
        </a:defPPr>
      </a:lstStyle>
    </a:tx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2657</Words>
  <Application>Microsoft Office PowerPoint</Application>
  <PresentationFormat>On-screen Show (4:3)</PresentationFormat>
  <Paragraphs>353</Paragraphs>
  <Slides>34</Slides>
  <Notes>34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34</vt:i4>
      </vt:variant>
    </vt:vector>
  </HeadingPairs>
  <TitlesOfParts>
    <vt:vector size="43" baseType="lpstr">
      <vt:lpstr>1_Office Theme</vt:lpstr>
      <vt:lpstr>Custom Design</vt:lpstr>
      <vt:lpstr>1_Custom Design</vt:lpstr>
      <vt:lpstr>Elemental</vt:lpstr>
      <vt:lpstr>Office Theme</vt:lpstr>
      <vt:lpstr>2_Office Theme</vt:lpstr>
      <vt:lpstr>3_Office Theme</vt:lpstr>
      <vt:lpstr>4_Office Theme</vt:lpstr>
      <vt:lpstr>Worksheet</vt:lpstr>
      <vt:lpstr>EmPowerPoint</vt:lpstr>
      <vt:lpstr>PowerPoint Presentation</vt:lpstr>
      <vt:lpstr>PowerPoint Presentation</vt:lpstr>
      <vt:lpstr>PowerPoint Presentation</vt:lpstr>
      <vt:lpstr>Ebbinghaus  Curve of Forgetting</vt:lpstr>
      <vt:lpstr>PowerPoint Presentation</vt:lpstr>
      <vt:lpstr>PowerPoint Presentation</vt:lpstr>
      <vt:lpstr>1. Slides the audience will see</vt:lpstr>
      <vt:lpstr>2. Notes only you will see</vt:lpstr>
      <vt:lpstr>3. Handout to be taken away</vt:lpstr>
      <vt:lpstr>PowerPoint Presentation</vt:lpstr>
      <vt:lpstr>PowerPoint Presentation</vt:lpstr>
      <vt:lpstr>Remember Your STRENGTHS</vt:lpstr>
      <vt:lpstr>PowerPoint Presentation</vt:lpstr>
      <vt:lpstr>PowerPoint Presentation</vt:lpstr>
      <vt:lpstr>Remembering </vt:lpstr>
      <vt:lpstr>irony</vt:lpstr>
      <vt:lpstr>PowerPoint Presentation</vt:lpstr>
      <vt:lpstr>What is a THESIS?</vt:lpstr>
      <vt:lpstr>THESIS</vt:lpstr>
      <vt:lpstr>THESIS</vt:lpstr>
      <vt:lpstr>PowerPoint Presentation</vt:lpstr>
      <vt:lpstr>PowerPoint Presentation</vt:lpstr>
      <vt:lpstr>PowerPoint Presentation</vt:lpstr>
      <vt:lpstr>Consonants Vs. Vowels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EmPowerPoint 101</dc:title>
  <dc:creator/>
  <cp:lastModifiedBy>Ms. Cronk</cp:lastModifiedBy>
  <cp:revision>100</cp:revision>
  <dcterms:created xsi:type="dcterms:W3CDTF">2006-08-16T00:00:00Z</dcterms:created>
  <dcterms:modified xsi:type="dcterms:W3CDTF">2013-01-29T20:42:20Z</dcterms:modified>
</cp:coreProperties>
</file>