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63" r:id="rId3"/>
    <p:sldId id="264" r:id="rId4"/>
    <p:sldId id="265" r:id="rId5"/>
    <p:sldId id="266" r:id="rId6"/>
    <p:sldId id="270" r:id="rId7"/>
    <p:sldId id="267" r:id="rId8"/>
    <p:sldId id="271" r:id="rId9"/>
    <p:sldId id="272" r:id="rId10"/>
    <p:sldId id="274" r:id="rId11"/>
    <p:sldId id="273" r:id="rId12"/>
    <p:sldId id="275" r:id="rId13"/>
    <p:sldId id="276" r:id="rId14"/>
    <p:sldId id="269"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637" autoAdjust="0"/>
  </p:normalViewPr>
  <p:slideViewPr>
    <p:cSldViewPr>
      <p:cViewPr varScale="1">
        <p:scale>
          <a:sx n="78" d="100"/>
          <a:sy n="78" d="100"/>
        </p:scale>
        <p:origin x="-9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CC7900-5CE5-4658-ABBC-82A278797AAB}" type="datetimeFigureOut">
              <a:rPr lang="en-US" smtClean="0"/>
              <a:pPr/>
              <a:t>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8C280-B060-4758-A1D5-16BD6E4158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5248C4-AF3D-4A7D-B31F-85EB49441D1F}"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70E530-E0AB-4F36-91DF-2B599B410582}"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70E530-E0AB-4F36-91DF-2B599B410582}"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9DDE22-7D0D-4CBF-B305-A781E30AE8C5}"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FB002-D0B6-41AD-A91C-F6D17AA33BA8}" type="slidenum">
              <a:rPr lang="en-US" smtClean="0"/>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eaLnBrk="1" fontAlgn="auto" hangingPunct="1">
              <a:spcBef>
                <a:spcPts val="0"/>
              </a:spcBef>
              <a:spcAft>
                <a:spcPts val="0"/>
              </a:spcAft>
              <a:buFontTx/>
              <a:buAutoNum type="arabicPeriod"/>
              <a:defRPr/>
            </a:pPr>
            <a:r>
              <a:rPr lang="en-US" dirty="0" smtClean="0"/>
              <a:t>Working </a:t>
            </a:r>
            <a:r>
              <a:rPr lang="en-US" dirty="0" smtClean="0"/>
              <a:t>on this currently.  Legislative charge is for 25 lower-division courses by 7/1/14 but we hope to exceed that baseline.</a:t>
            </a:r>
          </a:p>
          <a:p>
            <a:pPr marL="228600" indent="-228600" eaLnBrk="1" fontAlgn="auto" hangingPunct="1">
              <a:spcBef>
                <a:spcPts val="0"/>
              </a:spcBef>
              <a:spcAft>
                <a:spcPts val="0"/>
              </a:spcAft>
              <a:buFontTx/>
              <a:buAutoNum type="arabicPeriod"/>
              <a:defRPr/>
            </a:pPr>
            <a:r>
              <a:rPr lang="en-US" dirty="0" smtClean="0"/>
              <a:t>Have been awarded a Lumina grant to help us develop a server or portal or something of that sort that all public institutions can use to communicate about student transcripts as well as facilitate development of reverse transfer policies and institutional understanding/partnerships.  </a:t>
            </a:r>
          </a:p>
          <a:p>
            <a:pPr marL="228600" indent="-228600" eaLnBrk="1" fontAlgn="auto" hangingPunct="1">
              <a:spcBef>
                <a:spcPts val="0"/>
              </a:spcBef>
              <a:spcAft>
                <a:spcPts val="0"/>
              </a:spcAft>
              <a:buFontTx/>
              <a:buAutoNum type="arabicPeriod"/>
              <a:defRPr/>
            </a:pPr>
            <a:r>
              <a:rPr lang="en-US" dirty="0" smtClean="0"/>
              <a:t>The focus of this discussion…what does this mean for you and for Missouri?</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55106B-5772-4B28-8DB9-2F42F9233EAB}"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Really gives us all the opportunity to take the lead on an important area with legislative backing.</a:t>
            </a:r>
          </a:p>
          <a:p>
            <a:pPr eaLnBrk="1" hangingPunct="1">
              <a:spcBef>
                <a:spcPct val="0"/>
              </a:spcBef>
            </a:pPr>
            <a:endParaRPr lang="en-US" dirty="0" smtClean="0"/>
          </a:p>
          <a:p>
            <a:pPr eaLnBrk="1" hangingPunct="1">
              <a:spcBef>
                <a:spcPct val="0"/>
              </a:spcBef>
            </a:pPr>
            <a:r>
              <a:rPr lang="en-US" dirty="0" smtClean="0"/>
              <a:t>Defining college and career ready occurring with SBAC, CCR taskforce, etc.  </a:t>
            </a:r>
          </a:p>
          <a:p>
            <a:pPr eaLnBrk="1" hangingPunct="1">
              <a:spcBef>
                <a:spcPct val="0"/>
              </a:spcBef>
            </a:pPr>
            <a:r>
              <a:rPr lang="en-US" dirty="0" smtClean="0"/>
              <a:t>We in higher </a:t>
            </a:r>
            <a:r>
              <a:rPr lang="en-US" dirty="0" err="1" smtClean="0"/>
              <a:t>ed</a:t>
            </a:r>
            <a:r>
              <a:rPr lang="en-US" dirty="0" smtClean="0"/>
              <a:t> can help define what a high school and college diploma really means in a time when some see them of debatable worth.</a:t>
            </a:r>
          </a:p>
          <a:p>
            <a:pPr eaLnBrk="1" hangingPunct="1">
              <a:spcBef>
                <a:spcPct val="0"/>
              </a:spcBef>
            </a:pPr>
            <a:r>
              <a:rPr lang="en-US" dirty="0" smtClean="0"/>
              <a:t>Also means we can send K-12 a clear message of our expectations.</a:t>
            </a:r>
          </a:p>
          <a:p>
            <a:pPr eaLnBrk="1" hangingPunct="1">
              <a:spcBef>
                <a:spcPct val="0"/>
              </a:spcBef>
            </a:pPr>
            <a:endParaRPr lang="en-US" dirty="0" smtClean="0"/>
          </a:p>
          <a:p>
            <a:pPr eaLnBrk="1" hangingPunct="1">
              <a:spcBef>
                <a:spcPct val="0"/>
              </a:spcBef>
            </a:pPr>
            <a:r>
              <a:rPr lang="en-US" dirty="0" smtClean="0"/>
              <a:t>Analyzing and summarizing the data</a:t>
            </a:r>
            <a:r>
              <a:rPr lang="en-US" baseline="0" dirty="0" smtClean="0"/>
              <a:t> from an</a:t>
            </a:r>
            <a:r>
              <a:rPr lang="en-US" dirty="0" smtClean="0"/>
              <a:t> ‘environmental scan’ of what institutions are already doing in regards to dev ed.  </a:t>
            </a:r>
          </a:p>
          <a:p>
            <a:pPr eaLnBrk="1" hangingPunct="1">
              <a:spcBef>
                <a:spcPct val="0"/>
              </a:spcBef>
            </a:pPr>
            <a:r>
              <a:rPr lang="en-US" dirty="0" smtClean="0"/>
              <a:t>Not trying to reinvent the wheel or delegate one specific method or program.  </a:t>
            </a:r>
          </a:p>
          <a:p>
            <a:pPr eaLnBrk="1" hangingPunct="1">
              <a:spcBef>
                <a:spcPct val="0"/>
              </a:spcBef>
            </a:pPr>
            <a:r>
              <a:rPr lang="en-US" dirty="0" smtClean="0"/>
              <a:t>Focused more on best practice ‘principles’ and seeing what might be working already for different types of institutions.</a:t>
            </a:r>
          </a:p>
          <a:p>
            <a:pPr eaLnBrk="1" hangingPunct="1">
              <a:spcBef>
                <a:spcPct val="0"/>
              </a:spcBef>
            </a:pPr>
            <a:r>
              <a:rPr lang="en-US" dirty="0" smtClean="0"/>
              <a:t>How can we streamline or define what doing?  Then create policy guidelines and way to account for how successful we are.</a:t>
            </a:r>
          </a:p>
          <a:p>
            <a:pPr eaLnBrk="1" hangingPunct="1">
              <a:spcBef>
                <a:spcPct val="0"/>
              </a:spcBef>
            </a:pPr>
            <a:endParaRPr lang="en-US" dirty="0" smtClean="0"/>
          </a:p>
          <a:p>
            <a:pPr eaLnBrk="1" hangingPunct="1">
              <a:spcBef>
                <a:spcPct val="0"/>
              </a:spcBef>
            </a:pPr>
            <a:r>
              <a:rPr lang="en-US" dirty="0" smtClean="0"/>
              <a:t>MDHE does</a:t>
            </a:r>
            <a:r>
              <a:rPr lang="en-US" baseline="0" dirty="0" smtClean="0"/>
              <a:t> not have illusions of </a:t>
            </a:r>
            <a:r>
              <a:rPr lang="en-US" baseline="0" dirty="0" smtClean="0"/>
              <a:t>grandeur.  </a:t>
            </a:r>
            <a:r>
              <a:rPr lang="en-US" baseline="0" dirty="0" smtClean="0"/>
              <a:t>We are being held accountable for implementing the legislative charge but it is a collaborative process with much input from higher education via TCCR, etc.</a:t>
            </a:r>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916F74-0687-40F9-84B0-E60AE5FBFCC9}"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dirty="0" smtClean="0"/>
              <a:t>&amp; 3.  Want to have a clear definition so everyone is on the same page.  This way can give a</a:t>
            </a:r>
            <a:r>
              <a:rPr lang="en-US" baseline="0" dirty="0" smtClean="0"/>
              <a:t> clear message to students, parents, K-12, etc. </a:t>
            </a:r>
            <a:endParaRPr lang="en-US" dirty="0" smtClean="0"/>
          </a:p>
          <a:p>
            <a:pPr marL="228600" indent="-228600" eaLnBrk="1" hangingPunct="1">
              <a:spcBef>
                <a:spcPct val="0"/>
              </a:spcBef>
              <a:buFontTx/>
              <a:buAutoNum type="arabicPeriod"/>
            </a:pPr>
            <a:r>
              <a:rPr lang="en-US" dirty="0" smtClean="0"/>
              <a:t>Some</a:t>
            </a:r>
            <a:r>
              <a:rPr lang="en-US" baseline="0" dirty="0" smtClean="0"/>
              <a:t> basic results to share today.</a:t>
            </a:r>
            <a:endParaRPr lang="en-US" dirty="0" smtClean="0"/>
          </a:p>
          <a:p>
            <a:pPr marL="228600" indent="-228600" eaLnBrk="1" hangingPunct="1">
              <a:spcBef>
                <a:spcPct val="0"/>
              </a:spcBef>
              <a:buFontTx/>
              <a:buAutoNum type="arabicPeriod"/>
            </a:pPr>
            <a:r>
              <a:rPr lang="en-US" dirty="0" smtClean="0"/>
              <a:t>Principles…not mandated programs.  </a:t>
            </a:r>
          </a:p>
          <a:p>
            <a:pPr marL="228600" indent="-228600" eaLnBrk="1" hangingPunct="1">
              <a:spcBef>
                <a:spcPct val="0"/>
              </a:spcBef>
              <a:buFontTx/>
              <a:buAutoNum type="arabicPeriod"/>
            </a:pPr>
            <a:r>
              <a:rPr lang="en-US" dirty="0" smtClean="0"/>
              <a:t>Once have these principles, can better identify success in dev </a:t>
            </a:r>
            <a:r>
              <a:rPr lang="en-US" dirty="0" err="1" smtClean="0"/>
              <a:t>ed</a:t>
            </a:r>
            <a:r>
              <a:rPr lang="en-US" dirty="0" smtClean="0"/>
              <a:t>, etc.  </a:t>
            </a:r>
            <a:br>
              <a:rPr lang="en-US" dirty="0" smtClean="0"/>
            </a:br>
            <a:r>
              <a:rPr lang="en-US" dirty="0" smtClean="0"/>
              <a:t>Not intending to ‘manage’ but find a way to show what’s working.</a:t>
            </a:r>
          </a:p>
          <a:p>
            <a:pPr marL="228600" indent="-228600" eaLnBrk="1" hangingPunct="1">
              <a:spcBef>
                <a:spcPct val="0"/>
              </a:spcBef>
            </a:pPr>
            <a:endParaRPr lang="en-US" dirty="0" smtClean="0"/>
          </a:p>
          <a:p>
            <a:pPr marL="228600" indent="-228600" eaLnBrk="1" hangingPunct="1">
              <a:spcBef>
                <a:spcPct val="0"/>
              </a:spcBef>
            </a:pPr>
            <a:r>
              <a:rPr lang="en-US" dirty="0" smtClean="0"/>
              <a:t>*Main reason CCR was formed was for CCSS, but dev </a:t>
            </a:r>
            <a:r>
              <a:rPr lang="en-US" dirty="0" err="1" smtClean="0"/>
              <a:t>ed</a:t>
            </a:r>
            <a:r>
              <a:rPr lang="en-US" dirty="0" smtClean="0"/>
              <a:t> is a natural choice for continuation. (SB 389 created CAI to make entry and exit competencies for disciplines.  Then CCSS came along and very similar but needed taskforce to determine that.)</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9DDE22-7D0D-4CBF-B305-A781E30AE8C5}"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Developmental education survey sent out</a:t>
            </a:r>
            <a:r>
              <a:rPr lang="en-US" baseline="0" dirty="0" smtClean="0"/>
              <a:t> to each higher education institution asked about these topics in regards to developmental education practices.</a:t>
            </a:r>
          </a:p>
          <a:p>
            <a:pPr eaLnBrk="1" fontAlgn="auto" hangingPunct="1">
              <a:spcBef>
                <a:spcPts val="0"/>
              </a:spcBef>
              <a:spcAft>
                <a:spcPts val="0"/>
              </a:spcAft>
              <a:defRPr/>
            </a:pPr>
            <a:r>
              <a:rPr lang="en-US" baseline="0" dirty="0" smtClean="0"/>
              <a:t>Some basic results to share today.  Just general and/or aggregated data b/c have not yet sent out results to institutions for confirmation of data.  So will not be speaking specifically about any institution but as respondents more generally.</a:t>
            </a:r>
            <a:endParaRPr lang="en-US"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A391B1-58EE-4177-A47B-0FB30EAA8B64}"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70E530-E0AB-4F36-91DF-2B599B410582}"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70E530-E0AB-4F36-91DF-2B599B410582}"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70E530-E0AB-4F36-91DF-2B599B410582}"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70E530-E0AB-4F36-91DF-2B599B410582}"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a:t>
            </a:r>
            <a:endParaRPr lang="en-US" dirty="0"/>
          </a:p>
        </p:txBody>
      </p:sp>
      <p:sp>
        <p:nvSpPr>
          <p:cNvPr id="3" name="Content Placeholder 2"/>
          <p:cNvSpPr>
            <a:spLocks noGrp="1"/>
          </p:cNvSpPr>
          <p:nvPr>
            <p:ph idx="1"/>
          </p:nvPr>
        </p:nvSpPr>
        <p:spPr/>
        <p:txBody>
          <a:body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8" r:id="rId1"/>
    <p:sldLayoutId id="2147483661" r:id="rId2"/>
    <p:sldLayoutId id="2147483662" r:id="rId3"/>
    <p:sldLayoutId id="2147483664" r:id="rId4"/>
    <p:sldLayoutId id="2147483665" r:id="rId5"/>
    <p:sldLayoutId id="2147483666" r:id="rId6"/>
    <p:sldLayoutId id="2147483667" r:id="rId7"/>
  </p:sldLayoutIdLst>
  <p:txStyles>
    <p:titleStyle>
      <a:lvl1pPr algn="ctr" defTabSz="457200" rtl="0" eaLnBrk="1" fontAlgn="base" hangingPunct="1">
        <a:spcBef>
          <a:spcPct val="0"/>
        </a:spcBef>
        <a:spcAft>
          <a:spcPct val="0"/>
        </a:spcAft>
        <a:defRPr sz="4400" b="1"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457200" y="152400"/>
            <a:ext cx="8229600" cy="1143000"/>
          </a:xfrm>
        </p:spPr>
        <p:txBody>
          <a:bodyPr/>
          <a:lstStyle/>
          <a:p>
            <a:pPr eaLnBrk="1" hangingPunct="1"/>
            <a:r>
              <a:rPr lang="en-US" dirty="0" smtClean="0"/>
              <a:t>Environmental Scan</a:t>
            </a:r>
            <a:br>
              <a:rPr lang="en-US" dirty="0" smtClean="0"/>
            </a:br>
            <a:r>
              <a:rPr lang="en-US" sz="2800" dirty="0" smtClean="0"/>
              <a:t>Supports &amp; Services Offered</a:t>
            </a:r>
          </a:p>
        </p:txBody>
      </p:sp>
      <p:graphicFrame>
        <p:nvGraphicFramePr>
          <p:cNvPr id="4" name="Table 3"/>
          <p:cNvGraphicFramePr>
            <a:graphicFrameLocks noGrp="1"/>
          </p:cNvGraphicFramePr>
          <p:nvPr/>
        </p:nvGraphicFramePr>
        <p:xfrm>
          <a:off x="457200" y="1828800"/>
          <a:ext cx="8229600" cy="3505198"/>
        </p:xfrm>
        <a:graphic>
          <a:graphicData uri="http://schemas.openxmlformats.org/drawingml/2006/table">
            <a:tbl>
              <a:tblPr firstRow="1" bandRow="1">
                <a:tableStyleId>{5C22544A-7EE6-4342-B048-85BDC9FD1C3A}</a:tableStyleId>
              </a:tblPr>
              <a:tblGrid>
                <a:gridCol w="2590800"/>
                <a:gridCol w="2971800"/>
                <a:gridCol w="1295400"/>
                <a:gridCol w="1371600"/>
              </a:tblGrid>
              <a:tr h="480833">
                <a:tc gridSpan="2">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Calibri"/>
                        </a:rPr>
                        <a:t>SUPPORTS &amp; SERVICES</a:t>
                      </a:r>
                      <a:endParaRPr lang="en-US" sz="1200" dirty="0">
                        <a:latin typeface="Calibri"/>
                        <a:ea typeface="Calibri"/>
                        <a:cs typeface="Calibri"/>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Calibri"/>
                        </a:rPr>
                        <a:t>Public Institutions</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Calibri"/>
                        </a:rPr>
                        <a:t>Independent Institutions</a:t>
                      </a:r>
                      <a:endParaRPr lang="en-US" sz="1200">
                        <a:latin typeface="Calibri"/>
                        <a:ea typeface="Calibri"/>
                        <a:cs typeface="Calibri"/>
                      </a:endParaRPr>
                    </a:p>
                  </a:txBody>
                  <a:tcPr marL="68580" marR="68580" marT="0" marB="0" anchor="ctr"/>
                </a:tc>
              </a:tr>
              <a:tr h="480833">
                <a:tc gridSpan="2">
                  <a:txBody>
                    <a:bodyPr/>
                    <a:lstStyle/>
                    <a:p>
                      <a:pPr marL="0" marR="0" algn="r">
                        <a:lnSpc>
                          <a:spcPct val="115000"/>
                        </a:lnSpc>
                        <a:spcBef>
                          <a:spcPts val="0"/>
                        </a:spcBef>
                        <a:spcAft>
                          <a:spcPts val="0"/>
                        </a:spcAft>
                      </a:pPr>
                      <a:r>
                        <a:rPr lang="en-US" sz="1200" dirty="0">
                          <a:solidFill>
                            <a:srgbClr val="000000"/>
                          </a:solidFill>
                          <a:latin typeface="Times New Roman"/>
                          <a:ea typeface="Times New Roman"/>
                          <a:cs typeface="Calibri"/>
                        </a:rPr>
                        <a:t>Institutions who reported ANY supports or services offered for students enrolled in developmental education courses:</a:t>
                      </a:r>
                      <a:endParaRPr lang="en-US" sz="1200" dirty="0">
                        <a:latin typeface="Calibri"/>
                        <a:ea typeface="Calibri"/>
                        <a:cs typeface="Calibri"/>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26</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13 </a:t>
                      </a:r>
                      <a:endParaRPr lang="en-US" sz="1200">
                        <a:latin typeface="Calibri"/>
                        <a:ea typeface="Calibri"/>
                        <a:cs typeface="Calibri"/>
                      </a:endParaRPr>
                    </a:p>
                  </a:txBody>
                  <a:tcPr marL="68580" marR="68580" marT="0" marB="0" anchor="ctr"/>
                </a:tc>
              </a:tr>
              <a:tr h="423922">
                <a:tc rowSpan="6">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kern="1200" dirty="0" smtClean="0">
                          <a:solidFill>
                            <a:schemeClr val="dk1"/>
                          </a:solidFill>
                          <a:latin typeface="+mn-lt"/>
                          <a:ea typeface="+mn-ea"/>
                          <a:cs typeface="+mn-cs"/>
                        </a:rPr>
                        <a:t>What if any additional supports or supplemental services are available for students enrolled in developmental education courses? </a:t>
                      </a:r>
                      <a:endParaRPr lang="en-US" sz="1200" kern="1200" dirty="0" smtClean="0">
                        <a:solidFill>
                          <a:schemeClr val="dk1"/>
                        </a:solidFill>
                        <a:latin typeface="+mn-lt"/>
                        <a:ea typeface="+mn-ea"/>
                        <a:cs typeface="+mn-cs"/>
                      </a:endParaRPr>
                    </a:p>
                    <a:p>
                      <a:pPr marL="0" marR="0" algn="ctr">
                        <a:lnSpc>
                          <a:spcPct val="115000"/>
                        </a:lnSpc>
                        <a:spcBef>
                          <a:spcPts val="0"/>
                        </a:spcBef>
                        <a:spcAft>
                          <a:spcPts val="0"/>
                        </a:spcAft>
                      </a:pPr>
                      <a:endParaRPr lang="en-US" sz="1200" dirty="0">
                        <a:latin typeface="Calibri"/>
                        <a:ea typeface="Calibri"/>
                        <a:cs typeface="Calibri"/>
                      </a:endParaRPr>
                    </a:p>
                  </a:txBody>
                  <a:tcPr marL="68580" marR="68580" marT="0" marB="0" anchor="ct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Tutoring / Mentoring . . .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26</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11</a:t>
                      </a:r>
                      <a:endParaRPr lang="en-US" sz="1200">
                        <a:latin typeface="Calibri"/>
                        <a:ea typeface="Calibri"/>
                        <a:cs typeface="Calibri"/>
                      </a:endParaRPr>
                    </a:p>
                  </a:txBody>
                  <a:tcPr marL="68580" marR="68580" marT="0" marB="0" anchor="ctr"/>
                </a:tc>
              </a:tr>
              <a:tr h="423922">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Advising / Counseling . .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22</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11</a:t>
                      </a:r>
                      <a:endParaRPr lang="en-US" sz="1200">
                        <a:latin typeface="Calibri"/>
                        <a:ea typeface="Calibri"/>
                        <a:cs typeface="Calibri"/>
                      </a:endParaRPr>
                    </a:p>
                  </a:txBody>
                  <a:tcPr marL="68580" marR="68580" marT="0" marB="0" anchor="ctr"/>
                </a:tc>
              </a:tr>
              <a:tr h="423922">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Calibri"/>
                        </a:rPr>
                        <a:t>Labs / Workshops . . . . . . . . .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20</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6</a:t>
                      </a:r>
                      <a:endParaRPr lang="en-US" sz="1200">
                        <a:latin typeface="Calibri"/>
                        <a:ea typeface="Calibri"/>
                        <a:cs typeface="Calibri"/>
                      </a:endParaRPr>
                    </a:p>
                  </a:txBody>
                  <a:tcPr marL="68580" marR="68580" marT="0" marB="0" anchor="ctr"/>
                </a:tc>
              </a:tr>
              <a:tr h="423922">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Calibri"/>
                        </a:rPr>
                        <a:t>Student Success Courses . . . .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21</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9</a:t>
                      </a:r>
                      <a:endParaRPr lang="en-US" sz="1200" dirty="0">
                        <a:latin typeface="Calibri"/>
                        <a:ea typeface="Calibri"/>
                        <a:cs typeface="Calibri"/>
                      </a:endParaRPr>
                    </a:p>
                  </a:txBody>
                  <a:tcPr marL="68580" marR="68580" marT="0" marB="0" anchor="ctr"/>
                </a:tc>
              </a:tr>
              <a:tr h="423922">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Calibri"/>
                        </a:rPr>
                        <a:t>Student Success Coaches . . .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11</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7</a:t>
                      </a:r>
                      <a:endParaRPr lang="en-US" sz="1200" dirty="0">
                        <a:latin typeface="Calibri"/>
                        <a:ea typeface="Calibri"/>
                        <a:cs typeface="Calibri"/>
                      </a:endParaRPr>
                    </a:p>
                  </a:txBody>
                  <a:tcPr marL="68580" marR="68580" marT="0" marB="0" anchor="ctr"/>
                </a:tc>
              </a:tr>
              <a:tr h="423922">
                <a:tc vMerge="1">
                  <a:txBody>
                    <a:bodyPr/>
                    <a:lstStyle/>
                    <a:p>
                      <a:endParaRPr lang="en-US"/>
                    </a:p>
                  </a:txBody>
                  <a:tcPr/>
                </a:tc>
                <a:tc>
                  <a:txBody>
                    <a:bodyPr/>
                    <a:lstStyle/>
                    <a:p>
                      <a:pPr marL="0" marR="0">
                        <a:lnSpc>
                          <a:spcPct val="115000"/>
                        </a:lnSpc>
                        <a:spcBef>
                          <a:spcPts val="0"/>
                        </a:spcBef>
                        <a:spcAft>
                          <a:spcPts val="0"/>
                        </a:spcAft>
                      </a:pPr>
                      <a:r>
                        <a:rPr lang="en-US" sz="1200">
                          <a:latin typeface="Times New Roman"/>
                          <a:ea typeface="Calibri"/>
                          <a:cs typeface="Calibri"/>
                        </a:rPr>
                        <a:t>Other / Miscellaneous. . . . . .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19</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9</a:t>
                      </a:r>
                      <a:endParaRPr lang="en-US" sz="1200" dirty="0">
                        <a:latin typeface="Calibri"/>
                        <a:ea typeface="Calibri"/>
                        <a:cs typeface="Calibri"/>
                      </a:endParaRPr>
                    </a:p>
                  </a:txBody>
                  <a:tcPr marL="68580" marR="68580" marT="0" marB="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457200" y="152400"/>
            <a:ext cx="8229600" cy="1143000"/>
          </a:xfrm>
        </p:spPr>
        <p:txBody>
          <a:bodyPr/>
          <a:lstStyle/>
          <a:p>
            <a:pPr eaLnBrk="1" hangingPunct="1"/>
            <a:r>
              <a:rPr lang="en-US" dirty="0" smtClean="0"/>
              <a:t>Environmental Scan</a:t>
            </a:r>
            <a:br>
              <a:rPr lang="en-US" dirty="0" smtClean="0"/>
            </a:br>
            <a:r>
              <a:rPr lang="en-US" sz="2800" dirty="0" smtClean="0"/>
              <a:t>Courses Offered</a:t>
            </a:r>
          </a:p>
        </p:txBody>
      </p:sp>
      <p:graphicFrame>
        <p:nvGraphicFramePr>
          <p:cNvPr id="7" name="Table 6"/>
          <p:cNvGraphicFramePr>
            <a:graphicFrameLocks noGrp="1"/>
          </p:cNvGraphicFramePr>
          <p:nvPr/>
        </p:nvGraphicFramePr>
        <p:xfrm>
          <a:off x="304800" y="1447796"/>
          <a:ext cx="8534400" cy="4736654"/>
        </p:xfrm>
        <a:graphic>
          <a:graphicData uri="http://schemas.openxmlformats.org/drawingml/2006/table">
            <a:tbl>
              <a:tblPr firstRow="1" bandRow="1">
                <a:tableStyleId>{5C22544A-7EE6-4342-B048-85BDC9FD1C3A}</a:tableStyleId>
              </a:tblPr>
              <a:tblGrid>
                <a:gridCol w="2286000"/>
                <a:gridCol w="1219200"/>
                <a:gridCol w="2819400"/>
                <a:gridCol w="1143000"/>
                <a:gridCol w="1066800"/>
              </a:tblGrid>
              <a:tr h="428944">
                <a:tc gridSpan="3">
                  <a:txBody>
                    <a:bodyPr/>
                    <a:lstStyle/>
                    <a:p>
                      <a:pPr marL="0" marR="0">
                        <a:lnSpc>
                          <a:spcPct val="115000"/>
                        </a:lnSpc>
                        <a:spcBef>
                          <a:spcPts val="0"/>
                        </a:spcBef>
                        <a:spcAft>
                          <a:spcPts val="0"/>
                        </a:spcAft>
                      </a:pPr>
                      <a:r>
                        <a:rPr lang="en-US" sz="1300" b="1" dirty="0">
                          <a:solidFill>
                            <a:srgbClr val="000000"/>
                          </a:solidFill>
                          <a:latin typeface="Times New Roman"/>
                          <a:ea typeface="Times New Roman"/>
                          <a:cs typeface="Calibri"/>
                        </a:rPr>
                        <a:t>DEVELOPMENTAL EDUCATION COURSES OFFERED</a:t>
                      </a:r>
                      <a:endParaRPr lang="en-US" sz="1300" dirty="0">
                        <a:latin typeface="Calibri"/>
                        <a:ea typeface="Calibri"/>
                        <a:cs typeface="Calibri"/>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300" b="1">
                          <a:solidFill>
                            <a:srgbClr val="000000"/>
                          </a:solidFill>
                          <a:latin typeface="Times New Roman"/>
                          <a:ea typeface="Times New Roman"/>
                          <a:cs typeface="Calibri"/>
                        </a:rPr>
                        <a:t>Public Institutions</a:t>
                      </a:r>
                      <a:endParaRPr lang="en-US" sz="13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b="1">
                          <a:solidFill>
                            <a:srgbClr val="000000"/>
                          </a:solidFill>
                          <a:latin typeface="Times New Roman"/>
                          <a:ea typeface="Times New Roman"/>
                          <a:cs typeface="Calibri"/>
                        </a:rPr>
                        <a:t>Independent Institutions</a:t>
                      </a:r>
                      <a:endParaRPr lang="en-US" sz="1300">
                        <a:latin typeface="Calibri"/>
                        <a:ea typeface="Calibri"/>
                        <a:cs typeface="Calibri"/>
                      </a:endParaRPr>
                    </a:p>
                  </a:txBody>
                  <a:tcPr marL="68580" marR="68580" marT="0" marB="0" anchor="ctr"/>
                </a:tc>
              </a:tr>
              <a:tr h="390496">
                <a:tc gridSpan="3">
                  <a:txBody>
                    <a:bodyPr/>
                    <a:lstStyle/>
                    <a:p>
                      <a:pPr marL="0" marR="0" algn="r">
                        <a:lnSpc>
                          <a:spcPct val="115000"/>
                        </a:lnSpc>
                        <a:spcBef>
                          <a:spcPts val="0"/>
                        </a:spcBef>
                        <a:spcAft>
                          <a:spcPts val="0"/>
                        </a:spcAft>
                      </a:pPr>
                      <a:r>
                        <a:rPr lang="en-US" sz="1300" dirty="0">
                          <a:solidFill>
                            <a:srgbClr val="000000"/>
                          </a:solidFill>
                          <a:latin typeface="Times New Roman"/>
                          <a:ea typeface="Times New Roman"/>
                          <a:cs typeface="Calibri"/>
                        </a:rPr>
                        <a:t>Institutions reporting offering at least one developmental education course:</a:t>
                      </a:r>
                      <a:endParaRPr lang="en-US" sz="1300" dirty="0">
                        <a:latin typeface="Calibri"/>
                        <a:ea typeface="Calibri"/>
                        <a:cs typeface="Calibri"/>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300">
                          <a:solidFill>
                            <a:srgbClr val="000000"/>
                          </a:solidFill>
                          <a:latin typeface="Times New Roman"/>
                          <a:ea typeface="Times New Roman"/>
                          <a:cs typeface="Calibri"/>
                        </a:rPr>
                        <a:t>25</a:t>
                      </a:r>
                      <a:endParaRPr lang="en-US" sz="13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latin typeface="Times New Roman"/>
                          <a:ea typeface="Times New Roman"/>
                          <a:cs typeface="Calibri"/>
                        </a:rPr>
                        <a:t>11</a:t>
                      </a:r>
                      <a:endParaRPr lang="en-US" sz="1300">
                        <a:latin typeface="Calibri"/>
                        <a:ea typeface="Calibri"/>
                        <a:cs typeface="Calibri"/>
                      </a:endParaRPr>
                    </a:p>
                  </a:txBody>
                  <a:tcPr marL="68580" marR="68580" marT="0" marB="0" anchor="ctr"/>
                </a:tc>
              </a:tr>
              <a:tr h="390496">
                <a:tc rowSpan="6" gridSpan="2">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300" b="1" kern="1200" dirty="0" smtClean="0">
                          <a:solidFill>
                            <a:schemeClr val="dk1"/>
                          </a:solidFill>
                          <a:latin typeface="+mn-lt"/>
                          <a:ea typeface="+mn-ea"/>
                          <a:cs typeface="+mn-cs"/>
                        </a:rPr>
                        <a:t>Institutions reported offering developmental education courses in these subject areas: </a:t>
                      </a:r>
                      <a:endParaRPr lang="en-US" sz="1300" kern="1200" dirty="0" smtClean="0">
                        <a:solidFill>
                          <a:schemeClr val="dk1"/>
                        </a:solidFill>
                        <a:latin typeface="+mn-lt"/>
                        <a:ea typeface="+mn-ea"/>
                        <a:cs typeface="+mn-cs"/>
                      </a:endParaRPr>
                    </a:p>
                    <a:p>
                      <a:pPr marL="0" marR="0" algn="ctr">
                        <a:lnSpc>
                          <a:spcPct val="115000"/>
                        </a:lnSpc>
                        <a:spcBef>
                          <a:spcPts val="0"/>
                        </a:spcBef>
                        <a:spcAft>
                          <a:spcPts val="0"/>
                        </a:spcAft>
                      </a:pPr>
                      <a:endParaRPr lang="en-US" sz="1300" dirty="0">
                        <a:latin typeface="Calibri"/>
                        <a:ea typeface="Calibri"/>
                        <a:cs typeface="Calibri"/>
                      </a:endParaRPr>
                    </a:p>
                  </a:txBody>
                  <a:tcPr marL="68580" marR="68580" marT="0" marB="0" anchor="ctr"/>
                </a:tc>
                <a:tc rowSpan="6" hMerge="1">
                  <a:txBody>
                    <a:bodyPr/>
                    <a:lstStyle/>
                    <a:p>
                      <a:endParaRPr lang="en-US"/>
                    </a:p>
                  </a:txBody>
                  <a:tcPr/>
                </a:tc>
                <a:tc>
                  <a:txBody>
                    <a:bodyPr/>
                    <a:lstStyle/>
                    <a:p>
                      <a:pPr marL="0" marR="0">
                        <a:lnSpc>
                          <a:spcPct val="115000"/>
                        </a:lnSpc>
                        <a:spcBef>
                          <a:spcPts val="0"/>
                        </a:spcBef>
                        <a:spcAft>
                          <a:spcPts val="0"/>
                        </a:spcAft>
                      </a:pPr>
                      <a:r>
                        <a:rPr lang="en-US" sz="1300" dirty="0">
                          <a:solidFill>
                            <a:srgbClr val="000000"/>
                          </a:solidFill>
                          <a:latin typeface="Times New Roman"/>
                          <a:ea typeface="Times New Roman"/>
                          <a:cs typeface="Calibri"/>
                        </a:rPr>
                        <a:t>Mathematics. . . . . . . . . . . . . . . . </a:t>
                      </a:r>
                      <a:endParaRPr lang="en-US" sz="13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latin typeface="Times New Roman"/>
                          <a:ea typeface="Times New Roman"/>
                          <a:cs typeface="Calibri"/>
                        </a:rPr>
                        <a:t>25</a:t>
                      </a:r>
                      <a:endParaRPr lang="en-US" sz="13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latin typeface="Times New Roman"/>
                          <a:ea typeface="Times New Roman"/>
                          <a:cs typeface="Calibri"/>
                        </a:rPr>
                        <a:t>10</a:t>
                      </a:r>
                      <a:endParaRPr lang="en-US" sz="1300">
                        <a:latin typeface="Calibri"/>
                        <a:ea typeface="Calibri"/>
                        <a:cs typeface="Calibri"/>
                      </a:endParaRPr>
                    </a:p>
                  </a:txBody>
                  <a:tcPr marL="68580" marR="68580" marT="0" marB="0" anchor="ctr"/>
                </a:tc>
              </a:tr>
              <a:tr h="390496">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1300" dirty="0">
                          <a:solidFill>
                            <a:srgbClr val="000000"/>
                          </a:solidFill>
                          <a:latin typeface="Times New Roman"/>
                          <a:ea typeface="Times New Roman"/>
                          <a:cs typeface="Calibri"/>
                        </a:rPr>
                        <a:t>Reading. . . . . . . . . . . . . . . . . . . </a:t>
                      </a:r>
                      <a:endParaRPr lang="en-US" sz="13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latin typeface="Times New Roman"/>
                          <a:ea typeface="Times New Roman"/>
                          <a:cs typeface="Calibri"/>
                        </a:rPr>
                        <a:t>18</a:t>
                      </a:r>
                      <a:endParaRPr lang="en-US" sz="13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latin typeface="Times New Roman"/>
                          <a:ea typeface="Times New Roman"/>
                          <a:cs typeface="Calibri"/>
                        </a:rPr>
                        <a:t>1</a:t>
                      </a:r>
                      <a:endParaRPr lang="en-US" sz="1300">
                        <a:latin typeface="Calibri"/>
                        <a:ea typeface="Calibri"/>
                        <a:cs typeface="Calibri"/>
                      </a:endParaRPr>
                    </a:p>
                  </a:txBody>
                  <a:tcPr marL="68580" marR="68580" marT="0" marB="0" anchor="ctr"/>
                </a:tc>
              </a:tr>
              <a:tr h="390496">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1300" dirty="0">
                          <a:solidFill>
                            <a:srgbClr val="000000"/>
                          </a:solidFill>
                          <a:latin typeface="Times New Roman"/>
                          <a:ea typeface="Times New Roman"/>
                          <a:cs typeface="Calibri"/>
                        </a:rPr>
                        <a:t>Writing . . . . . . . . . . . . . . . . . . . </a:t>
                      </a:r>
                      <a:endParaRPr lang="en-US" sz="13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latin typeface="Times New Roman"/>
                          <a:ea typeface="Times New Roman"/>
                          <a:cs typeface="Calibri"/>
                        </a:rPr>
                        <a:t>22</a:t>
                      </a:r>
                      <a:endParaRPr lang="en-US" sz="13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latin typeface="Times New Roman"/>
                          <a:ea typeface="Times New Roman"/>
                          <a:cs typeface="Calibri"/>
                        </a:rPr>
                        <a:t>11</a:t>
                      </a:r>
                      <a:endParaRPr lang="en-US" sz="1300">
                        <a:latin typeface="Calibri"/>
                        <a:ea typeface="Calibri"/>
                        <a:cs typeface="Calibri"/>
                      </a:endParaRPr>
                    </a:p>
                  </a:txBody>
                  <a:tcPr marL="68580" marR="68580" marT="0" marB="0" anchor="ctr"/>
                </a:tc>
              </a:tr>
              <a:tr h="390496">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1300" dirty="0">
                          <a:solidFill>
                            <a:srgbClr val="000000"/>
                          </a:solidFill>
                          <a:latin typeface="Times New Roman"/>
                          <a:ea typeface="Times New Roman"/>
                          <a:cs typeface="Calibri"/>
                        </a:rPr>
                        <a:t>English . . . . . . . . . . . . . . . . . . . .</a:t>
                      </a:r>
                      <a:endParaRPr lang="en-US" sz="13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latin typeface="Times New Roman"/>
                          <a:ea typeface="Times New Roman"/>
                          <a:cs typeface="Calibri"/>
                        </a:rPr>
                        <a:t>3</a:t>
                      </a:r>
                      <a:endParaRPr lang="en-US" sz="13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latin typeface="Times New Roman"/>
                          <a:ea typeface="Times New Roman"/>
                          <a:cs typeface="Calibri"/>
                        </a:rPr>
                        <a:t>1</a:t>
                      </a:r>
                      <a:endParaRPr lang="en-US" sz="1300" dirty="0">
                        <a:latin typeface="Calibri"/>
                        <a:ea typeface="Calibri"/>
                        <a:cs typeface="Calibri"/>
                      </a:endParaRPr>
                    </a:p>
                  </a:txBody>
                  <a:tcPr marL="68580" marR="68580" marT="0" marB="0" anchor="ctr"/>
                </a:tc>
              </a:tr>
              <a:tr h="390496">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1300" dirty="0">
                          <a:solidFill>
                            <a:srgbClr val="000000"/>
                          </a:solidFill>
                          <a:latin typeface="Times New Roman"/>
                          <a:ea typeface="Times New Roman"/>
                          <a:cs typeface="Calibri"/>
                        </a:rPr>
                        <a:t>College Success Skills . . . . . . . .</a:t>
                      </a:r>
                      <a:endParaRPr lang="en-US" sz="13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latin typeface="Times New Roman"/>
                          <a:ea typeface="Times New Roman"/>
                          <a:cs typeface="Calibri"/>
                        </a:rPr>
                        <a:t>7</a:t>
                      </a:r>
                      <a:endParaRPr lang="en-US" sz="13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latin typeface="Times New Roman"/>
                          <a:ea typeface="Times New Roman"/>
                          <a:cs typeface="Calibri"/>
                        </a:rPr>
                        <a:t>4</a:t>
                      </a:r>
                      <a:endParaRPr lang="en-US" sz="1300">
                        <a:latin typeface="Calibri"/>
                        <a:ea typeface="Calibri"/>
                        <a:cs typeface="Calibri"/>
                      </a:endParaRPr>
                    </a:p>
                  </a:txBody>
                  <a:tcPr marL="68580" marR="68580" marT="0" marB="0" anchor="ctr"/>
                </a:tc>
              </a:tr>
              <a:tr h="390496">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1300">
                          <a:latin typeface="Times New Roman"/>
                          <a:ea typeface="Calibri"/>
                          <a:cs typeface="Calibri"/>
                        </a:rPr>
                        <a:t>Other . . . . . . . . . . . . . . . . . . . . . </a:t>
                      </a:r>
                      <a:endParaRPr lang="en-US" sz="13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latin typeface="Times New Roman"/>
                          <a:ea typeface="Times New Roman"/>
                          <a:cs typeface="Calibri"/>
                        </a:rPr>
                        <a:t>5</a:t>
                      </a:r>
                      <a:endParaRPr lang="en-US" sz="13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a:solidFill>
                            <a:srgbClr val="000000"/>
                          </a:solidFill>
                          <a:latin typeface="Times New Roman"/>
                          <a:ea typeface="Times New Roman"/>
                          <a:cs typeface="Calibri"/>
                        </a:rPr>
                        <a:t>2</a:t>
                      </a:r>
                      <a:endParaRPr lang="en-US" sz="1300">
                        <a:latin typeface="Calibri"/>
                        <a:ea typeface="Calibri"/>
                        <a:cs typeface="Calibri"/>
                      </a:endParaRPr>
                    </a:p>
                  </a:txBody>
                  <a:tcPr marL="68580" marR="68580" marT="0" marB="0" anchor="ctr"/>
                </a:tc>
              </a:tr>
              <a:tr h="390496">
                <a:tc rowSpan="4">
                  <a:txBody>
                    <a:bodyPr/>
                    <a:lstStyle/>
                    <a:p>
                      <a:pPr marL="0" marR="0" algn="r">
                        <a:lnSpc>
                          <a:spcPct val="115000"/>
                        </a:lnSpc>
                        <a:spcBef>
                          <a:spcPts val="0"/>
                        </a:spcBef>
                        <a:spcAft>
                          <a:spcPts val="0"/>
                        </a:spcAft>
                      </a:pPr>
                      <a:r>
                        <a:rPr lang="en-US" sz="1300">
                          <a:solidFill>
                            <a:srgbClr val="000000"/>
                          </a:solidFill>
                          <a:latin typeface="Times New Roman"/>
                          <a:ea typeface="Times New Roman"/>
                          <a:cs typeface="Calibri"/>
                        </a:rPr>
                        <a:t>How do these courses affect student GPA and course calculations?</a:t>
                      </a:r>
                      <a:endParaRPr lang="en-US" sz="1300">
                        <a:latin typeface="Calibri"/>
                        <a:ea typeface="Calibri"/>
                        <a:cs typeface="Calibri"/>
                      </a:endParaRPr>
                    </a:p>
                  </a:txBody>
                  <a:tcPr marL="68580" marR="68580" marT="0" marB="0" anchor="ctr"/>
                </a:tc>
                <a:tc gridSpan="2">
                  <a:txBody>
                    <a:bodyPr/>
                    <a:lstStyle/>
                    <a:p>
                      <a:pPr marL="0" marR="0" algn="r">
                        <a:lnSpc>
                          <a:spcPct val="115000"/>
                        </a:lnSpc>
                        <a:spcBef>
                          <a:spcPts val="0"/>
                        </a:spcBef>
                        <a:spcAft>
                          <a:spcPts val="0"/>
                        </a:spcAft>
                      </a:pPr>
                      <a:r>
                        <a:rPr lang="en-US" sz="1300">
                          <a:solidFill>
                            <a:srgbClr val="000000"/>
                          </a:solidFill>
                          <a:latin typeface="Times New Roman"/>
                          <a:ea typeface="Times New Roman"/>
                          <a:cs typeface="Calibri"/>
                        </a:rPr>
                        <a:t>Used in GPA Calculations:</a:t>
                      </a:r>
                      <a:endParaRPr lang="en-US" sz="1300">
                        <a:latin typeface="Calibri"/>
                        <a:ea typeface="Calibri"/>
                        <a:cs typeface="Calibri"/>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300" dirty="0">
                          <a:solidFill>
                            <a:srgbClr val="000000"/>
                          </a:solidFill>
                          <a:latin typeface="Times New Roman"/>
                          <a:ea typeface="Times New Roman"/>
                          <a:cs typeface="Calibri"/>
                        </a:rPr>
                        <a:t>14</a:t>
                      </a:r>
                      <a:endParaRPr lang="en-US" sz="13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latin typeface="Times New Roman"/>
                          <a:ea typeface="Times New Roman"/>
                          <a:cs typeface="Calibri"/>
                        </a:rPr>
                        <a:t>10</a:t>
                      </a:r>
                      <a:endParaRPr lang="en-US" sz="1300" dirty="0">
                        <a:latin typeface="Calibri"/>
                        <a:ea typeface="Calibri"/>
                        <a:cs typeface="Calibri"/>
                      </a:endParaRPr>
                    </a:p>
                  </a:txBody>
                  <a:tcPr marL="68580" marR="68580" marT="0" marB="0" anchor="ctr"/>
                </a:tc>
              </a:tr>
              <a:tr h="390496">
                <a:tc vMerge="1">
                  <a:txBody>
                    <a:bodyPr/>
                    <a:lstStyle/>
                    <a:p>
                      <a:endParaRPr lang="en-US"/>
                    </a:p>
                  </a:txBody>
                  <a:tcPr/>
                </a:tc>
                <a:tc gridSpan="2">
                  <a:txBody>
                    <a:bodyPr/>
                    <a:lstStyle/>
                    <a:p>
                      <a:pPr marL="0" marR="0" algn="r">
                        <a:lnSpc>
                          <a:spcPct val="115000"/>
                        </a:lnSpc>
                        <a:spcBef>
                          <a:spcPts val="0"/>
                        </a:spcBef>
                        <a:spcAft>
                          <a:spcPts val="0"/>
                        </a:spcAft>
                      </a:pPr>
                      <a:r>
                        <a:rPr lang="en-US" sz="1300">
                          <a:solidFill>
                            <a:srgbClr val="000000"/>
                          </a:solidFill>
                          <a:latin typeface="Times New Roman"/>
                          <a:ea typeface="Times New Roman"/>
                          <a:cs typeface="Calibri"/>
                        </a:rPr>
                        <a:t>Count towards any course or residential requirements:</a:t>
                      </a:r>
                      <a:endParaRPr lang="en-US" sz="1300">
                        <a:latin typeface="Calibri"/>
                        <a:ea typeface="Calibri"/>
                        <a:cs typeface="Calibri"/>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300">
                          <a:solidFill>
                            <a:srgbClr val="000000"/>
                          </a:solidFill>
                          <a:latin typeface="Times New Roman"/>
                          <a:ea typeface="Times New Roman"/>
                          <a:cs typeface="Calibri"/>
                        </a:rPr>
                        <a:t>14</a:t>
                      </a:r>
                      <a:endParaRPr lang="en-US" sz="13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latin typeface="Times New Roman"/>
                          <a:ea typeface="Times New Roman"/>
                          <a:cs typeface="Calibri"/>
                        </a:rPr>
                        <a:t>8</a:t>
                      </a:r>
                      <a:endParaRPr lang="en-US" sz="1300" dirty="0">
                        <a:latin typeface="Calibri"/>
                        <a:ea typeface="Calibri"/>
                        <a:cs typeface="Calibri"/>
                      </a:endParaRPr>
                    </a:p>
                  </a:txBody>
                  <a:tcPr marL="68580" marR="68580" marT="0" marB="0" anchor="ctr"/>
                </a:tc>
              </a:tr>
              <a:tr h="390496">
                <a:tc vMerge="1">
                  <a:txBody>
                    <a:bodyPr/>
                    <a:lstStyle/>
                    <a:p>
                      <a:endParaRPr lang="en-US"/>
                    </a:p>
                  </a:txBody>
                  <a:tcPr/>
                </a:tc>
                <a:tc gridSpan="2">
                  <a:txBody>
                    <a:bodyPr/>
                    <a:lstStyle/>
                    <a:p>
                      <a:pPr marL="0" marR="0" algn="r">
                        <a:lnSpc>
                          <a:spcPct val="115000"/>
                        </a:lnSpc>
                        <a:spcBef>
                          <a:spcPts val="0"/>
                        </a:spcBef>
                        <a:spcAft>
                          <a:spcPts val="0"/>
                        </a:spcAft>
                      </a:pPr>
                      <a:r>
                        <a:rPr lang="en-US" sz="1300">
                          <a:solidFill>
                            <a:srgbClr val="000000"/>
                          </a:solidFill>
                          <a:latin typeface="Times New Roman"/>
                          <a:ea typeface="Times New Roman"/>
                          <a:cs typeface="Calibri"/>
                        </a:rPr>
                        <a:t>Credit-bearing:</a:t>
                      </a:r>
                      <a:endParaRPr lang="en-US" sz="1300">
                        <a:latin typeface="Calibri"/>
                        <a:ea typeface="Calibri"/>
                        <a:cs typeface="Calibri"/>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300">
                          <a:solidFill>
                            <a:srgbClr val="000000"/>
                          </a:solidFill>
                          <a:latin typeface="Times New Roman"/>
                          <a:ea typeface="Times New Roman"/>
                          <a:cs typeface="Calibri"/>
                        </a:rPr>
                        <a:t>20</a:t>
                      </a:r>
                      <a:endParaRPr lang="en-US" sz="13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latin typeface="Times New Roman"/>
                          <a:ea typeface="Times New Roman"/>
                          <a:cs typeface="Calibri"/>
                        </a:rPr>
                        <a:t>8</a:t>
                      </a:r>
                      <a:endParaRPr lang="en-US" sz="1300" dirty="0">
                        <a:latin typeface="Calibri"/>
                        <a:ea typeface="Calibri"/>
                        <a:cs typeface="Calibri"/>
                      </a:endParaRPr>
                    </a:p>
                  </a:txBody>
                  <a:tcPr marL="68580" marR="68580" marT="0" marB="0" anchor="ctr"/>
                </a:tc>
              </a:tr>
              <a:tr h="390496">
                <a:tc vMerge="1">
                  <a:txBody>
                    <a:bodyPr/>
                    <a:lstStyle/>
                    <a:p>
                      <a:endParaRPr lang="en-US"/>
                    </a:p>
                  </a:txBody>
                  <a:tcPr/>
                </a:tc>
                <a:tc gridSpan="2">
                  <a:txBody>
                    <a:bodyPr/>
                    <a:lstStyle/>
                    <a:p>
                      <a:pPr marL="0" marR="0" algn="r">
                        <a:lnSpc>
                          <a:spcPct val="115000"/>
                        </a:lnSpc>
                        <a:spcBef>
                          <a:spcPts val="0"/>
                        </a:spcBef>
                        <a:spcAft>
                          <a:spcPts val="0"/>
                        </a:spcAft>
                      </a:pPr>
                      <a:r>
                        <a:rPr lang="en-US" sz="1300">
                          <a:solidFill>
                            <a:srgbClr val="000000"/>
                          </a:solidFill>
                          <a:latin typeface="Times New Roman"/>
                          <a:ea typeface="Times New Roman"/>
                          <a:cs typeface="Calibri"/>
                        </a:rPr>
                        <a:t>Count towards a degree:</a:t>
                      </a:r>
                      <a:endParaRPr lang="en-US" sz="1300">
                        <a:latin typeface="Calibri"/>
                        <a:ea typeface="Calibri"/>
                        <a:cs typeface="Calibri"/>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300">
                          <a:solidFill>
                            <a:srgbClr val="000000"/>
                          </a:solidFill>
                          <a:latin typeface="Times New Roman"/>
                          <a:ea typeface="Times New Roman"/>
                          <a:cs typeface="Calibri"/>
                        </a:rPr>
                        <a:t>8</a:t>
                      </a:r>
                      <a:endParaRPr lang="en-US" sz="13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latin typeface="Times New Roman"/>
                          <a:ea typeface="Times New Roman"/>
                          <a:cs typeface="Calibri"/>
                        </a:rPr>
                        <a:t>7</a:t>
                      </a:r>
                      <a:endParaRPr lang="en-US" sz="1300" dirty="0">
                        <a:latin typeface="Calibri"/>
                        <a:ea typeface="Calibri"/>
                        <a:cs typeface="Calibri"/>
                      </a:endParaRPr>
                    </a:p>
                  </a:txBody>
                  <a:tcPr marL="68580" marR="68580" marT="0" marB="0"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457200" y="152400"/>
            <a:ext cx="8229600" cy="1143000"/>
          </a:xfrm>
        </p:spPr>
        <p:txBody>
          <a:bodyPr/>
          <a:lstStyle/>
          <a:p>
            <a:pPr eaLnBrk="1" hangingPunct="1"/>
            <a:r>
              <a:rPr lang="en-US" dirty="0" smtClean="0"/>
              <a:t>Environmental Scan</a:t>
            </a:r>
            <a:br>
              <a:rPr lang="en-US" dirty="0" smtClean="0"/>
            </a:br>
            <a:r>
              <a:rPr lang="en-US" sz="2800" dirty="0" smtClean="0"/>
              <a:t>Defining Developmental Education</a:t>
            </a:r>
          </a:p>
        </p:txBody>
      </p:sp>
      <p:graphicFrame>
        <p:nvGraphicFramePr>
          <p:cNvPr id="5" name="Table 4"/>
          <p:cNvGraphicFramePr>
            <a:graphicFrameLocks noGrp="1"/>
          </p:cNvGraphicFramePr>
          <p:nvPr/>
        </p:nvGraphicFramePr>
        <p:xfrm>
          <a:off x="381000" y="1371600"/>
          <a:ext cx="8305800" cy="874776"/>
        </p:xfrm>
        <a:graphic>
          <a:graphicData uri="http://schemas.openxmlformats.org/drawingml/2006/table">
            <a:tbl>
              <a:tblPr firstRow="1" bandRow="1">
                <a:tableStyleId>{5C22544A-7EE6-4342-B048-85BDC9FD1C3A}</a:tableStyleId>
              </a:tblPr>
              <a:tblGrid>
                <a:gridCol w="5562600"/>
                <a:gridCol w="1371600"/>
                <a:gridCol w="1371600"/>
              </a:tblGrid>
              <a:tr h="419100">
                <a:tc>
                  <a:txBody>
                    <a:bodyPr/>
                    <a:lstStyle/>
                    <a:p>
                      <a:pPr marL="0" marR="0">
                        <a:lnSpc>
                          <a:spcPct val="115000"/>
                        </a:lnSpc>
                        <a:spcBef>
                          <a:spcPts val="0"/>
                        </a:spcBef>
                        <a:spcAft>
                          <a:spcPts val="0"/>
                        </a:spcAft>
                      </a:pPr>
                      <a:r>
                        <a:rPr lang="en-US" sz="1300" b="1" dirty="0" smtClean="0">
                          <a:solidFill>
                            <a:srgbClr val="000000"/>
                          </a:solidFill>
                          <a:latin typeface="Times New Roman"/>
                          <a:ea typeface="Times New Roman"/>
                          <a:cs typeface="Calibri"/>
                        </a:rPr>
                        <a:t>DEFINING </a:t>
                      </a:r>
                      <a:r>
                        <a:rPr lang="en-US" sz="1300" b="1" dirty="0">
                          <a:solidFill>
                            <a:srgbClr val="000000"/>
                          </a:solidFill>
                          <a:latin typeface="Times New Roman"/>
                          <a:ea typeface="Times New Roman"/>
                          <a:cs typeface="Calibri"/>
                        </a:rPr>
                        <a:t>DEVELOPMENTAL EDUCATION</a:t>
                      </a:r>
                      <a:endParaRPr lang="en-US" sz="13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b="1">
                          <a:solidFill>
                            <a:srgbClr val="000000"/>
                          </a:solidFill>
                          <a:latin typeface="Times New Roman"/>
                          <a:ea typeface="Times New Roman"/>
                          <a:cs typeface="Calibri"/>
                        </a:rPr>
                        <a:t>Public Institutions</a:t>
                      </a:r>
                      <a:endParaRPr lang="en-US" sz="13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b="1">
                          <a:solidFill>
                            <a:srgbClr val="000000"/>
                          </a:solidFill>
                          <a:latin typeface="Times New Roman"/>
                          <a:ea typeface="Times New Roman"/>
                          <a:cs typeface="Calibri"/>
                        </a:rPr>
                        <a:t>Independent Institutions</a:t>
                      </a:r>
                      <a:endParaRPr lang="en-US" sz="1300">
                        <a:latin typeface="Calibri"/>
                        <a:ea typeface="Calibri"/>
                        <a:cs typeface="Calibri"/>
                      </a:endParaRPr>
                    </a:p>
                  </a:txBody>
                  <a:tcPr marL="68580" marR="68580" marT="0" marB="0" anchor="ctr"/>
                </a:tc>
              </a:tr>
              <a:tr h="419100">
                <a:tc>
                  <a:txBody>
                    <a:bodyPr/>
                    <a:lstStyle/>
                    <a:p>
                      <a:pPr marL="0" marR="0" algn="r">
                        <a:lnSpc>
                          <a:spcPct val="115000"/>
                        </a:lnSpc>
                        <a:spcBef>
                          <a:spcPts val="0"/>
                        </a:spcBef>
                        <a:spcAft>
                          <a:spcPts val="0"/>
                        </a:spcAft>
                      </a:pPr>
                      <a:r>
                        <a:rPr lang="en-US" sz="1300">
                          <a:solidFill>
                            <a:srgbClr val="000000"/>
                          </a:solidFill>
                          <a:latin typeface="Times New Roman"/>
                          <a:ea typeface="Times New Roman"/>
                          <a:cs typeface="Calibri"/>
                        </a:rPr>
                        <a:t>Institutions who offered a different definition than the one utilized in the survey: </a:t>
                      </a:r>
                      <a:endParaRPr lang="en-US" sz="13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latin typeface="Times New Roman"/>
                          <a:ea typeface="Times New Roman"/>
                          <a:cs typeface="Calibri"/>
                        </a:rPr>
                        <a:t>7</a:t>
                      </a:r>
                      <a:endParaRPr lang="en-US" sz="13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dirty="0">
                          <a:solidFill>
                            <a:srgbClr val="000000"/>
                          </a:solidFill>
                          <a:latin typeface="Times New Roman"/>
                          <a:ea typeface="Times New Roman"/>
                          <a:cs typeface="Calibri"/>
                        </a:rPr>
                        <a:t>0</a:t>
                      </a:r>
                      <a:endParaRPr lang="en-US" sz="1300" dirty="0">
                        <a:latin typeface="Calibri"/>
                        <a:ea typeface="Calibri"/>
                        <a:cs typeface="Calibri"/>
                      </a:endParaRPr>
                    </a:p>
                  </a:txBody>
                  <a:tcPr marL="68580" marR="68580" marT="0" marB="0" anchor="ctr"/>
                </a:tc>
              </a:tr>
            </a:tbl>
          </a:graphicData>
        </a:graphic>
      </p:graphicFrame>
      <p:sp>
        <p:nvSpPr>
          <p:cNvPr id="8" name="TextBox 7"/>
          <p:cNvSpPr txBox="1"/>
          <p:nvPr/>
        </p:nvSpPr>
        <p:spPr>
          <a:xfrm>
            <a:off x="228600" y="2286000"/>
            <a:ext cx="8686800" cy="830997"/>
          </a:xfrm>
          <a:prstGeom prst="rect">
            <a:avLst/>
          </a:prstGeom>
          <a:noFill/>
        </p:spPr>
        <p:txBody>
          <a:bodyPr wrap="square" rtlCol="0">
            <a:spAutoFit/>
          </a:bodyPr>
          <a:lstStyle/>
          <a:p>
            <a:r>
              <a:rPr lang="en-US" sz="1600" u="sng" dirty="0" smtClean="0">
                <a:solidFill>
                  <a:schemeClr val="accent2">
                    <a:lumMod val="50000"/>
                  </a:schemeClr>
                </a:solidFill>
              </a:rPr>
              <a:t>Definition utilized on the survey: </a:t>
            </a:r>
            <a:r>
              <a:rPr lang="en-US" sz="1600" dirty="0" smtClean="0">
                <a:solidFill>
                  <a:schemeClr val="accent2">
                    <a:lumMod val="50000"/>
                  </a:schemeClr>
                </a:solidFill>
              </a:rPr>
              <a:t/>
            </a:r>
            <a:br>
              <a:rPr lang="en-US" sz="1600" dirty="0" smtClean="0">
                <a:solidFill>
                  <a:schemeClr val="accent2">
                    <a:lumMod val="50000"/>
                  </a:schemeClr>
                </a:solidFill>
              </a:rPr>
            </a:br>
            <a:r>
              <a:rPr lang="en-US" sz="1600" i="1" dirty="0" smtClean="0">
                <a:solidFill>
                  <a:schemeClr val="accent2">
                    <a:lumMod val="50000"/>
                  </a:schemeClr>
                </a:solidFill>
              </a:rPr>
              <a:t>“Programs, courses, etc. designed to help students develop the skills necessary for them to be successful in entry-level credit-bearing college courses that would count towards a degree.”</a:t>
            </a:r>
            <a:endParaRPr lang="en-US" sz="1600" dirty="0" smtClean="0">
              <a:solidFill>
                <a:schemeClr val="accent2">
                  <a:lumMod val="50000"/>
                </a:schemeClr>
              </a:solidFill>
            </a:endParaRPr>
          </a:p>
        </p:txBody>
      </p:sp>
      <p:sp>
        <p:nvSpPr>
          <p:cNvPr id="9" name="TextBox 8"/>
          <p:cNvSpPr txBox="1"/>
          <p:nvPr/>
        </p:nvSpPr>
        <p:spPr>
          <a:xfrm>
            <a:off x="228600" y="3124200"/>
            <a:ext cx="8686800" cy="3508653"/>
          </a:xfrm>
          <a:prstGeom prst="rect">
            <a:avLst/>
          </a:prstGeom>
          <a:noFill/>
        </p:spPr>
        <p:txBody>
          <a:bodyPr wrap="square" rtlCol="0">
            <a:spAutoFit/>
          </a:bodyPr>
          <a:lstStyle/>
          <a:p>
            <a:r>
              <a:rPr lang="en-US" sz="1600" u="sng" dirty="0" smtClean="0"/>
              <a:t>Some other definitions offered:</a:t>
            </a:r>
          </a:p>
          <a:p>
            <a:endParaRPr lang="en-US" sz="800" i="1" dirty="0" smtClean="0"/>
          </a:p>
          <a:p>
            <a:r>
              <a:rPr lang="en-US" sz="1600" i="1" dirty="0" smtClean="0"/>
              <a:t>“Developmental education is a comprehensive process that focuses on the intellectual, social, and emotional growth and development of all students.  Developmental education includes, but is not limited to, tutoring, personal/career counseling, academic advisement, and coursework.” (NADE)</a:t>
            </a:r>
          </a:p>
          <a:p>
            <a:endParaRPr lang="en-US" sz="800" i="1" dirty="0" smtClean="0"/>
          </a:p>
          <a:p>
            <a:pPr lvl="0"/>
            <a:r>
              <a:rPr lang="en-US" sz="1600" dirty="0" smtClean="0"/>
              <a:t>“Developmental Education courses are designed for traditional and non-traditional, underprepared students promoting cognitive and affective growth while developing general and discipline-specific learning strategies and preparing students for integration into the college-level curriculum and academic environment.”</a:t>
            </a:r>
          </a:p>
          <a:p>
            <a:endParaRPr lang="en-US" sz="800" dirty="0" smtClean="0"/>
          </a:p>
          <a:p>
            <a:pPr lvl="0"/>
            <a:r>
              <a:rPr lang="en-US" sz="1600" dirty="0" smtClean="0"/>
              <a:t>Providing a “wide range of services to support [student] progress” in an effort to “focus on the progress of each student” since students “have a wide variety of skills and weaknesses.”</a:t>
            </a:r>
          </a:p>
          <a:p>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US" dirty="0" smtClean="0"/>
              <a:t>Next Steps Toward HB 1042</a:t>
            </a:r>
          </a:p>
        </p:txBody>
      </p:sp>
      <p:sp>
        <p:nvSpPr>
          <p:cNvPr id="5123" name="Content Placeholder 4"/>
          <p:cNvSpPr>
            <a:spLocks noGrp="1"/>
          </p:cNvSpPr>
          <p:nvPr>
            <p:ph sz="half" idx="1"/>
          </p:nvPr>
        </p:nvSpPr>
        <p:spPr>
          <a:xfrm>
            <a:off x="457200" y="1371600"/>
            <a:ext cx="8229600" cy="4724400"/>
          </a:xfrm>
        </p:spPr>
        <p:txBody>
          <a:bodyPr/>
          <a:lstStyle/>
          <a:p>
            <a:pPr marL="514350" indent="-514350" eaLnBrk="1" hangingPunct="1">
              <a:buNone/>
              <a:defRPr/>
            </a:pPr>
            <a:r>
              <a:rPr lang="en-US" dirty="0" smtClean="0">
                <a:latin typeface="Calibri" pitchFamily="34" charset="0"/>
                <a:cs typeface="Calibri" pitchFamily="34" charset="0"/>
              </a:rPr>
              <a:t>Developmental Education Survey:</a:t>
            </a:r>
          </a:p>
          <a:p>
            <a:pPr marL="914400" lvl="1" indent="-514350">
              <a:defRPr/>
            </a:pPr>
            <a:r>
              <a:rPr lang="en-US" dirty="0" smtClean="0">
                <a:latin typeface="Calibri" pitchFamily="34" charset="0"/>
                <a:cs typeface="Calibri" pitchFamily="34" charset="0"/>
              </a:rPr>
              <a:t>Institutions review and confirm data</a:t>
            </a:r>
          </a:p>
          <a:p>
            <a:pPr marL="914400" lvl="1" indent="-514350">
              <a:defRPr/>
            </a:pPr>
            <a:r>
              <a:rPr lang="en-US" dirty="0" smtClean="0">
                <a:latin typeface="Calibri" pitchFamily="34" charset="0"/>
                <a:cs typeface="Calibri" pitchFamily="34" charset="0"/>
              </a:rPr>
              <a:t>Finalize report for TCCR and public dissemination</a:t>
            </a:r>
          </a:p>
          <a:p>
            <a:pPr marL="914400" lvl="1" indent="-514350">
              <a:buNone/>
              <a:defRPr/>
            </a:pPr>
            <a:endParaRPr lang="en-US" sz="1400" dirty="0" smtClean="0">
              <a:latin typeface="Calibri" pitchFamily="34" charset="0"/>
              <a:cs typeface="Calibri" pitchFamily="34" charset="0"/>
            </a:endParaRPr>
          </a:p>
          <a:p>
            <a:pPr marL="514350" indent="-514350" eaLnBrk="1" hangingPunct="1">
              <a:buNone/>
              <a:defRPr/>
            </a:pPr>
            <a:r>
              <a:rPr lang="en-US" dirty="0" smtClean="0">
                <a:latin typeface="Calibri" pitchFamily="34" charset="0"/>
                <a:cs typeface="Calibri" pitchFamily="34" charset="0"/>
              </a:rPr>
              <a:t>Taskforce on College and Career Readiness: </a:t>
            </a:r>
          </a:p>
          <a:p>
            <a:pPr marL="914400" lvl="1" indent="-514350">
              <a:defRPr/>
            </a:pPr>
            <a:r>
              <a:rPr lang="en-US" dirty="0" smtClean="0">
                <a:latin typeface="Calibri" pitchFamily="34" charset="0"/>
                <a:cs typeface="Calibri" pitchFamily="34" charset="0"/>
              </a:rPr>
              <a:t>Define college and career readiness</a:t>
            </a:r>
          </a:p>
          <a:p>
            <a:pPr marL="914400" lvl="1" indent="-514350">
              <a:defRPr/>
            </a:pPr>
            <a:r>
              <a:rPr lang="en-US" dirty="0" smtClean="0">
                <a:latin typeface="Calibri" pitchFamily="34" charset="0"/>
                <a:cs typeface="Calibri" pitchFamily="34" charset="0"/>
              </a:rPr>
              <a:t>Define developmental education</a:t>
            </a:r>
          </a:p>
          <a:p>
            <a:pPr marL="914400" lvl="1" indent="-514350">
              <a:defRPr/>
            </a:pPr>
            <a:r>
              <a:rPr lang="en-US" dirty="0" smtClean="0">
                <a:latin typeface="Calibri" pitchFamily="34" charset="0"/>
                <a:cs typeface="Calibri" pitchFamily="34" charset="0"/>
              </a:rPr>
              <a:t>Identify ‘best practices’</a:t>
            </a:r>
          </a:p>
          <a:p>
            <a:pPr marL="914400" lvl="1" indent="-514350">
              <a:defRPr/>
            </a:pPr>
            <a:r>
              <a:rPr lang="en-US" dirty="0" smtClean="0">
                <a:latin typeface="Calibri" pitchFamily="34" charset="0"/>
                <a:cs typeface="Calibri" pitchFamily="34" charset="0"/>
              </a:rPr>
              <a:t>Develop policy for delivery and accountability</a:t>
            </a:r>
          </a:p>
          <a:p>
            <a:pPr marL="914400" lvl="1" indent="-514350">
              <a:buNone/>
              <a:defRPr/>
            </a:pPr>
            <a:endParaRPr lang="en-US" sz="1400" dirty="0" smtClean="0">
              <a:latin typeface="Calibri" pitchFamily="34" charset="0"/>
              <a:cs typeface="Calibri" pitchFamily="34" charset="0"/>
            </a:endParaRPr>
          </a:p>
          <a:p>
            <a:pPr marL="514350" indent="-514350" eaLnBrk="1" hangingPunct="1">
              <a:buNone/>
              <a:defRPr/>
            </a:pPr>
            <a:r>
              <a:rPr lang="en-US" sz="2400" dirty="0" smtClean="0">
                <a:solidFill>
                  <a:schemeClr val="accent2">
                    <a:lumMod val="50000"/>
                  </a:schemeClr>
                </a:solidFill>
                <a:latin typeface="Calibri" pitchFamily="34" charset="0"/>
              </a:rPr>
              <a:t>Fall 2013: TCCR Recommendations for Approval to CBHE</a:t>
            </a:r>
            <a:endParaRPr lang="en-US" sz="2400" dirty="0" smtClean="0">
              <a:solidFill>
                <a:schemeClr val="accent2">
                  <a:lumMod val="50000"/>
                </a:schemeClr>
              </a:solidFill>
            </a:endParaRPr>
          </a:p>
          <a:p>
            <a:pPr marL="514350" indent="-514350" eaLnBrk="1" hangingPunct="1">
              <a:buFont typeface="Arial" charset="0"/>
              <a:buAutoNum type="arabicPeriod"/>
              <a:defRPr/>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3"/>
          <p:cNvSpPr>
            <a:spLocks noGrp="1"/>
          </p:cNvSpPr>
          <p:nvPr>
            <p:ph idx="1"/>
          </p:nvPr>
        </p:nvSpPr>
        <p:spPr>
          <a:xfrm>
            <a:off x="457200" y="1219200"/>
            <a:ext cx="8229600" cy="4525963"/>
          </a:xfrm>
        </p:spPr>
        <p:txBody>
          <a:bodyPr/>
          <a:lstStyle/>
          <a:p>
            <a:pPr algn="ctr" eaLnBrk="1" hangingPunct="1">
              <a:buFont typeface="Arial" charset="0"/>
              <a:buNone/>
              <a:defRPr/>
            </a:pPr>
            <a:r>
              <a:rPr lang="en-US" sz="3600" b="1" dirty="0" smtClean="0">
                <a:solidFill>
                  <a:srgbClr val="7030A0"/>
                </a:solidFill>
                <a:latin typeface="Calibri" pitchFamily="34" charset="0"/>
                <a:cs typeface="Calibri" pitchFamily="34" charset="0"/>
              </a:rPr>
              <a:t>Heather L. Mosley Linhardt, PhD</a:t>
            </a:r>
          </a:p>
          <a:p>
            <a:pPr algn="ctr" eaLnBrk="1" hangingPunct="1">
              <a:buFont typeface="Arial" charset="0"/>
              <a:buNone/>
              <a:defRPr/>
            </a:pPr>
            <a:r>
              <a:rPr lang="en-US" sz="2400" i="1" dirty="0" smtClean="0">
                <a:latin typeface="Calibri" pitchFamily="34" charset="0"/>
                <a:cs typeface="Calibri" pitchFamily="34" charset="0"/>
              </a:rPr>
              <a:t>Research Associate for Academic Affairs</a:t>
            </a:r>
          </a:p>
          <a:p>
            <a:pPr algn="ctr" eaLnBrk="1" hangingPunct="1">
              <a:buFont typeface="Arial" charset="0"/>
              <a:buNone/>
              <a:defRPr/>
            </a:pPr>
            <a:endParaRPr lang="en-US" sz="2000" dirty="0" smtClean="0">
              <a:solidFill>
                <a:schemeClr val="accent4">
                  <a:lumMod val="75000"/>
                </a:schemeClr>
              </a:solidFill>
              <a:latin typeface="Calibri" pitchFamily="34" charset="0"/>
              <a:cs typeface="Calibri" pitchFamily="34" charset="0"/>
            </a:endParaRPr>
          </a:p>
          <a:p>
            <a:pPr algn="ctr" eaLnBrk="1" hangingPunct="1">
              <a:buFont typeface="Arial" charset="0"/>
              <a:buNone/>
              <a:defRPr/>
            </a:pPr>
            <a:r>
              <a:rPr lang="en-US" sz="2400" b="1" dirty="0" smtClean="0">
                <a:solidFill>
                  <a:srgbClr val="7030A0"/>
                </a:solidFill>
                <a:latin typeface="Calibri" pitchFamily="34" charset="0"/>
                <a:cs typeface="Calibri" pitchFamily="34" charset="0"/>
              </a:rPr>
              <a:t>heather.mosley-linhardt@dhe.mo.gov</a:t>
            </a:r>
          </a:p>
          <a:p>
            <a:pPr algn="ctr" eaLnBrk="1" hangingPunct="1">
              <a:buFont typeface="Arial" charset="0"/>
              <a:buNone/>
              <a:defRPr/>
            </a:pPr>
            <a:endParaRPr lang="en-US" sz="2400" dirty="0" smtClean="0">
              <a:solidFill>
                <a:schemeClr val="accent4">
                  <a:lumMod val="75000"/>
                </a:schemeClr>
              </a:solidFill>
              <a:latin typeface="Calibri" pitchFamily="34" charset="0"/>
              <a:cs typeface="Calibri" pitchFamily="34" charset="0"/>
            </a:endParaRPr>
          </a:p>
          <a:p>
            <a:pPr algn="ctr" eaLnBrk="1" hangingPunct="1">
              <a:buFont typeface="Arial" charset="0"/>
              <a:buNone/>
              <a:defRPr/>
            </a:pPr>
            <a:r>
              <a:rPr lang="en-US" sz="2000" dirty="0" smtClean="0">
                <a:latin typeface="Calibri" pitchFamily="34" charset="0"/>
                <a:cs typeface="Calibri" pitchFamily="34" charset="0"/>
              </a:rPr>
              <a:t>P.O. Box 1469</a:t>
            </a:r>
          </a:p>
          <a:p>
            <a:pPr algn="ctr" eaLnBrk="1" hangingPunct="1">
              <a:buFont typeface="Arial" charset="0"/>
              <a:buNone/>
              <a:defRPr/>
            </a:pPr>
            <a:r>
              <a:rPr lang="en-US" sz="2000" dirty="0" smtClean="0">
                <a:latin typeface="Calibri" pitchFamily="34" charset="0"/>
                <a:cs typeface="Calibri" pitchFamily="34" charset="0"/>
              </a:rPr>
              <a:t>Jefferson City 65102-1469</a:t>
            </a:r>
          </a:p>
          <a:p>
            <a:pPr algn="ctr" eaLnBrk="1" hangingPunct="1">
              <a:buFont typeface="Arial" charset="0"/>
              <a:buNone/>
              <a:defRPr/>
            </a:pPr>
            <a:r>
              <a:rPr lang="en-US" sz="2000" dirty="0" smtClean="0">
                <a:latin typeface="Calibri" pitchFamily="34" charset="0"/>
                <a:cs typeface="Calibri" pitchFamily="34" charset="0"/>
              </a:rPr>
              <a:t>Phone 573-751-1790</a:t>
            </a:r>
          </a:p>
          <a:p>
            <a:pPr algn="ctr" eaLnBrk="1" hangingPunct="1">
              <a:buFont typeface="Arial" charset="0"/>
              <a:buNone/>
              <a:defRPr/>
            </a:pPr>
            <a:r>
              <a:rPr lang="en-US" sz="2000" dirty="0" smtClean="0">
                <a:latin typeface="Calibri" pitchFamily="34" charset="0"/>
                <a:cs typeface="Calibri" pitchFamily="34" charset="0"/>
              </a:rPr>
              <a:t>Fax: (573) 751-6635</a:t>
            </a:r>
          </a:p>
          <a:p>
            <a:pPr algn="ctr" eaLnBrk="1" hangingPunct="1">
              <a:buFont typeface="Arial" charset="0"/>
              <a:buNone/>
              <a:defRPr/>
            </a:pPr>
            <a:r>
              <a:rPr lang="en-US" sz="2000" dirty="0" smtClean="0">
                <a:latin typeface="Calibri" pitchFamily="34" charset="0"/>
                <a:cs typeface="Calibri" pitchFamily="34" charset="0"/>
              </a:rPr>
              <a:t>www.dhe.mo.gov</a:t>
            </a:r>
          </a:p>
          <a:p>
            <a:pPr eaLnBrk="1" hangingPunct="1">
              <a:defRPr/>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533400" y="1143000"/>
            <a:ext cx="8001000" cy="1470025"/>
          </a:xfrm>
        </p:spPr>
        <p:txBody>
          <a:bodyPr/>
          <a:lstStyle/>
          <a:p>
            <a:pPr eaLnBrk="1" hangingPunct="1"/>
            <a:r>
              <a:rPr lang="en-US" dirty="0" smtClean="0"/>
              <a:t>A Survey of Developmental Education in Missouri’s Postsecondary Institutions</a:t>
            </a:r>
            <a:endParaRPr lang="en-US" sz="3600" dirty="0" smtClean="0"/>
          </a:p>
        </p:txBody>
      </p:sp>
      <p:sp>
        <p:nvSpPr>
          <p:cNvPr id="5" name="Subtitle 4"/>
          <p:cNvSpPr>
            <a:spLocks noGrp="1"/>
          </p:cNvSpPr>
          <p:nvPr>
            <p:ph type="subTitle" idx="1"/>
          </p:nvPr>
        </p:nvSpPr>
        <p:spPr>
          <a:xfrm>
            <a:off x="1371600" y="3657600"/>
            <a:ext cx="6400800" cy="1752600"/>
          </a:xfrm>
        </p:spPr>
        <p:txBody>
          <a:bodyPr/>
          <a:lstStyle/>
          <a:p>
            <a:pPr eaLnBrk="1" hangingPunct="1">
              <a:defRPr/>
            </a:pPr>
            <a:r>
              <a:rPr lang="en-US" dirty="0" smtClean="0">
                <a:solidFill>
                  <a:schemeClr val="accent4">
                    <a:lumMod val="75000"/>
                  </a:schemeClr>
                </a:solidFill>
              </a:rPr>
              <a:t>Heather L. Mosley Linhardt, PhD</a:t>
            </a:r>
          </a:p>
          <a:p>
            <a:pPr eaLnBrk="1" hangingPunct="1">
              <a:defRPr/>
            </a:pPr>
            <a:r>
              <a:rPr lang="en-US" dirty="0" smtClean="0">
                <a:solidFill>
                  <a:schemeClr val="accent4">
                    <a:lumMod val="75000"/>
                  </a:schemeClr>
                </a:solidFill>
              </a:rPr>
              <a:t>COTA Conference</a:t>
            </a:r>
          </a:p>
          <a:p>
            <a:pPr eaLnBrk="1" hangingPunct="1">
              <a:defRPr/>
            </a:pPr>
            <a:r>
              <a:rPr lang="en-US" dirty="0" smtClean="0">
                <a:solidFill>
                  <a:schemeClr val="accent4">
                    <a:lumMod val="75000"/>
                  </a:schemeClr>
                </a:solidFill>
              </a:rPr>
              <a:t>February 1, 2013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4"/>
          <p:cNvSpPr>
            <a:spLocks noGrp="1"/>
          </p:cNvSpPr>
          <p:nvPr>
            <p:ph idx="1"/>
          </p:nvPr>
        </p:nvSpPr>
        <p:spPr>
          <a:xfrm>
            <a:off x="304800" y="1371600"/>
            <a:ext cx="8229600" cy="4525963"/>
          </a:xfrm>
        </p:spPr>
        <p:txBody>
          <a:bodyPr/>
          <a:lstStyle/>
          <a:p>
            <a:pPr algn="ctr" eaLnBrk="1" hangingPunct="1">
              <a:buFont typeface="Arial" charset="0"/>
              <a:buNone/>
              <a:defRPr/>
            </a:pPr>
            <a:r>
              <a:rPr lang="en-US" dirty="0" smtClean="0">
                <a:latin typeface="Calibri" pitchFamily="34" charset="0"/>
                <a:cs typeface="Calibri" pitchFamily="34" charset="0"/>
              </a:rPr>
              <a:t>Signed into law August 28, 2012</a:t>
            </a:r>
          </a:p>
          <a:p>
            <a:pPr eaLnBrk="1" hangingPunct="1">
              <a:buFont typeface="Arial" charset="0"/>
              <a:buNone/>
              <a:defRPr/>
            </a:pPr>
            <a:endParaRPr lang="en-US" sz="2400" dirty="0" smtClean="0">
              <a:latin typeface="Calibri" pitchFamily="34" charset="0"/>
              <a:cs typeface="Calibri" pitchFamily="34" charset="0"/>
            </a:endParaRPr>
          </a:p>
          <a:p>
            <a:pPr algn="ctr" eaLnBrk="1" hangingPunct="1">
              <a:buFont typeface="Arial" charset="0"/>
              <a:buNone/>
              <a:defRPr/>
            </a:pPr>
            <a:r>
              <a:rPr lang="en-US" u="sng" dirty="0" smtClean="0">
                <a:latin typeface="Calibri" pitchFamily="34" charset="0"/>
                <a:cs typeface="Calibri" pitchFamily="34" charset="0"/>
              </a:rPr>
              <a:t>Three charges to CBHE and MDHE</a:t>
            </a:r>
            <a:r>
              <a:rPr lang="en-US" dirty="0" smtClean="0">
                <a:latin typeface="Calibri" pitchFamily="34" charset="0"/>
                <a:cs typeface="Calibri" pitchFamily="34" charset="0"/>
              </a:rPr>
              <a:t>:</a:t>
            </a:r>
          </a:p>
          <a:p>
            <a:pPr marL="571500" indent="-514350" algn="ctr" eaLnBrk="1" hangingPunct="1">
              <a:buFont typeface="Cambria" pitchFamily="18" charset="0"/>
              <a:buAutoNum type="arabicPeriod"/>
              <a:defRPr/>
            </a:pPr>
            <a:r>
              <a:rPr lang="en-US" sz="2800" dirty="0" smtClean="0">
                <a:latin typeface="Calibri" pitchFamily="34" charset="0"/>
                <a:cs typeface="Calibri" pitchFamily="34" charset="0"/>
              </a:rPr>
              <a:t>Build a Core Transfer Library</a:t>
            </a:r>
          </a:p>
          <a:p>
            <a:pPr marL="571500" indent="-514350" algn="ctr" eaLnBrk="1" hangingPunct="1">
              <a:buFont typeface="Cambria" pitchFamily="18" charset="0"/>
              <a:buAutoNum type="arabicPeriod"/>
              <a:defRPr/>
            </a:pPr>
            <a:r>
              <a:rPr lang="en-US" sz="2800" dirty="0" smtClean="0">
                <a:latin typeface="Calibri" pitchFamily="34" charset="0"/>
                <a:cs typeface="Calibri" pitchFamily="34" charset="0"/>
              </a:rPr>
              <a:t>Develop Policy to Foster Reverse Transfer</a:t>
            </a:r>
          </a:p>
          <a:p>
            <a:pPr marL="571500" indent="-514350" algn="ctr" eaLnBrk="1" hangingPunct="1">
              <a:buFont typeface="Cambria" pitchFamily="18" charset="0"/>
              <a:buAutoNum type="arabicPeriod"/>
              <a:defRPr/>
            </a:pPr>
            <a:r>
              <a:rPr lang="en-US" sz="2800" dirty="0" smtClean="0">
                <a:solidFill>
                  <a:srgbClr val="FF0000"/>
                </a:solidFill>
                <a:latin typeface="Calibri" pitchFamily="34" charset="0"/>
                <a:cs typeface="Calibri" pitchFamily="34" charset="0"/>
              </a:rPr>
              <a:t>Identify  &amp; Support Best Practices in </a:t>
            </a:r>
            <a:br>
              <a:rPr lang="en-US" sz="2800" dirty="0" smtClean="0">
                <a:solidFill>
                  <a:srgbClr val="FF0000"/>
                </a:solidFill>
                <a:latin typeface="Calibri" pitchFamily="34" charset="0"/>
                <a:cs typeface="Calibri" pitchFamily="34" charset="0"/>
              </a:rPr>
            </a:br>
            <a:r>
              <a:rPr lang="en-US" sz="2800" dirty="0" smtClean="0">
                <a:solidFill>
                  <a:srgbClr val="FF0000"/>
                </a:solidFill>
                <a:latin typeface="Calibri" pitchFamily="34" charset="0"/>
                <a:cs typeface="Calibri" pitchFamily="34" charset="0"/>
              </a:rPr>
              <a:t>Developmental Education</a:t>
            </a:r>
          </a:p>
        </p:txBody>
      </p:sp>
      <p:sp>
        <p:nvSpPr>
          <p:cNvPr id="2" name="Title 3"/>
          <p:cNvSpPr>
            <a:spLocks noGrp="1"/>
          </p:cNvSpPr>
          <p:nvPr>
            <p:ph type="title"/>
          </p:nvPr>
        </p:nvSpPr>
        <p:spPr/>
        <p:txBody>
          <a:bodyPr/>
          <a:lstStyle/>
          <a:p>
            <a:pPr eaLnBrk="1" hangingPunct="1"/>
            <a:r>
              <a:rPr lang="en-US" dirty="0" smtClean="0"/>
              <a:t>House Bill 1042</a:t>
            </a:r>
          </a:p>
        </p:txBody>
      </p:sp>
      <p:pic>
        <p:nvPicPr>
          <p:cNvPr id="4107" name="Picture 11" descr="http://www.thetruthaboutguns.com/wp-content/uploads/2011/10/bill-on-capitol-hill.jpg"/>
          <p:cNvPicPr>
            <a:picLocks noChangeAspect="1" noChangeArrowheads="1"/>
          </p:cNvPicPr>
          <p:nvPr/>
        </p:nvPicPr>
        <p:blipFill>
          <a:blip r:embed="rId3"/>
          <a:srcRect/>
          <a:stretch>
            <a:fillRect/>
          </a:stretch>
        </p:blipFill>
        <p:spPr bwMode="auto">
          <a:xfrm>
            <a:off x="457200" y="4655457"/>
            <a:ext cx="1447800" cy="1516743"/>
          </a:xfrm>
          <a:prstGeom prst="rect">
            <a:avLst/>
          </a:prstGeom>
          <a:noFill/>
          <a:effectLst>
            <a:softEdge rad="127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pPr eaLnBrk="1" hangingPunct="1"/>
            <a:r>
              <a:rPr lang="en-US" smtClean="0"/>
              <a:t>HB 1042: An </a:t>
            </a:r>
            <a:r>
              <a:rPr lang="en-US" i="1" smtClean="0"/>
              <a:t>Opportunity</a:t>
            </a:r>
            <a:endParaRPr lang="en-US" smtClean="0"/>
          </a:p>
        </p:txBody>
      </p:sp>
      <p:sp>
        <p:nvSpPr>
          <p:cNvPr id="5123" name="Content Placeholder 4"/>
          <p:cNvSpPr txBox="1">
            <a:spLocks/>
          </p:cNvSpPr>
          <p:nvPr/>
        </p:nvSpPr>
        <p:spPr bwMode="auto">
          <a:xfrm>
            <a:off x="381000" y="1066800"/>
            <a:ext cx="8305800" cy="4678363"/>
          </a:xfrm>
          <a:prstGeom prst="rect">
            <a:avLst/>
          </a:prstGeom>
          <a:noFill/>
          <a:ln w="9525">
            <a:noFill/>
            <a:miter lim="800000"/>
            <a:headEnd/>
            <a:tailEnd/>
          </a:ln>
        </p:spPr>
        <p:txBody>
          <a:bodyPr/>
          <a:lstStyle/>
          <a:p>
            <a:pPr marL="514350" indent="-514350">
              <a:spcBef>
                <a:spcPct val="20000"/>
              </a:spcBef>
              <a:buFont typeface="Arial" charset="0"/>
              <a:buChar char="•"/>
            </a:pPr>
            <a:endParaRPr lang="en-US" sz="1400" u="sng" dirty="0">
              <a:latin typeface="Calibri" pitchFamily="34" charset="0"/>
            </a:endParaRPr>
          </a:p>
          <a:p>
            <a:pPr marL="514350" indent="-514350">
              <a:spcBef>
                <a:spcPct val="20000"/>
              </a:spcBef>
              <a:buFont typeface="Arial" charset="0"/>
              <a:buChar char="•"/>
            </a:pPr>
            <a:r>
              <a:rPr lang="en-US" sz="2800" dirty="0" smtClean="0">
                <a:latin typeface="Calibri" pitchFamily="34" charset="0"/>
              </a:rPr>
              <a:t>The opportunity to clearly define </a:t>
            </a:r>
            <a:r>
              <a:rPr lang="en-US" sz="2800" dirty="0">
                <a:latin typeface="Calibri" pitchFamily="34" charset="0"/>
              </a:rPr>
              <a:t>and develop:</a:t>
            </a:r>
          </a:p>
          <a:p>
            <a:pPr marL="971550" lvl="1" indent="-514350">
              <a:spcBef>
                <a:spcPct val="20000"/>
              </a:spcBef>
            </a:pPr>
            <a:r>
              <a:rPr lang="en-US" sz="2800" dirty="0">
                <a:latin typeface="Calibri" pitchFamily="34" charset="0"/>
              </a:rPr>
              <a:t>	- College and career readiness</a:t>
            </a:r>
            <a:br>
              <a:rPr lang="en-US" sz="2800" dirty="0">
                <a:latin typeface="Calibri" pitchFamily="34" charset="0"/>
              </a:rPr>
            </a:br>
            <a:r>
              <a:rPr lang="en-US" sz="2800" dirty="0">
                <a:latin typeface="Calibri" pitchFamily="34" charset="0"/>
              </a:rPr>
              <a:t>	</a:t>
            </a:r>
            <a:r>
              <a:rPr lang="en-US" sz="2400" dirty="0">
                <a:latin typeface="Calibri" pitchFamily="34" charset="0"/>
              </a:rPr>
              <a:t>So what does a diploma really mean?</a:t>
            </a:r>
          </a:p>
          <a:p>
            <a:pPr marL="514350" indent="-514350">
              <a:spcBef>
                <a:spcPct val="20000"/>
              </a:spcBef>
            </a:pPr>
            <a:r>
              <a:rPr lang="en-US" sz="2800" dirty="0">
                <a:latin typeface="Calibri" pitchFamily="34" charset="0"/>
              </a:rPr>
              <a:t>		- Developmental education</a:t>
            </a:r>
            <a:endParaRPr lang="en-US" sz="2800" u="sng" dirty="0">
              <a:latin typeface="Calibri" pitchFamily="34" charset="0"/>
            </a:endParaRPr>
          </a:p>
          <a:p>
            <a:pPr marL="514350" indent="-514350">
              <a:spcBef>
                <a:spcPct val="20000"/>
              </a:spcBef>
            </a:pPr>
            <a:r>
              <a:rPr lang="en-US" sz="2800" dirty="0">
                <a:latin typeface="Calibri" pitchFamily="34" charset="0"/>
              </a:rPr>
              <a:t>		- A way to account for </a:t>
            </a:r>
            <a:r>
              <a:rPr lang="en-US" sz="2800" dirty="0" smtClean="0">
                <a:latin typeface="Calibri" pitchFamily="34" charset="0"/>
              </a:rPr>
              <a:t>success</a:t>
            </a:r>
            <a:r>
              <a:rPr lang="en-US" sz="2800" dirty="0">
                <a:latin typeface="Calibri" pitchFamily="34" charset="0"/>
              </a:rPr>
              <a:t/>
            </a:r>
            <a:br>
              <a:rPr lang="en-US" sz="2800" dirty="0">
                <a:latin typeface="Calibri" pitchFamily="34" charset="0"/>
              </a:rPr>
            </a:br>
            <a:endParaRPr lang="en-US" sz="900" u="sng" dirty="0">
              <a:latin typeface="Calibri" pitchFamily="34" charset="0"/>
            </a:endParaRPr>
          </a:p>
          <a:p>
            <a:pPr marL="514350" indent="-514350">
              <a:spcBef>
                <a:spcPct val="20000"/>
              </a:spcBef>
              <a:buFont typeface="Arial" charset="0"/>
              <a:buChar char="•"/>
            </a:pPr>
            <a:r>
              <a:rPr lang="en-US" sz="2800" dirty="0">
                <a:latin typeface="Calibri" pitchFamily="34" charset="0"/>
              </a:rPr>
              <a:t>Improve upon what’s already working.  </a:t>
            </a:r>
            <a:br>
              <a:rPr lang="en-US" sz="2800" dirty="0">
                <a:latin typeface="Calibri" pitchFamily="34" charset="0"/>
              </a:rPr>
            </a:br>
            <a:r>
              <a:rPr lang="en-US" sz="2800" dirty="0" smtClean="0">
                <a:latin typeface="Calibri" pitchFamily="34" charset="0"/>
              </a:rPr>
              <a:t>	 </a:t>
            </a:r>
            <a:r>
              <a:rPr lang="en-US" sz="2400" dirty="0" smtClean="0">
                <a:latin typeface="Calibri" pitchFamily="34" charset="0"/>
              </a:rPr>
              <a:t>NOT </a:t>
            </a:r>
            <a:r>
              <a:rPr lang="en-US" sz="2400" dirty="0">
                <a:latin typeface="Calibri" pitchFamily="34" charset="0"/>
              </a:rPr>
              <a:t>a one size fits all ‘best practices’ list</a:t>
            </a:r>
            <a:r>
              <a:rPr lang="en-US" sz="2400" dirty="0" smtClean="0">
                <a:latin typeface="Calibri" pitchFamily="34" charset="0"/>
              </a:rPr>
              <a:t>.</a:t>
            </a:r>
          </a:p>
          <a:p>
            <a:pPr marL="971550" lvl="1" indent="-514350">
              <a:spcBef>
                <a:spcPct val="20000"/>
              </a:spcBef>
            </a:pPr>
            <a:r>
              <a:rPr lang="en-US" sz="2400" dirty="0" smtClean="0">
                <a:latin typeface="Calibri" pitchFamily="34" charset="0"/>
              </a:rPr>
              <a:t>	NOT trying to re-invent the wheel.</a:t>
            </a:r>
            <a:r>
              <a:rPr lang="en-US" sz="2400" dirty="0">
                <a:latin typeface="Calibri" pitchFamily="34" charset="0"/>
              </a:rPr>
              <a:t/>
            </a:r>
            <a:br>
              <a:rPr lang="en-US" sz="2400" dirty="0">
                <a:latin typeface="Calibri" pitchFamily="34" charset="0"/>
              </a:rPr>
            </a:br>
            <a:endParaRPr lang="en-US" sz="900" dirty="0">
              <a:latin typeface="Calibri" pitchFamily="34" charset="0"/>
            </a:endParaRPr>
          </a:p>
          <a:p>
            <a:pPr marL="514350" indent="-514350">
              <a:spcBef>
                <a:spcPct val="20000"/>
              </a:spcBef>
              <a:buFont typeface="Arial" charset="0"/>
              <a:buChar char="•"/>
            </a:pPr>
            <a:r>
              <a:rPr lang="en-US" sz="2800" dirty="0" smtClean="0">
                <a:latin typeface="Calibri" pitchFamily="34" charset="0"/>
              </a:rPr>
              <a:t>A collaborative process among HE representatives.</a:t>
            </a:r>
            <a:endParaRPr lang="en-US" sz="2800" dirty="0">
              <a:latin typeface="Calibri" pitchFamily="34" charset="0"/>
            </a:endParaRPr>
          </a:p>
          <a:p>
            <a:pPr marL="514350" indent="-514350">
              <a:spcBef>
                <a:spcPct val="20000"/>
              </a:spcBef>
              <a:buFont typeface="Arial" charset="0"/>
              <a:buChar char="•"/>
            </a:pPr>
            <a:endParaRPr lang="en-US" sz="2800" u="sng" dirty="0">
              <a:latin typeface="Calibri" pitchFamily="34" charset="0"/>
            </a:endParaRPr>
          </a:p>
        </p:txBody>
      </p:sp>
      <p:pic>
        <p:nvPicPr>
          <p:cNvPr id="7177" name="Picture 9" descr="http://blog.reegle.info/wp-content/uploads/postit/lightbulb.gif"/>
          <p:cNvPicPr>
            <a:picLocks noChangeAspect="1" noChangeArrowheads="1"/>
          </p:cNvPicPr>
          <p:nvPr/>
        </p:nvPicPr>
        <p:blipFill>
          <a:blip r:embed="rId3"/>
          <a:srcRect/>
          <a:stretch>
            <a:fillRect/>
          </a:stretch>
        </p:blipFill>
        <p:spPr bwMode="auto">
          <a:xfrm>
            <a:off x="6934200" y="2133600"/>
            <a:ext cx="1530531" cy="1447800"/>
          </a:xfrm>
          <a:prstGeom prst="rect">
            <a:avLst/>
          </a:prstGeom>
          <a:noFill/>
          <a:effectLst>
            <a:softEdge rad="63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US" smtClean="0"/>
              <a:t>A Dev. Ed. Plan…in Progress</a:t>
            </a:r>
          </a:p>
        </p:txBody>
      </p:sp>
      <p:sp>
        <p:nvSpPr>
          <p:cNvPr id="5123" name="Content Placeholder 4"/>
          <p:cNvSpPr>
            <a:spLocks noGrp="1"/>
          </p:cNvSpPr>
          <p:nvPr>
            <p:ph sz="half" idx="1"/>
          </p:nvPr>
        </p:nvSpPr>
        <p:spPr>
          <a:xfrm>
            <a:off x="457200" y="1371600"/>
            <a:ext cx="8001000" cy="4525963"/>
          </a:xfrm>
        </p:spPr>
        <p:txBody>
          <a:bodyPr/>
          <a:lstStyle/>
          <a:p>
            <a:pPr marL="514350" indent="-514350" eaLnBrk="1" hangingPunct="1">
              <a:buFont typeface="Arial" charset="0"/>
              <a:buAutoNum type="arabicPeriod"/>
              <a:defRPr/>
            </a:pPr>
            <a:r>
              <a:rPr lang="en-US" dirty="0" smtClean="0">
                <a:latin typeface="Calibri" pitchFamily="34" charset="0"/>
                <a:cs typeface="Calibri" pitchFamily="34" charset="0"/>
              </a:rPr>
              <a:t>Define college and career readiness </a:t>
            </a:r>
            <a:r>
              <a:rPr lang="en-US" sz="2400" b="1" dirty="0" smtClean="0">
                <a:solidFill>
                  <a:schemeClr val="accent4">
                    <a:lumMod val="75000"/>
                  </a:schemeClr>
                </a:solidFill>
                <a:latin typeface="Calibri" pitchFamily="34" charset="0"/>
                <a:cs typeface="Calibri" pitchFamily="34" charset="0"/>
              </a:rPr>
              <a:t>(TCCR)</a:t>
            </a:r>
            <a:br>
              <a:rPr lang="en-US" sz="2400" b="1" dirty="0" smtClean="0">
                <a:solidFill>
                  <a:schemeClr val="accent4">
                    <a:lumMod val="75000"/>
                  </a:schemeClr>
                </a:solidFill>
                <a:latin typeface="Calibri" pitchFamily="34" charset="0"/>
                <a:cs typeface="Calibri" pitchFamily="34" charset="0"/>
              </a:rPr>
            </a:br>
            <a:endParaRPr lang="en-US" sz="1200" b="1" dirty="0" smtClean="0">
              <a:solidFill>
                <a:schemeClr val="accent4">
                  <a:lumMod val="75000"/>
                </a:schemeClr>
              </a:solidFill>
              <a:latin typeface="Calibri" pitchFamily="34" charset="0"/>
              <a:cs typeface="Calibri" pitchFamily="34" charset="0"/>
            </a:endParaRPr>
          </a:p>
          <a:p>
            <a:pPr marL="514350" indent="-514350" eaLnBrk="1" hangingPunct="1">
              <a:buFont typeface="Arial" charset="0"/>
              <a:buAutoNum type="arabicPeriod"/>
              <a:defRPr/>
            </a:pPr>
            <a:r>
              <a:rPr lang="en-US" dirty="0" smtClean="0">
                <a:solidFill>
                  <a:srgbClr val="FF0000"/>
                </a:solidFill>
                <a:latin typeface="Calibri" pitchFamily="34" charset="0"/>
                <a:cs typeface="Calibri" pitchFamily="34" charset="0"/>
              </a:rPr>
              <a:t>Environmental scan of developmental education already occurring in Missouri </a:t>
            </a:r>
            <a:r>
              <a:rPr lang="en-US" sz="2400" b="1" dirty="0" smtClean="0">
                <a:solidFill>
                  <a:srgbClr val="FF0000"/>
                </a:solidFill>
                <a:latin typeface="Calibri" pitchFamily="34" charset="0"/>
                <a:cs typeface="Calibri" pitchFamily="34" charset="0"/>
              </a:rPr>
              <a:t>(MDHE Staff)</a:t>
            </a:r>
            <a:r>
              <a:rPr lang="en-US" sz="2400" b="1" dirty="0" smtClean="0">
                <a:solidFill>
                  <a:schemeClr val="accent4">
                    <a:lumMod val="75000"/>
                  </a:schemeClr>
                </a:solidFill>
                <a:latin typeface="Calibri" pitchFamily="34" charset="0"/>
                <a:cs typeface="Calibri" pitchFamily="34" charset="0"/>
              </a:rPr>
              <a:t/>
            </a:r>
            <a:br>
              <a:rPr lang="en-US" sz="2400" b="1" dirty="0" smtClean="0">
                <a:solidFill>
                  <a:schemeClr val="accent4">
                    <a:lumMod val="75000"/>
                  </a:schemeClr>
                </a:solidFill>
                <a:latin typeface="Calibri" pitchFamily="34" charset="0"/>
                <a:cs typeface="Calibri" pitchFamily="34" charset="0"/>
              </a:rPr>
            </a:br>
            <a:endParaRPr lang="en-US" sz="1200" b="1" dirty="0" smtClean="0">
              <a:solidFill>
                <a:schemeClr val="accent4">
                  <a:lumMod val="75000"/>
                </a:schemeClr>
              </a:solidFill>
              <a:latin typeface="Calibri" pitchFamily="34" charset="0"/>
              <a:cs typeface="Calibri" pitchFamily="34" charset="0"/>
            </a:endParaRPr>
          </a:p>
          <a:p>
            <a:pPr marL="514350" indent="-514350" eaLnBrk="1" hangingPunct="1">
              <a:buFont typeface="Arial" charset="0"/>
              <a:buAutoNum type="arabicPeriod"/>
              <a:defRPr/>
            </a:pPr>
            <a:r>
              <a:rPr lang="en-US" dirty="0" smtClean="0">
                <a:latin typeface="Calibri" pitchFamily="34" charset="0"/>
                <a:cs typeface="Calibri" pitchFamily="34" charset="0"/>
              </a:rPr>
              <a:t>Define developmental education</a:t>
            </a:r>
            <a:br>
              <a:rPr lang="en-US" dirty="0" smtClean="0">
                <a:latin typeface="Calibri" pitchFamily="34" charset="0"/>
                <a:cs typeface="Calibri" pitchFamily="34" charset="0"/>
              </a:rPr>
            </a:br>
            <a:endParaRPr lang="en-US" sz="1200" dirty="0" smtClean="0">
              <a:latin typeface="Calibri" pitchFamily="34" charset="0"/>
              <a:cs typeface="Calibri" pitchFamily="34" charset="0"/>
            </a:endParaRPr>
          </a:p>
          <a:p>
            <a:pPr marL="514350" indent="-514350" eaLnBrk="1" hangingPunct="1">
              <a:buFont typeface="Arial" charset="0"/>
              <a:buAutoNum type="arabicPeriod"/>
              <a:defRPr/>
            </a:pPr>
            <a:r>
              <a:rPr lang="en-US" dirty="0" smtClean="0">
                <a:latin typeface="Calibri" pitchFamily="34" charset="0"/>
                <a:cs typeface="Calibri" pitchFamily="34" charset="0"/>
              </a:rPr>
              <a:t>Identify ‘best practices’ in developmental education</a:t>
            </a:r>
            <a:br>
              <a:rPr lang="en-US" dirty="0" smtClean="0">
                <a:latin typeface="Calibri" pitchFamily="34" charset="0"/>
                <a:cs typeface="Calibri" pitchFamily="34" charset="0"/>
              </a:rPr>
            </a:br>
            <a:endParaRPr lang="en-US" sz="1200" dirty="0" smtClean="0">
              <a:latin typeface="Calibri" pitchFamily="34" charset="0"/>
              <a:cs typeface="Calibri" pitchFamily="34" charset="0"/>
            </a:endParaRPr>
          </a:p>
          <a:p>
            <a:pPr marL="514350" indent="-514350" eaLnBrk="1" hangingPunct="1">
              <a:buFont typeface="Arial" charset="0"/>
              <a:buAutoNum type="arabicPeriod"/>
              <a:defRPr/>
            </a:pPr>
            <a:r>
              <a:rPr lang="en-US" dirty="0" smtClean="0">
                <a:latin typeface="Calibri" pitchFamily="34" charset="0"/>
                <a:cs typeface="Calibri" pitchFamily="34" charset="0"/>
              </a:rPr>
              <a:t>Develop policy for delivery of developmental education with some form of accountability.</a:t>
            </a:r>
          </a:p>
          <a:p>
            <a:pPr marL="514350" indent="-514350" eaLnBrk="1" hangingPunct="1">
              <a:buFont typeface="Arial" charset="0"/>
              <a:buAutoNum type="arabicPeriod"/>
              <a:defRPr/>
            </a:pPr>
            <a:endParaRPr lang="en-US" dirty="0" smtClean="0"/>
          </a:p>
          <a:p>
            <a:pPr marL="514350" indent="-514350" eaLnBrk="1" hangingPunct="1">
              <a:buFont typeface="Arial" charset="0"/>
              <a:buAutoNum type="arabicPeriod"/>
              <a:defRPr/>
            </a:pP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4"/>
          <p:cNvSpPr>
            <a:spLocks noGrp="1"/>
          </p:cNvSpPr>
          <p:nvPr>
            <p:ph idx="1"/>
          </p:nvPr>
        </p:nvSpPr>
        <p:spPr>
          <a:xfrm>
            <a:off x="4953000" y="2667000"/>
            <a:ext cx="3810000" cy="3306763"/>
          </a:xfrm>
        </p:spPr>
        <p:txBody>
          <a:bodyPr/>
          <a:lstStyle/>
          <a:p>
            <a:pPr marL="514350" lvl="0" indent="-514350" eaLnBrk="1" hangingPunct="1">
              <a:buNone/>
              <a:defRPr/>
            </a:pPr>
            <a:r>
              <a:rPr lang="en-US" sz="2400" dirty="0" smtClean="0">
                <a:latin typeface="Calibri" pitchFamily="34" charset="0"/>
                <a:cs typeface="Calibri" pitchFamily="34" charset="0"/>
              </a:rPr>
              <a:t>4. Dev Ed Courses</a:t>
            </a:r>
          </a:p>
          <a:p>
            <a:pPr marL="514350" indent="-514350" eaLnBrk="1" hangingPunct="1">
              <a:buNone/>
              <a:defRPr/>
            </a:pPr>
            <a:r>
              <a:rPr lang="en-US" sz="2400" dirty="0" smtClean="0">
                <a:latin typeface="Calibri" pitchFamily="34" charset="0"/>
                <a:cs typeface="Calibri" pitchFamily="34" charset="0"/>
              </a:rPr>
              <a:t>5. Support Services</a:t>
            </a:r>
          </a:p>
          <a:p>
            <a:pPr marL="514350" indent="-514350" eaLnBrk="1" hangingPunct="1">
              <a:buNone/>
              <a:defRPr/>
            </a:pPr>
            <a:r>
              <a:rPr lang="en-US" sz="2400" dirty="0" smtClean="0">
                <a:latin typeface="Calibri" pitchFamily="34" charset="0"/>
                <a:cs typeface="Calibri" pitchFamily="34" charset="0"/>
              </a:rPr>
              <a:t>6. Data on Dev Ed</a:t>
            </a:r>
          </a:p>
          <a:p>
            <a:pPr marL="514350" indent="-514350" eaLnBrk="1" hangingPunct="1">
              <a:buNone/>
              <a:defRPr/>
            </a:pPr>
            <a:r>
              <a:rPr lang="en-US" sz="2400" dirty="0" smtClean="0">
                <a:latin typeface="Calibri" pitchFamily="34" charset="0"/>
                <a:cs typeface="Calibri" pitchFamily="34" charset="0"/>
              </a:rPr>
              <a:t>7. Defining Dev Ed</a:t>
            </a:r>
          </a:p>
          <a:p>
            <a:pPr marL="514350" indent="-514350" eaLnBrk="1" hangingPunct="1">
              <a:buNone/>
              <a:defRPr/>
            </a:pPr>
            <a:r>
              <a:rPr lang="en-US" sz="2400" dirty="0" smtClean="0">
                <a:latin typeface="Calibri" pitchFamily="34" charset="0"/>
                <a:cs typeface="Calibri" pitchFamily="34" charset="0"/>
              </a:rPr>
              <a:t>8. Best Practices</a:t>
            </a:r>
          </a:p>
          <a:p>
            <a:pPr marL="514350" indent="-514350" algn="ctr" eaLnBrk="1" hangingPunct="1">
              <a:buFont typeface="+mj-lt"/>
              <a:buAutoNum type="arabicPeriod"/>
              <a:defRPr/>
            </a:pPr>
            <a:endParaRPr lang="en-US" dirty="0" smtClean="0">
              <a:latin typeface="Calibri" pitchFamily="34" charset="0"/>
              <a:cs typeface="Calibri" pitchFamily="34" charset="0"/>
            </a:endParaRPr>
          </a:p>
          <a:p>
            <a:pPr marL="514350" indent="-514350" algn="ctr" eaLnBrk="1" hangingPunct="1">
              <a:buFont typeface="Arial" charset="0"/>
              <a:buAutoNum type="arabicPeriod"/>
              <a:defRPr/>
            </a:pPr>
            <a:endParaRPr lang="en-US" dirty="0" smtClean="0">
              <a:latin typeface="Calibri" pitchFamily="34" charset="0"/>
              <a:cs typeface="Calibri" pitchFamily="34" charset="0"/>
            </a:endParaRPr>
          </a:p>
          <a:p>
            <a:pPr eaLnBrk="1" hangingPunct="1">
              <a:buFont typeface="Arial" charset="0"/>
              <a:buNone/>
              <a:defRPr/>
            </a:pPr>
            <a:endParaRPr lang="en-US" sz="2400" dirty="0" smtClean="0">
              <a:latin typeface="Calibri" pitchFamily="34" charset="0"/>
              <a:cs typeface="Calibri" pitchFamily="34" charset="0"/>
            </a:endParaRPr>
          </a:p>
        </p:txBody>
      </p:sp>
      <p:sp>
        <p:nvSpPr>
          <p:cNvPr id="6" name="TextBox 5"/>
          <p:cNvSpPr txBox="1"/>
          <p:nvPr/>
        </p:nvSpPr>
        <p:spPr>
          <a:xfrm>
            <a:off x="609600" y="1828800"/>
            <a:ext cx="7696200" cy="523220"/>
          </a:xfrm>
          <a:prstGeom prst="rect">
            <a:avLst/>
          </a:prstGeom>
          <a:noFill/>
        </p:spPr>
        <p:txBody>
          <a:bodyPr wrap="square" rtlCol="0">
            <a:spAutoFit/>
          </a:bodyPr>
          <a:lstStyle/>
          <a:p>
            <a:pPr algn="ctr" eaLnBrk="1" hangingPunct="1">
              <a:buFont typeface="Arial" charset="0"/>
              <a:buNone/>
              <a:defRPr/>
            </a:pPr>
            <a:r>
              <a:rPr lang="en-US" sz="2800" dirty="0" smtClean="0">
                <a:latin typeface="Calibri" pitchFamily="34" charset="0"/>
                <a:cs typeface="Calibri" pitchFamily="34" charset="0"/>
              </a:rPr>
              <a:t>Mixed methods </a:t>
            </a:r>
            <a:r>
              <a:rPr lang="en-US" sz="2800" dirty="0">
                <a:latin typeface="Calibri" pitchFamily="34" charset="0"/>
                <a:cs typeface="Calibri" pitchFamily="34" charset="0"/>
              </a:rPr>
              <a:t>survey sent to CAOs </a:t>
            </a:r>
            <a:r>
              <a:rPr lang="en-US" sz="2800" dirty="0" smtClean="0">
                <a:latin typeface="Calibri" pitchFamily="34" charset="0"/>
                <a:cs typeface="Calibri" pitchFamily="34" charset="0"/>
              </a:rPr>
              <a:t>in October</a:t>
            </a:r>
            <a:endParaRPr lang="en-US" sz="2800" baseline="30000" dirty="0" smtClean="0">
              <a:latin typeface="Calibri" pitchFamily="34" charset="0"/>
              <a:cs typeface="Calibri" pitchFamily="34" charset="0"/>
            </a:endParaRPr>
          </a:p>
        </p:txBody>
      </p:sp>
      <p:sp>
        <p:nvSpPr>
          <p:cNvPr id="7" name="Content Placeholder 4"/>
          <p:cNvSpPr txBox="1">
            <a:spLocks/>
          </p:cNvSpPr>
          <p:nvPr/>
        </p:nvSpPr>
        <p:spPr bwMode="auto">
          <a:xfrm>
            <a:off x="762000" y="2667000"/>
            <a:ext cx="38100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defTabSz="457200" rtl="0" eaLnBrk="1" fontAlgn="base" latinLnBrk="0" hangingPunct="1">
              <a:lnSpc>
                <a:spcPct val="100000"/>
              </a:lnSpc>
              <a:spcBef>
                <a:spcPct val="20000"/>
              </a:spcBef>
              <a:spcAft>
                <a:spcPct val="0"/>
              </a:spcAft>
              <a:buClrTx/>
              <a:buSzTx/>
              <a:buFont typeface="Arial" charset="0"/>
              <a:buAutoNum type="arabicPeriod"/>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Placement</a:t>
            </a:r>
          </a:p>
          <a:p>
            <a:pPr marL="914400" marR="0" lvl="1" indent="-514350" defTabSz="457200" rtl="0" eaLnBrk="1" fontAlgn="base" latinLnBrk="0" hangingPunct="1">
              <a:lnSpc>
                <a:spcPct val="100000"/>
              </a:lnSpc>
              <a:spcBef>
                <a:spcPct val="20000"/>
              </a:spcBef>
              <a:spcAft>
                <a:spcPct val="0"/>
              </a:spcAft>
              <a:buClrTx/>
              <a:buSzTx/>
              <a:buFont typeface="+mj-lt"/>
              <a:buAutoNum type="alphaLcPeriod"/>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Math</a:t>
            </a:r>
          </a:p>
          <a:p>
            <a:pPr marL="914400" marR="0" lvl="1" indent="-514350" defTabSz="457200" rtl="0" eaLnBrk="1" fontAlgn="base" latinLnBrk="0" hangingPunct="1">
              <a:lnSpc>
                <a:spcPct val="100000"/>
              </a:lnSpc>
              <a:spcBef>
                <a:spcPct val="20000"/>
              </a:spcBef>
              <a:spcAft>
                <a:spcPct val="0"/>
              </a:spcAft>
              <a:buClrTx/>
              <a:buSzTx/>
              <a:buFont typeface="+mj-lt"/>
              <a:buAutoNum type="alphaLcPeriod"/>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Reading</a:t>
            </a:r>
          </a:p>
          <a:p>
            <a:pPr marL="914400" marR="0" lvl="1" indent="-514350" defTabSz="457200" rtl="0" eaLnBrk="1" fontAlgn="base" latinLnBrk="0" hangingPunct="1">
              <a:lnSpc>
                <a:spcPct val="100000"/>
              </a:lnSpc>
              <a:spcBef>
                <a:spcPct val="20000"/>
              </a:spcBef>
              <a:spcAft>
                <a:spcPct val="0"/>
              </a:spcAft>
              <a:buClrTx/>
              <a:buSzTx/>
              <a:buFont typeface="+mj-lt"/>
              <a:buAutoNum type="alphaLcPeriod"/>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Other</a:t>
            </a:r>
          </a:p>
          <a:p>
            <a:pPr marL="514350" marR="0" lvl="0" indent="-514350" defTabSz="457200" rtl="0" eaLnBrk="1" fontAlgn="base" latinLnBrk="0" hangingPunct="1">
              <a:lnSpc>
                <a:spcPct val="100000"/>
              </a:lnSpc>
              <a:spcBef>
                <a:spcPct val="20000"/>
              </a:spcBef>
              <a:spcAft>
                <a:spcPct val="0"/>
              </a:spcAft>
              <a:buClrTx/>
              <a:buSzTx/>
              <a:buFont typeface="+mj-lt"/>
              <a:buAutoNum type="arabicPeriod"/>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Philosophy of Dev Ed</a:t>
            </a:r>
          </a:p>
          <a:p>
            <a:pPr marL="514350" marR="0" lvl="0" indent="-514350" defTabSz="457200" rtl="0" eaLnBrk="1" fontAlgn="base" latinLnBrk="0" hangingPunct="1">
              <a:lnSpc>
                <a:spcPct val="100000"/>
              </a:lnSpc>
              <a:spcBef>
                <a:spcPct val="20000"/>
              </a:spcBef>
              <a:spcAft>
                <a:spcPct val="0"/>
              </a:spcAft>
              <a:buClrTx/>
              <a:buSzTx/>
              <a:buFont typeface="+mj-lt"/>
              <a:buAutoNum type="arabicPeriod"/>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Dev Ed Programs</a:t>
            </a:r>
          </a:p>
        </p:txBody>
      </p:sp>
      <p:sp>
        <p:nvSpPr>
          <p:cNvPr id="8" name="Title 4"/>
          <p:cNvSpPr txBox="1">
            <a:spLocks/>
          </p:cNvSpPr>
          <p:nvPr/>
        </p:nvSpPr>
        <p:spPr bwMode="auto">
          <a:xfrm>
            <a:off x="5334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Environmental Scan</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lang="en-US" sz="2800" b="1" dirty="0" smtClean="0">
                <a:latin typeface="+mj-lt"/>
                <a:ea typeface="+mj-ea"/>
                <a:cs typeface="+mj-cs"/>
              </a:rPr>
              <a:t>Topics Surveyed</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8438" name="Picture 6" descr="http://www.collin.edu/shared/shared_imageslib/images/students/Jovita-web.jpg"/>
          <p:cNvPicPr>
            <a:picLocks noChangeAspect="1" noChangeArrowheads="1"/>
          </p:cNvPicPr>
          <p:nvPr/>
        </p:nvPicPr>
        <p:blipFill>
          <a:blip r:embed="rId3"/>
          <a:srcRect/>
          <a:stretch>
            <a:fillRect/>
          </a:stretch>
        </p:blipFill>
        <p:spPr bwMode="auto">
          <a:xfrm>
            <a:off x="7391400" y="4218620"/>
            <a:ext cx="1524000" cy="20430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pPr eaLnBrk="1" hangingPunct="1"/>
            <a:r>
              <a:rPr lang="en-US" dirty="0" smtClean="0"/>
              <a:t>Environmental Scan</a:t>
            </a:r>
            <a:br>
              <a:rPr lang="en-US" dirty="0" smtClean="0"/>
            </a:br>
            <a:r>
              <a:rPr lang="en-US" sz="2800" dirty="0" smtClean="0"/>
              <a:t>Preliminary Results</a:t>
            </a:r>
          </a:p>
        </p:txBody>
      </p:sp>
      <p:sp>
        <p:nvSpPr>
          <p:cNvPr id="7174" name="Content Placeholder 8"/>
          <p:cNvSpPr>
            <a:spLocks noGrp="1"/>
          </p:cNvSpPr>
          <p:nvPr>
            <p:ph sz="quarter" idx="4"/>
          </p:nvPr>
        </p:nvSpPr>
        <p:spPr>
          <a:xfrm>
            <a:off x="533400" y="1600201"/>
            <a:ext cx="8077200" cy="1371600"/>
          </a:xfrm>
        </p:spPr>
        <p:txBody>
          <a:bodyPr/>
          <a:lstStyle/>
          <a:p>
            <a:pPr eaLnBrk="1" hangingPunct="1"/>
            <a:endParaRPr lang="en-US" sz="1200" dirty="0" smtClean="0">
              <a:latin typeface="Calibri" pitchFamily="34" charset="0"/>
              <a:ea typeface="Calibri" pitchFamily="34" charset="0"/>
              <a:cs typeface="Calibri" pitchFamily="34" charset="0"/>
            </a:endParaRPr>
          </a:p>
          <a:p>
            <a:pPr eaLnBrk="1" hangingPunct="1"/>
            <a:r>
              <a:rPr lang="en-US" dirty="0" smtClean="0">
                <a:latin typeface="Calibri" pitchFamily="34" charset="0"/>
                <a:ea typeface="Calibri" pitchFamily="34" charset="0"/>
                <a:cs typeface="Calibri" pitchFamily="34" charset="0"/>
              </a:rPr>
              <a:t>Sent to 52 public and independent two- and four-year institutions.</a:t>
            </a:r>
          </a:p>
          <a:p>
            <a:pPr eaLnBrk="1" hangingPunct="1"/>
            <a:endParaRPr lang="en-US" dirty="0" smtClean="0">
              <a:latin typeface="Calibri" pitchFamily="34" charset="0"/>
              <a:ea typeface="Calibri" pitchFamily="34" charset="0"/>
              <a:cs typeface="Calibri" pitchFamily="34" charset="0"/>
            </a:endParaRPr>
          </a:p>
          <a:p>
            <a:pPr eaLnBrk="1" hangingPunct="1"/>
            <a:r>
              <a:rPr lang="en-US" dirty="0" smtClean="0">
                <a:latin typeface="Calibri" pitchFamily="34" charset="0"/>
                <a:ea typeface="Calibri" pitchFamily="34" charset="0"/>
                <a:cs typeface="Calibri" pitchFamily="34" charset="0"/>
              </a:rPr>
              <a:t>Respondents: (40)</a:t>
            </a:r>
          </a:p>
          <a:p>
            <a:pPr lvl="1"/>
            <a:r>
              <a:rPr lang="en-US" dirty="0" smtClean="0">
                <a:latin typeface="Calibri" pitchFamily="34" charset="0"/>
                <a:ea typeface="Calibri" pitchFamily="34" charset="0"/>
                <a:cs typeface="Calibri" pitchFamily="34" charset="0"/>
              </a:rPr>
              <a:t>27 (All) Public Institutions</a:t>
            </a:r>
          </a:p>
          <a:p>
            <a:pPr lvl="1"/>
            <a:r>
              <a:rPr lang="en-US" dirty="0" smtClean="0">
                <a:latin typeface="Calibri" pitchFamily="34" charset="0"/>
                <a:ea typeface="Calibri" pitchFamily="34" charset="0"/>
                <a:cs typeface="Calibri" pitchFamily="34" charset="0"/>
              </a:rPr>
              <a:t>13 Independent Institutions</a:t>
            </a:r>
          </a:p>
        </p:txBody>
      </p:sp>
      <p:graphicFrame>
        <p:nvGraphicFramePr>
          <p:cNvPr id="11" name="Table 10"/>
          <p:cNvGraphicFramePr>
            <a:graphicFrameLocks noGrp="1"/>
          </p:cNvGraphicFramePr>
          <p:nvPr/>
        </p:nvGraphicFramePr>
        <p:xfrm>
          <a:off x="685800" y="4572000"/>
          <a:ext cx="7772400" cy="1109609"/>
        </p:xfrm>
        <a:graphic>
          <a:graphicData uri="http://schemas.openxmlformats.org/drawingml/2006/table">
            <a:tbl>
              <a:tblPr firstRow="1" bandRow="1">
                <a:tableStyleId>{5C22544A-7EE6-4342-B048-85BDC9FD1C3A}</a:tableStyleId>
              </a:tblPr>
              <a:tblGrid>
                <a:gridCol w="7010400"/>
                <a:gridCol w="762000"/>
              </a:tblGrid>
              <a:tr h="609600">
                <a:tc>
                  <a:txBody>
                    <a:bodyPr/>
                    <a:lstStyle/>
                    <a:p>
                      <a:pPr marL="0" marR="0" algn="r">
                        <a:lnSpc>
                          <a:spcPct val="115000"/>
                        </a:lnSpc>
                        <a:spcBef>
                          <a:spcPts val="0"/>
                        </a:spcBef>
                        <a:spcAft>
                          <a:spcPts val="0"/>
                        </a:spcAft>
                      </a:pPr>
                      <a:r>
                        <a:rPr lang="en-US" sz="1300" b="1" dirty="0">
                          <a:solidFill>
                            <a:srgbClr val="000000"/>
                          </a:solidFill>
                          <a:latin typeface="Times New Roman"/>
                          <a:ea typeface="Times New Roman"/>
                          <a:cs typeface="Calibri"/>
                        </a:rPr>
                        <a:t>Number of PUBLIC institutions reporting they do NOT offer developmental education</a:t>
                      </a:r>
                      <a:endParaRPr lang="en-US" sz="13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b="1" dirty="0">
                          <a:solidFill>
                            <a:srgbClr val="000000"/>
                          </a:solidFill>
                          <a:latin typeface="Times New Roman"/>
                          <a:ea typeface="Times New Roman"/>
                          <a:cs typeface="Calibri"/>
                        </a:rPr>
                        <a:t>2</a:t>
                      </a:r>
                      <a:endParaRPr lang="en-US" sz="1300" dirty="0">
                        <a:latin typeface="Calibri"/>
                        <a:ea typeface="Calibri"/>
                        <a:cs typeface="Calibri"/>
                      </a:endParaRPr>
                    </a:p>
                  </a:txBody>
                  <a:tcPr marL="68580" marR="68580" marT="0" marB="0" anchor="ctr"/>
                </a:tc>
              </a:tr>
              <a:tr h="500009">
                <a:tc>
                  <a:txBody>
                    <a:bodyPr/>
                    <a:lstStyle/>
                    <a:p>
                      <a:pPr marL="0" marR="0" algn="r">
                        <a:lnSpc>
                          <a:spcPct val="115000"/>
                        </a:lnSpc>
                        <a:spcBef>
                          <a:spcPts val="0"/>
                        </a:spcBef>
                        <a:spcAft>
                          <a:spcPts val="0"/>
                        </a:spcAft>
                      </a:pPr>
                      <a:r>
                        <a:rPr lang="en-US" sz="1300" b="1" dirty="0">
                          <a:solidFill>
                            <a:srgbClr val="000000"/>
                          </a:solidFill>
                          <a:latin typeface="Times New Roman"/>
                          <a:ea typeface="Times New Roman"/>
                          <a:cs typeface="Calibri"/>
                        </a:rPr>
                        <a:t>Number of INDEPENDENT institutions reporting they do NOT offer developmental education</a:t>
                      </a:r>
                      <a:endParaRPr lang="en-US" sz="13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300" b="1" dirty="0">
                          <a:solidFill>
                            <a:srgbClr val="000000"/>
                          </a:solidFill>
                          <a:latin typeface="Times New Roman"/>
                          <a:ea typeface="Times New Roman"/>
                          <a:cs typeface="Calibri"/>
                        </a:rPr>
                        <a:t>2</a:t>
                      </a:r>
                      <a:endParaRPr lang="en-US" sz="1300" dirty="0">
                        <a:latin typeface="Calibri"/>
                        <a:ea typeface="Calibri"/>
                        <a:cs typeface="Calibri"/>
                      </a:endParaRPr>
                    </a:p>
                  </a:txBody>
                  <a:tcPr marL="68580" marR="68580" marT="0" marB="0" anchor="ctr"/>
                </a:tc>
              </a:tr>
            </a:tbl>
          </a:graphicData>
        </a:graphic>
      </p:graphicFrame>
      <p:pic>
        <p:nvPicPr>
          <p:cNvPr id="5" name="Picture 2" descr="http://www.salesbenchmarkindex.com/Portals/23541/images/surveyIcon.jpg"/>
          <p:cNvPicPr>
            <a:picLocks noChangeAspect="1" noChangeArrowheads="1"/>
          </p:cNvPicPr>
          <p:nvPr/>
        </p:nvPicPr>
        <p:blipFill>
          <a:blip r:embed="rId3"/>
          <a:srcRect/>
          <a:stretch>
            <a:fillRect/>
          </a:stretch>
        </p:blipFill>
        <p:spPr bwMode="auto">
          <a:xfrm>
            <a:off x="6477000" y="2667000"/>
            <a:ext cx="1905000" cy="13716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457200" y="152400"/>
            <a:ext cx="8229600" cy="1143000"/>
          </a:xfrm>
        </p:spPr>
        <p:txBody>
          <a:bodyPr/>
          <a:lstStyle/>
          <a:p>
            <a:pPr eaLnBrk="1" hangingPunct="1"/>
            <a:r>
              <a:rPr lang="en-US" dirty="0" smtClean="0"/>
              <a:t>Environmental Scan</a:t>
            </a:r>
            <a:br>
              <a:rPr lang="en-US" dirty="0" smtClean="0"/>
            </a:br>
            <a:r>
              <a:rPr lang="en-US" sz="2800" dirty="0" smtClean="0"/>
              <a:t>Placement Results</a:t>
            </a:r>
          </a:p>
        </p:txBody>
      </p:sp>
      <p:graphicFrame>
        <p:nvGraphicFramePr>
          <p:cNvPr id="6" name="Table 5"/>
          <p:cNvGraphicFramePr>
            <a:graphicFrameLocks noGrp="1"/>
          </p:cNvGraphicFramePr>
          <p:nvPr/>
        </p:nvGraphicFramePr>
        <p:xfrm>
          <a:off x="533400" y="1295399"/>
          <a:ext cx="7924800" cy="5123394"/>
        </p:xfrm>
        <a:graphic>
          <a:graphicData uri="http://schemas.openxmlformats.org/drawingml/2006/table">
            <a:tbl>
              <a:tblPr firstRow="1" bandRow="1">
                <a:tableStyleId>{5C22544A-7EE6-4342-B048-85BDC9FD1C3A}</a:tableStyleId>
              </a:tblPr>
              <a:tblGrid>
                <a:gridCol w="3276600"/>
                <a:gridCol w="3200400"/>
                <a:gridCol w="762000"/>
                <a:gridCol w="685800"/>
              </a:tblGrid>
              <a:tr h="282333">
                <a:tc gridSpan="2">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Calibri"/>
                        </a:rPr>
                        <a:t>PLACEMENT - Math   </a:t>
                      </a:r>
                      <a:endParaRPr lang="en-US" sz="1200" dirty="0">
                        <a:latin typeface="Calibri"/>
                        <a:ea typeface="Calibri"/>
                        <a:cs typeface="Calibri"/>
                      </a:endParaRPr>
                    </a:p>
                  </a:txBody>
                  <a:tcPr marL="68580" marR="68580" marT="0" marB="0" anchor="ctr">
                    <a:solidFill>
                      <a:schemeClr val="tx2">
                        <a:lumMod val="60000"/>
                        <a:lumOff val="4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Calibri"/>
                        </a:rPr>
                        <a:t>YES</a:t>
                      </a:r>
                      <a:endParaRPr lang="en-US" sz="1200" dirty="0">
                        <a:latin typeface="Calibri"/>
                        <a:ea typeface="Calibri"/>
                        <a:cs typeface="Calibri"/>
                      </a:endParaRPr>
                    </a:p>
                  </a:txBody>
                  <a:tcPr marL="68580" marR="68580" marT="0" marB="0" anchor="ctr">
                    <a:solidFill>
                      <a:schemeClr val="tx2">
                        <a:lumMod val="60000"/>
                        <a:lumOff val="40000"/>
                      </a:schemeClr>
                    </a:solidFill>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Calibri"/>
                        </a:rPr>
                        <a:t>NO</a:t>
                      </a:r>
                      <a:endParaRPr lang="en-US" sz="1200" dirty="0">
                        <a:latin typeface="Calibri"/>
                        <a:ea typeface="Calibri"/>
                        <a:cs typeface="Calibri"/>
                      </a:endParaRPr>
                    </a:p>
                  </a:txBody>
                  <a:tcPr marL="68580" marR="68580" marT="0" marB="0" anchor="ctr">
                    <a:solidFill>
                      <a:schemeClr val="tx2">
                        <a:lumMod val="60000"/>
                        <a:lumOff val="40000"/>
                      </a:schemeClr>
                    </a:solidFill>
                  </a:tcPr>
                </a:tc>
              </a:tr>
              <a:tr h="411628">
                <a:tc gridSpan="2">
                  <a:txBody>
                    <a:bodyPr/>
                    <a:lstStyle/>
                    <a:p>
                      <a:pPr marL="0" marR="0" algn="r">
                        <a:lnSpc>
                          <a:spcPct val="115000"/>
                        </a:lnSpc>
                        <a:spcBef>
                          <a:spcPts val="0"/>
                        </a:spcBef>
                        <a:spcAft>
                          <a:spcPts val="0"/>
                        </a:spcAft>
                      </a:pPr>
                      <a:r>
                        <a:rPr lang="en-US" sz="1200" dirty="0">
                          <a:solidFill>
                            <a:srgbClr val="000000"/>
                          </a:solidFill>
                          <a:latin typeface="Times New Roman"/>
                          <a:ea typeface="Times New Roman"/>
                          <a:cs typeface="Calibri"/>
                        </a:rPr>
                        <a:t>Does you institution utilize placement test(s) to evaluate entering students on their mathematics skills?</a:t>
                      </a:r>
                      <a:endParaRPr lang="en-US" sz="1200" dirty="0">
                        <a:latin typeface="Calibri"/>
                        <a:ea typeface="Calibri"/>
                        <a:cs typeface="Calibri"/>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35</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5</a:t>
                      </a:r>
                      <a:endParaRPr lang="en-US" sz="1200">
                        <a:latin typeface="Calibri"/>
                        <a:ea typeface="Calibri"/>
                        <a:cs typeface="Calibri"/>
                      </a:endParaRPr>
                    </a:p>
                  </a:txBody>
                  <a:tcPr marL="68580" marR="68580" marT="0" marB="0" anchor="ctr"/>
                </a:tc>
              </a:tr>
              <a:tr h="230999">
                <a:tc rowSpan="6">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kern="1200" dirty="0" smtClean="0">
                          <a:solidFill>
                            <a:schemeClr val="dk1"/>
                          </a:solidFill>
                          <a:latin typeface="+mn-lt"/>
                          <a:ea typeface="+mn-ea"/>
                          <a:cs typeface="+mn-cs"/>
                        </a:rPr>
                        <a:t>Which placement test(s) does your institution utilize for mathematics placement? </a:t>
                      </a:r>
                      <a:endParaRPr lang="en-US" sz="1200" kern="1200" dirty="0" smtClean="0">
                        <a:solidFill>
                          <a:schemeClr val="dk1"/>
                        </a:solidFill>
                        <a:latin typeface="+mn-lt"/>
                        <a:ea typeface="+mn-ea"/>
                        <a:cs typeface="+mn-cs"/>
                      </a:endParaRPr>
                    </a:p>
                    <a:p>
                      <a:pPr marL="0" marR="0" algn="ctr">
                        <a:lnSpc>
                          <a:spcPct val="115000"/>
                        </a:lnSpc>
                        <a:spcBef>
                          <a:spcPts val="0"/>
                        </a:spcBef>
                        <a:spcAft>
                          <a:spcPts val="0"/>
                        </a:spcAft>
                      </a:pPr>
                      <a:endParaRPr lang="en-US" sz="1200" dirty="0">
                        <a:latin typeface="Calibri"/>
                        <a:ea typeface="Calibri"/>
                        <a:cs typeface="Calibri"/>
                      </a:endParaRPr>
                    </a:p>
                  </a:txBody>
                  <a:tcPr marL="68580" marR="68580" marT="0" marB="0" anchor="ct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ACT . . . . . . . . . . . . . . . . . . . .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32</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8</a:t>
                      </a:r>
                      <a:endParaRPr lang="en-US" sz="1200">
                        <a:latin typeface="Calibri"/>
                        <a:ea typeface="Calibri"/>
                        <a:cs typeface="Calibri"/>
                      </a:endParaRPr>
                    </a:p>
                  </a:txBody>
                  <a:tcPr marL="68580" marR="68580" marT="0" marB="0" anchor="ctr"/>
                </a:tc>
              </a:tr>
              <a:tr h="230999">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SAT . . . . . . . . . . . . . . . . . . . .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11</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29</a:t>
                      </a:r>
                      <a:endParaRPr lang="en-US" sz="1200">
                        <a:latin typeface="Calibri"/>
                        <a:ea typeface="Calibri"/>
                        <a:cs typeface="Calibri"/>
                      </a:endParaRPr>
                    </a:p>
                  </a:txBody>
                  <a:tcPr marL="68580" marR="68580" marT="0" marB="0" anchor="ctr"/>
                </a:tc>
              </a:tr>
              <a:tr h="230999">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ACCUPLACER . . . . . . . . . . .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3</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37</a:t>
                      </a:r>
                      <a:endParaRPr lang="en-US" sz="1200">
                        <a:latin typeface="Calibri"/>
                        <a:ea typeface="Calibri"/>
                        <a:cs typeface="Calibri"/>
                      </a:endParaRPr>
                    </a:p>
                  </a:txBody>
                  <a:tcPr marL="68580" marR="68580" marT="0" marB="0" anchor="ctr"/>
                </a:tc>
              </a:tr>
              <a:tr h="230999">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ASSET . . . . . . . . . . . . . . . . . .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4</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36</a:t>
                      </a:r>
                      <a:endParaRPr lang="en-US" sz="1200">
                        <a:latin typeface="Calibri"/>
                        <a:ea typeface="Calibri"/>
                        <a:cs typeface="Calibri"/>
                      </a:endParaRPr>
                    </a:p>
                  </a:txBody>
                  <a:tcPr marL="68580" marR="68580" marT="0" marB="0" anchor="ctr"/>
                </a:tc>
              </a:tr>
              <a:tr h="230999">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COMPASS . . . . . . . . . . . . . . .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16</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24</a:t>
                      </a:r>
                      <a:endParaRPr lang="en-US" sz="1200">
                        <a:latin typeface="Calibri"/>
                        <a:ea typeface="Calibri"/>
                        <a:cs typeface="Calibri"/>
                      </a:endParaRPr>
                    </a:p>
                  </a:txBody>
                  <a:tcPr marL="68580" marR="68580" marT="0" marB="0" anchor="ctr"/>
                </a:tc>
              </a:tr>
              <a:tr h="230999">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Other Placement Test . . . . . . . .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18</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22</a:t>
                      </a:r>
                      <a:endParaRPr lang="en-US" sz="1200">
                        <a:latin typeface="Calibri"/>
                        <a:ea typeface="Calibri"/>
                        <a:cs typeface="Calibri"/>
                      </a:endParaRPr>
                    </a:p>
                  </a:txBody>
                  <a:tcPr marL="68580" marR="68580" marT="0" marB="0" anchor="ctr"/>
                </a:tc>
              </a:tr>
              <a:tr h="411628">
                <a:tc gridSpan="2">
                  <a:txBody>
                    <a:bodyPr/>
                    <a:lstStyle/>
                    <a:p>
                      <a:pPr marL="0" marR="0" algn="r">
                        <a:lnSpc>
                          <a:spcPct val="115000"/>
                        </a:lnSpc>
                        <a:spcBef>
                          <a:spcPts val="0"/>
                        </a:spcBef>
                        <a:spcAft>
                          <a:spcPts val="0"/>
                        </a:spcAft>
                      </a:pPr>
                      <a:r>
                        <a:rPr lang="en-US" sz="1200" dirty="0">
                          <a:solidFill>
                            <a:srgbClr val="000000"/>
                          </a:solidFill>
                          <a:latin typeface="Times New Roman"/>
                          <a:ea typeface="Times New Roman"/>
                          <a:cs typeface="Calibri"/>
                        </a:rPr>
                        <a:t>Does your institution use any criteria </a:t>
                      </a:r>
                      <a:r>
                        <a:rPr lang="en-US" sz="1200" u="sng" dirty="0">
                          <a:solidFill>
                            <a:srgbClr val="000000"/>
                          </a:solidFill>
                          <a:latin typeface="Times New Roman"/>
                          <a:ea typeface="Times New Roman"/>
                          <a:cs typeface="Calibri"/>
                        </a:rPr>
                        <a:t>other than</a:t>
                      </a:r>
                      <a:r>
                        <a:rPr lang="en-US" sz="1200" dirty="0">
                          <a:solidFill>
                            <a:srgbClr val="000000"/>
                          </a:solidFill>
                          <a:latin typeface="Times New Roman"/>
                          <a:ea typeface="Times New Roman"/>
                          <a:cs typeface="Calibri"/>
                        </a:rPr>
                        <a:t> ACT/SAT tests or placement tests to evaluate entering students on their mathematics skills? </a:t>
                      </a:r>
                      <a:endParaRPr lang="en-US" sz="1200" dirty="0">
                        <a:latin typeface="Calibri"/>
                        <a:ea typeface="Calibri"/>
                        <a:cs typeface="Calibri"/>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20</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20</a:t>
                      </a:r>
                      <a:endParaRPr lang="en-US" sz="1200">
                        <a:latin typeface="Calibri"/>
                        <a:ea typeface="Calibri"/>
                        <a:cs typeface="Calibri"/>
                      </a:endParaRPr>
                    </a:p>
                  </a:txBody>
                  <a:tcPr marL="68580" marR="68580" marT="0" marB="0" anchor="ctr"/>
                </a:tc>
              </a:tr>
              <a:tr h="256666">
                <a:tc gridSpan="2">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Calibri"/>
                        </a:rPr>
                        <a:t>PLACEMENT - Reading   </a:t>
                      </a:r>
                      <a:endParaRPr lang="en-US" sz="1200" dirty="0">
                        <a:latin typeface="Calibri"/>
                        <a:ea typeface="Calibri"/>
                        <a:cs typeface="Calibri"/>
                      </a:endParaRPr>
                    </a:p>
                  </a:txBody>
                  <a:tcPr marL="68580" marR="68580" marT="0" marB="0" anchor="ctr">
                    <a:solidFill>
                      <a:schemeClr val="tx2">
                        <a:lumMod val="60000"/>
                        <a:lumOff val="4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Calibri"/>
                        </a:rPr>
                        <a:t>YES</a:t>
                      </a:r>
                      <a:endParaRPr lang="en-US" sz="1200" dirty="0">
                        <a:latin typeface="Calibri"/>
                        <a:ea typeface="Calibri"/>
                        <a:cs typeface="Calibri"/>
                      </a:endParaRPr>
                    </a:p>
                  </a:txBody>
                  <a:tcPr marL="68580" marR="68580" marT="0" marB="0" anchor="ctr">
                    <a:solidFill>
                      <a:schemeClr val="tx2">
                        <a:lumMod val="60000"/>
                        <a:lumOff val="40000"/>
                      </a:schemeClr>
                    </a:solidFill>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Calibri"/>
                        </a:rPr>
                        <a:t>NO</a:t>
                      </a:r>
                      <a:endParaRPr lang="en-US" sz="1200" dirty="0">
                        <a:latin typeface="Calibri"/>
                        <a:ea typeface="Calibri"/>
                        <a:cs typeface="Calibri"/>
                      </a:endParaRPr>
                    </a:p>
                  </a:txBody>
                  <a:tcPr marL="68580" marR="68580" marT="0" marB="0" anchor="ctr">
                    <a:solidFill>
                      <a:schemeClr val="tx2">
                        <a:lumMod val="60000"/>
                        <a:lumOff val="40000"/>
                      </a:schemeClr>
                    </a:solidFill>
                  </a:tcPr>
                </a:tc>
              </a:tr>
              <a:tr h="328532">
                <a:tc gridSpan="2">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Calibri"/>
                        </a:rPr>
                        <a:t>Does you institution utilize placement test(s) to evaluate entering students on their reading skills?</a:t>
                      </a:r>
                      <a:endParaRPr lang="en-US" sz="1200">
                        <a:latin typeface="Calibri"/>
                        <a:ea typeface="Calibri"/>
                        <a:cs typeface="Calibri"/>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22</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18</a:t>
                      </a:r>
                      <a:endParaRPr lang="en-US" sz="1200">
                        <a:latin typeface="Calibri"/>
                        <a:ea typeface="Calibri"/>
                        <a:cs typeface="Calibri"/>
                      </a:endParaRPr>
                    </a:p>
                  </a:txBody>
                  <a:tcPr marL="68580" marR="68580" marT="0" marB="0" anchor="ctr"/>
                </a:tc>
              </a:tr>
              <a:tr h="230999">
                <a:tc rowSpan="7">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kern="1200" dirty="0" smtClean="0">
                          <a:solidFill>
                            <a:schemeClr val="dk1"/>
                          </a:solidFill>
                          <a:latin typeface="+mn-lt"/>
                          <a:ea typeface="+mn-ea"/>
                          <a:cs typeface="+mn-cs"/>
                        </a:rPr>
                        <a:t>Which placement test(s) does your institution utilize for reading placement? </a:t>
                      </a:r>
                      <a:endParaRPr lang="en-US" sz="1200" kern="1200" dirty="0" smtClean="0">
                        <a:solidFill>
                          <a:schemeClr val="dk1"/>
                        </a:solidFill>
                        <a:latin typeface="+mn-lt"/>
                        <a:ea typeface="+mn-ea"/>
                        <a:cs typeface="+mn-cs"/>
                      </a:endParaRPr>
                    </a:p>
                    <a:p>
                      <a:pPr marL="0" marR="0" algn="ctr">
                        <a:lnSpc>
                          <a:spcPct val="115000"/>
                        </a:lnSpc>
                        <a:spcBef>
                          <a:spcPts val="0"/>
                        </a:spcBef>
                        <a:spcAft>
                          <a:spcPts val="0"/>
                        </a:spcAft>
                      </a:pPr>
                      <a:endParaRPr lang="en-US" sz="1200" dirty="0">
                        <a:latin typeface="Calibri"/>
                        <a:ea typeface="Calibri"/>
                        <a:cs typeface="Calibri"/>
                      </a:endParaRPr>
                    </a:p>
                  </a:txBody>
                  <a:tcPr marL="68580" marR="68580" marT="0" marB="0" anchor="ct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Calibri"/>
                        </a:rPr>
                        <a:t>ACT . . . . . . . . . . . . . . . . . . . . . . . .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22</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18</a:t>
                      </a:r>
                      <a:endParaRPr lang="en-US" sz="1200" dirty="0">
                        <a:latin typeface="Calibri"/>
                        <a:ea typeface="Calibri"/>
                        <a:cs typeface="Calibri"/>
                      </a:endParaRPr>
                    </a:p>
                  </a:txBody>
                  <a:tcPr marL="68580" marR="68580" marT="0" marB="0" anchor="ctr"/>
                </a:tc>
              </a:tr>
              <a:tr h="230999">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Calibri"/>
                        </a:rPr>
                        <a:t>SAT . . . . . . . . . . . . . . . . . . . . . . . .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3</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37</a:t>
                      </a:r>
                      <a:endParaRPr lang="en-US" sz="1200" dirty="0">
                        <a:latin typeface="Calibri"/>
                        <a:ea typeface="Calibri"/>
                        <a:cs typeface="Calibri"/>
                      </a:endParaRPr>
                    </a:p>
                  </a:txBody>
                  <a:tcPr marL="68580" marR="68580" marT="0" marB="0" anchor="ctr"/>
                </a:tc>
              </a:tr>
              <a:tr h="230999">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Calibri"/>
                        </a:rPr>
                        <a:t>ACCUPLACER . . . . . . . . . . . . .  .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4</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36</a:t>
                      </a:r>
                      <a:endParaRPr lang="en-US" sz="1200" dirty="0">
                        <a:latin typeface="Calibri"/>
                        <a:ea typeface="Calibri"/>
                        <a:cs typeface="Calibri"/>
                      </a:endParaRPr>
                    </a:p>
                  </a:txBody>
                  <a:tcPr marL="68580" marR="68580" marT="0" marB="0" anchor="ctr"/>
                </a:tc>
              </a:tr>
              <a:tr h="230999">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Calibri"/>
                        </a:rPr>
                        <a:t>ASSET . . . . . . . . . . . . . . . . . . . . .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4</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36</a:t>
                      </a:r>
                      <a:endParaRPr lang="en-US" sz="1200" dirty="0">
                        <a:latin typeface="Calibri"/>
                        <a:ea typeface="Calibri"/>
                        <a:cs typeface="Calibri"/>
                      </a:endParaRPr>
                    </a:p>
                  </a:txBody>
                  <a:tcPr marL="68580" marR="68580" marT="0" marB="0" anchor="ctr"/>
                </a:tc>
              </a:tr>
              <a:tr h="230999">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Calibri"/>
                        </a:rPr>
                        <a:t>COMPASS . . . . . . . . . . . . . . . . . .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13</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27</a:t>
                      </a:r>
                      <a:endParaRPr lang="en-US" sz="1200" dirty="0">
                        <a:latin typeface="Calibri"/>
                        <a:ea typeface="Calibri"/>
                        <a:cs typeface="Calibri"/>
                      </a:endParaRPr>
                    </a:p>
                  </a:txBody>
                  <a:tcPr marL="68580" marR="68580" marT="0" marB="0" anchor="ctr"/>
                </a:tc>
              </a:tr>
              <a:tr h="230999">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Calibri"/>
                        </a:rPr>
                        <a:t>Nelson-Denny . . . . . . . . . . . . . . . .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3</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37</a:t>
                      </a:r>
                      <a:endParaRPr lang="en-US" sz="1200" dirty="0">
                        <a:latin typeface="Calibri"/>
                        <a:ea typeface="Calibri"/>
                        <a:cs typeface="Calibri"/>
                      </a:endParaRPr>
                    </a:p>
                  </a:txBody>
                  <a:tcPr marL="68580" marR="68580" marT="0" marB="0" anchor="ctr"/>
                </a:tc>
              </a:tr>
              <a:tr h="230999">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Calibri"/>
                        </a:rPr>
                        <a:t>Other Placement Test . . . . . . .  . . .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0</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40</a:t>
                      </a:r>
                      <a:endParaRPr lang="en-US" sz="1200" dirty="0">
                        <a:latin typeface="Calibri"/>
                        <a:ea typeface="Calibri"/>
                        <a:cs typeface="Calibri"/>
                      </a:endParaRPr>
                    </a:p>
                  </a:txBody>
                  <a:tcPr marL="68580" marR="68580" marT="0" marB="0" anchor="ctr"/>
                </a:tc>
              </a:tr>
              <a:tr h="411628">
                <a:tc gridSpan="2">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Calibri"/>
                        </a:rPr>
                        <a:t>Does your institution use any criteria </a:t>
                      </a:r>
                      <a:r>
                        <a:rPr lang="en-US" sz="1200" u="sng">
                          <a:solidFill>
                            <a:srgbClr val="000000"/>
                          </a:solidFill>
                          <a:latin typeface="Times New Roman"/>
                          <a:ea typeface="Times New Roman"/>
                          <a:cs typeface="Calibri"/>
                        </a:rPr>
                        <a:t>other than</a:t>
                      </a:r>
                      <a:r>
                        <a:rPr lang="en-US" sz="1200">
                          <a:solidFill>
                            <a:srgbClr val="000000"/>
                          </a:solidFill>
                          <a:latin typeface="Times New Roman"/>
                          <a:ea typeface="Times New Roman"/>
                          <a:cs typeface="Calibri"/>
                        </a:rPr>
                        <a:t> ACT/SAT tests or placement tests to evaluate entering students on their reading skills?</a:t>
                      </a:r>
                      <a:endParaRPr lang="en-US" sz="1200">
                        <a:latin typeface="Calibri"/>
                        <a:ea typeface="Calibri"/>
                        <a:cs typeface="Calibri"/>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5</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35</a:t>
                      </a:r>
                      <a:endParaRPr lang="en-US" sz="1200" dirty="0">
                        <a:latin typeface="Calibri"/>
                        <a:ea typeface="Calibri"/>
                        <a:cs typeface="Calibri"/>
                      </a:endParaRPr>
                    </a:p>
                  </a:txBody>
                  <a:tcPr marL="68580" marR="68580" marT="0" marB="0"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457200" y="152400"/>
            <a:ext cx="8229600" cy="1143000"/>
          </a:xfrm>
        </p:spPr>
        <p:txBody>
          <a:bodyPr/>
          <a:lstStyle/>
          <a:p>
            <a:pPr eaLnBrk="1" hangingPunct="1"/>
            <a:r>
              <a:rPr lang="en-US" dirty="0" smtClean="0"/>
              <a:t>Environmental Scan</a:t>
            </a:r>
            <a:br>
              <a:rPr lang="en-US" dirty="0" smtClean="0"/>
            </a:br>
            <a:r>
              <a:rPr lang="en-US" sz="2800" dirty="0" smtClean="0"/>
              <a:t>Placement &amp; Programs</a:t>
            </a:r>
          </a:p>
        </p:txBody>
      </p:sp>
      <p:graphicFrame>
        <p:nvGraphicFramePr>
          <p:cNvPr id="6" name="Table 5"/>
          <p:cNvGraphicFramePr>
            <a:graphicFrameLocks noGrp="1"/>
          </p:cNvGraphicFramePr>
          <p:nvPr/>
        </p:nvGraphicFramePr>
        <p:xfrm>
          <a:off x="533400" y="1295400"/>
          <a:ext cx="7924800" cy="1330960"/>
        </p:xfrm>
        <a:graphic>
          <a:graphicData uri="http://schemas.openxmlformats.org/drawingml/2006/table">
            <a:tbl>
              <a:tblPr firstRow="1" bandRow="1">
                <a:tableStyleId>{5C22544A-7EE6-4342-B048-85BDC9FD1C3A}</a:tableStyleId>
              </a:tblPr>
              <a:tblGrid>
                <a:gridCol w="4953000"/>
                <a:gridCol w="762000"/>
                <a:gridCol w="762000"/>
                <a:gridCol w="1447800"/>
              </a:tblGrid>
              <a:tr h="279400">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Calibri"/>
                        </a:rPr>
                        <a:t>PLACEMENT - Other</a:t>
                      </a:r>
                      <a:endParaRPr lang="en-US" sz="1200" dirty="0">
                        <a:latin typeface="Calibri"/>
                        <a:ea typeface="Calibri"/>
                        <a:cs typeface="Calibri"/>
                      </a:endParaRPr>
                    </a:p>
                  </a:txBody>
                  <a:tcPr marL="68580" marR="68580" marT="0" marB="0" anchor="ctr">
                    <a:solidFill>
                      <a:schemeClr val="tx2">
                        <a:lumMod val="60000"/>
                        <a:lumOff val="40000"/>
                      </a:schemeClr>
                    </a:solid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Calibri"/>
                        </a:rPr>
                        <a:t>YES</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Calibri"/>
                        </a:rPr>
                        <a:t>NO</a:t>
                      </a:r>
                      <a:endParaRPr lang="en-US" sz="1200" dirty="0">
                        <a:latin typeface="Calibri"/>
                        <a:ea typeface="Calibri"/>
                        <a:cs typeface="Calibri"/>
                      </a:endParaRPr>
                    </a:p>
                  </a:txBody>
                  <a:tcPr marL="68580" marR="68580" marT="0" marB="0" anchor="ctr">
                    <a:solidFill>
                      <a:schemeClr val="tx2">
                        <a:lumMod val="60000"/>
                        <a:lumOff val="40000"/>
                      </a:schemeClr>
                    </a:solid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Calibri"/>
                        </a:rPr>
                        <a:t>Subjects Reported</a:t>
                      </a:r>
                      <a:endParaRPr lang="en-US" sz="1200">
                        <a:latin typeface="Calibri"/>
                        <a:ea typeface="Calibri"/>
                        <a:cs typeface="Calibri"/>
                      </a:endParaRPr>
                    </a:p>
                  </a:txBody>
                  <a:tcPr marL="68580" marR="68580" marT="0" marB="0" anchor="ctr">
                    <a:solidFill>
                      <a:schemeClr val="tx2">
                        <a:lumMod val="60000"/>
                        <a:lumOff val="40000"/>
                      </a:schemeClr>
                    </a:solidFill>
                  </a:tcPr>
                </a:tc>
              </a:tr>
              <a:tr h="289560">
                <a:tc>
                  <a:txBody>
                    <a:bodyPr/>
                    <a:lstStyle/>
                    <a:p>
                      <a:pPr marL="0" marR="0" algn="r">
                        <a:lnSpc>
                          <a:spcPct val="115000"/>
                        </a:lnSpc>
                        <a:spcBef>
                          <a:spcPts val="0"/>
                        </a:spcBef>
                        <a:spcAft>
                          <a:spcPts val="0"/>
                        </a:spcAft>
                      </a:pPr>
                      <a:r>
                        <a:rPr lang="en-US" sz="1200" dirty="0">
                          <a:solidFill>
                            <a:srgbClr val="000000"/>
                          </a:solidFill>
                          <a:latin typeface="Times New Roman"/>
                          <a:ea typeface="Times New Roman"/>
                          <a:cs typeface="Calibri"/>
                        </a:rPr>
                        <a:t>Does your institution utilize cut-off/placement scores for any subjects </a:t>
                      </a:r>
                      <a:r>
                        <a:rPr lang="en-US" sz="1200" u="sng" dirty="0">
                          <a:solidFill>
                            <a:srgbClr val="000000"/>
                          </a:solidFill>
                          <a:latin typeface="Times New Roman"/>
                          <a:ea typeface="Times New Roman"/>
                          <a:cs typeface="Calibri"/>
                        </a:rPr>
                        <a:t>other than</a:t>
                      </a:r>
                      <a:r>
                        <a:rPr lang="en-US" sz="1200" dirty="0">
                          <a:solidFill>
                            <a:srgbClr val="000000"/>
                          </a:solidFill>
                          <a:latin typeface="Times New Roman"/>
                          <a:ea typeface="Times New Roman"/>
                          <a:cs typeface="Calibri"/>
                        </a:rPr>
                        <a:t> math or reading?</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29</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11</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Writing: 19</a:t>
                      </a:r>
                      <a:br>
                        <a:rPr lang="en-US" sz="1200" dirty="0">
                          <a:solidFill>
                            <a:srgbClr val="000000"/>
                          </a:solidFill>
                          <a:latin typeface="Times New Roman"/>
                          <a:ea typeface="Times New Roman"/>
                          <a:cs typeface="Calibri"/>
                        </a:rPr>
                      </a:br>
                      <a:r>
                        <a:rPr lang="en-US" sz="1200" dirty="0">
                          <a:solidFill>
                            <a:srgbClr val="000000"/>
                          </a:solidFill>
                          <a:latin typeface="Times New Roman"/>
                          <a:ea typeface="Times New Roman"/>
                          <a:cs typeface="Calibri"/>
                        </a:rPr>
                        <a:t>English: 9</a:t>
                      </a:r>
                      <a:br>
                        <a:rPr lang="en-US" sz="1200" dirty="0">
                          <a:solidFill>
                            <a:srgbClr val="000000"/>
                          </a:solidFill>
                          <a:latin typeface="Times New Roman"/>
                          <a:ea typeface="Times New Roman"/>
                          <a:cs typeface="Calibri"/>
                        </a:rPr>
                      </a:br>
                      <a:r>
                        <a:rPr lang="en-US" sz="1200" dirty="0">
                          <a:solidFill>
                            <a:srgbClr val="000000"/>
                          </a:solidFill>
                          <a:latin typeface="Times New Roman"/>
                          <a:ea typeface="Times New Roman"/>
                          <a:cs typeface="Calibri"/>
                        </a:rPr>
                        <a:t>Biology: 1</a:t>
                      </a:r>
                      <a:endParaRPr lang="en-US" sz="1200" dirty="0">
                        <a:latin typeface="Calibri"/>
                        <a:ea typeface="Calibri"/>
                        <a:cs typeface="Calibri"/>
                      </a:endParaRPr>
                    </a:p>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Chemistry: 1</a:t>
                      </a:r>
                      <a:br>
                        <a:rPr lang="en-US" sz="1200" dirty="0">
                          <a:solidFill>
                            <a:srgbClr val="000000"/>
                          </a:solidFill>
                          <a:latin typeface="Times New Roman"/>
                          <a:ea typeface="Times New Roman"/>
                          <a:cs typeface="Calibri"/>
                        </a:rPr>
                      </a:br>
                      <a:r>
                        <a:rPr lang="en-US" sz="1200" dirty="0">
                          <a:solidFill>
                            <a:srgbClr val="000000"/>
                          </a:solidFill>
                          <a:latin typeface="Times New Roman"/>
                          <a:ea typeface="Times New Roman"/>
                          <a:cs typeface="Calibri"/>
                        </a:rPr>
                        <a:t>Foreign Lang: 1 </a:t>
                      </a:r>
                      <a:endParaRPr lang="en-US" sz="1200" dirty="0">
                        <a:latin typeface="Calibri"/>
                        <a:ea typeface="Calibri"/>
                        <a:cs typeface="Calibri"/>
                      </a:endParaRPr>
                    </a:p>
                  </a:txBody>
                  <a:tcPr marL="68580" marR="68580" marT="0" marB="0" anchor="ctr"/>
                </a:tc>
              </a:tr>
            </a:tbl>
          </a:graphicData>
        </a:graphic>
      </p:graphicFrame>
      <p:graphicFrame>
        <p:nvGraphicFramePr>
          <p:cNvPr id="4" name="Table 3"/>
          <p:cNvGraphicFramePr>
            <a:graphicFrameLocks noGrp="1"/>
          </p:cNvGraphicFramePr>
          <p:nvPr/>
        </p:nvGraphicFramePr>
        <p:xfrm>
          <a:off x="304800" y="2743200"/>
          <a:ext cx="8458200" cy="3962403"/>
        </p:xfrm>
        <a:graphic>
          <a:graphicData uri="http://schemas.openxmlformats.org/drawingml/2006/table">
            <a:tbl>
              <a:tblPr firstRow="1" bandRow="1">
                <a:tableStyleId>{5C22544A-7EE6-4342-B048-85BDC9FD1C3A}</a:tableStyleId>
              </a:tblPr>
              <a:tblGrid>
                <a:gridCol w="2846510"/>
                <a:gridCol w="3415811"/>
                <a:gridCol w="975946"/>
                <a:gridCol w="1219933"/>
              </a:tblGrid>
              <a:tr h="419670">
                <a:tc gridSpan="2">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Calibri"/>
                        </a:rPr>
                        <a:t>PROGRAMS</a:t>
                      </a:r>
                      <a:endParaRPr lang="en-US" sz="1200" dirty="0">
                        <a:latin typeface="Calibri"/>
                        <a:ea typeface="Calibri"/>
                        <a:cs typeface="Calibri"/>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Calibri"/>
                        </a:rPr>
                        <a:t>Public Institutions</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Calibri"/>
                        </a:rPr>
                        <a:t>Independent Institutions</a:t>
                      </a:r>
                      <a:endParaRPr lang="en-US" sz="1200">
                        <a:latin typeface="Calibri"/>
                        <a:ea typeface="Calibri"/>
                        <a:cs typeface="Calibri"/>
                      </a:endParaRPr>
                    </a:p>
                  </a:txBody>
                  <a:tcPr marL="68580" marR="68580" marT="0" marB="0" anchor="ctr"/>
                </a:tc>
              </a:tr>
              <a:tr h="364882">
                <a:tc gridSpan="2">
                  <a:txBody>
                    <a:bodyPr/>
                    <a:lstStyle/>
                    <a:p>
                      <a:pPr marL="0" marR="0" algn="r">
                        <a:lnSpc>
                          <a:spcPct val="115000"/>
                        </a:lnSpc>
                        <a:spcBef>
                          <a:spcPts val="0"/>
                        </a:spcBef>
                        <a:spcAft>
                          <a:spcPts val="0"/>
                        </a:spcAft>
                      </a:pPr>
                      <a:r>
                        <a:rPr lang="en-US" sz="1200" dirty="0">
                          <a:solidFill>
                            <a:srgbClr val="000000"/>
                          </a:solidFill>
                          <a:latin typeface="Times New Roman"/>
                          <a:ea typeface="Times New Roman"/>
                          <a:cs typeface="Calibri"/>
                        </a:rPr>
                        <a:t>Institutions who reported ANY developmental education program(s) in place:</a:t>
                      </a:r>
                      <a:endParaRPr lang="en-US" sz="1200" dirty="0">
                        <a:latin typeface="Calibri"/>
                        <a:ea typeface="Calibri"/>
                        <a:cs typeface="Calibri"/>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24</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9</a:t>
                      </a:r>
                      <a:endParaRPr lang="en-US" sz="1200">
                        <a:latin typeface="Calibri"/>
                        <a:ea typeface="Calibri"/>
                        <a:cs typeface="Calibri"/>
                      </a:endParaRPr>
                    </a:p>
                  </a:txBody>
                  <a:tcPr marL="68580" marR="68580" marT="0" marB="0" anchor="ctr"/>
                </a:tc>
              </a:tr>
              <a:tr h="300833">
                <a:tc rowSpan="10">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kern="1200" dirty="0" smtClean="0">
                          <a:solidFill>
                            <a:schemeClr val="dk1"/>
                          </a:solidFill>
                          <a:latin typeface="+mn-lt"/>
                          <a:ea typeface="+mn-ea"/>
                          <a:cs typeface="+mn-cs"/>
                        </a:rPr>
                        <a:t>Please describe the developmental education program(s) in which your institution participates and/or has in place. </a:t>
                      </a:r>
                      <a:endParaRPr lang="en-US" sz="1200" kern="1200" dirty="0" smtClean="0">
                        <a:solidFill>
                          <a:schemeClr val="dk1"/>
                        </a:solidFill>
                        <a:latin typeface="+mn-lt"/>
                        <a:ea typeface="+mn-ea"/>
                        <a:cs typeface="+mn-cs"/>
                      </a:endParaRPr>
                    </a:p>
                    <a:p>
                      <a:pPr marL="0" marR="0" algn="ctr">
                        <a:lnSpc>
                          <a:spcPct val="115000"/>
                        </a:lnSpc>
                        <a:spcBef>
                          <a:spcPts val="0"/>
                        </a:spcBef>
                        <a:spcAft>
                          <a:spcPts val="0"/>
                        </a:spcAft>
                      </a:pPr>
                      <a:endParaRPr lang="en-US" sz="1200" dirty="0">
                        <a:latin typeface="Calibri"/>
                        <a:ea typeface="Calibri"/>
                        <a:cs typeface="Calibri"/>
                      </a:endParaRPr>
                    </a:p>
                  </a:txBody>
                  <a:tcPr marL="68580" marR="68580" marT="0" marB="0" anchor="ct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Early Assessment . . . . . .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7</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0</a:t>
                      </a:r>
                      <a:endParaRPr lang="en-US" sz="1200">
                        <a:latin typeface="Calibri"/>
                        <a:ea typeface="Calibri"/>
                        <a:cs typeface="Calibri"/>
                      </a:endParaRPr>
                    </a:p>
                  </a:txBody>
                  <a:tcPr marL="68580" marR="68580" marT="0" marB="0" anchor="ctr"/>
                </a:tc>
              </a:tr>
              <a:tr h="314017">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Dual Enrollment . . . . . . .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9</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2</a:t>
                      </a:r>
                      <a:endParaRPr lang="en-US" sz="1200">
                        <a:latin typeface="Calibri"/>
                        <a:ea typeface="Calibri"/>
                        <a:cs typeface="Calibri"/>
                      </a:endParaRPr>
                    </a:p>
                  </a:txBody>
                  <a:tcPr marL="68580" marR="68580" marT="0" marB="0" anchor="ctr"/>
                </a:tc>
              </a:tr>
              <a:tr h="314017">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Summer Bridge . . . . . . . .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11</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0</a:t>
                      </a:r>
                      <a:endParaRPr lang="en-US" sz="1200">
                        <a:latin typeface="Calibri"/>
                        <a:ea typeface="Calibri"/>
                        <a:cs typeface="Calibri"/>
                      </a:endParaRPr>
                    </a:p>
                  </a:txBody>
                  <a:tcPr marL="68580" marR="68580" marT="0" marB="0" anchor="ctr"/>
                </a:tc>
              </a:tr>
              <a:tr h="314017">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Remedial Courses with Supplemental Services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10</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4</a:t>
                      </a:r>
                      <a:endParaRPr lang="en-US" sz="1200">
                        <a:latin typeface="Calibri"/>
                        <a:ea typeface="Calibri"/>
                        <a:cs typeface="Calibri"/>
                      </a:endParaRPr>
                    </a:p>
                  </a:txBody>
                  <a:tcPr marL="68580" marR="68580" marT="0" marB="0" anchor="ctr"/>
                </a:tc>
              </a:tr>
              <a:tr h="314017">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Integrated Instruction . . . .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5</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a:t>
                      </a:r>
                      <a:endParaRPr lang="en-US" sz="1200">
                        <a:latin typeface="Calibri"/>
                        <a:ea typeface="Calibri"/>
                        <a:cs typeface="Calibri"/>
                      </a:endParaRPr>
                    </a:p>
                  </a:txBody>
                  <a:tcPr marL="68580" marR="68580" marT="0" marB="0" anchor="ctr"/>
                </a:tc>
              </a:tr>
              <a:tr h="314017">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Calibri"/>
                        </a:rPr>
                        <a:t>Modularized Courses . . . . . . .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9</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0</a:t>
                      </a:r>
                      <a:endParaRPr lang="en-US" sz="1200" dirty="0">
                        <a:latin typeface="Calibri"/>
                        <a:ea typeface="Calibri"/>
                        <a:cs typeface="Calibri"/>
                      </a:endParaRPr>
                    </a:p>
                  </a:txBody>
                  <a:tcPr marL="68580" marR="68580" marT="0" marB="0" anchor="ctr"/>
                </a:tc>
              </a:tr>
              <a:tr h="314017">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Calibri"/>
                        </a:rPr>
                        <a:t>Accelerated Learning Models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8</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1</a:t>
                      </a:r>
                      <a:endParaRPr lang="en-US" sz="1200" dirty="0">
                        <a:latin typeface="Calibri"/>
                        <a:ea typeface="Calibri"/>
                        <a:cs typeface="Calibri"/>
                      </a:endParaRPr>
                    </a:p>
                  </a:txBody>
                  <a:tcPr marL="68580" marR="68580" marT="0" marB="0" anchor="ctr"/>
                </a:tc>
              </a:tr>
              <a:tr h="314017">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Calibri"/>
                        </a:rPr>
                        <a:t>Learning Communities . . . . . . . </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6</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1</a:t>
                      </a:r>
                      <a:endParaRPr lang="en-US" sz="1200" dirty="0">
                        <a:latin typeface="Calibri"/>
                        <a:ea typeface="Calibri"/>
                        <a:cs typeface="Calibri"/>
                      </a:endParaRPr>
                    </a:p>
                  </a:txBody>
                  <a:tcPr marL="68580" marR="68580" marT="0" marB="0" anchor="ctr"/>
                </a:tc>
              </a:tr>
              <a:tr h="314017">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Calibri"/>
                        </a:rPr>
                        <a:t>Technologically-Enhanced Programs or Software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16</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2</a:t>
                      </a:r>
                      <a:endParaRPr lang="en-US" sz="1200" dirty="0">
                        <a:latin typeface="Calibri"/>
                        <a:ea typeface="Calibri"/>
                        <a:cs typeface="Calibri"/>
                      </a:endParaRPr>
                    </a:p>
                  </a:txBody>
                  <a:tcPr marL="68580" marR="68580" marT="0" marB="0" anchor="ctr"/>
                </a:tc>
              </a:tr>
              <a:tr h="364882">
                <a:tc vMerge="1">
                  <a:txBody>
                    <a:bodyPr/>
                    <a:lstStyle/>
                    <a:p>
                      <a:endParaRPr lang="en-US"/>
                    </a:p>
                  </a:txBody>
                  <a:tcPr/>
                </a:tc>
                <a:tc>
                  <a:txBody>
                    <a:bodyPr/>
                    <a:lstStyle/>
                    <a:p>
                      <a:pPr marL="0" marR="0">
                        <a:lnSpc>
                          <a:spcPct val="115000"/>
                        </a:lnSpc>
                        <a:spcBef>
                          <a:spcPts val="0"/>
                        </a:spcBef>
                        <a:spcAft>
                          <a:spcPts val="0"/>
                        </a:spcAft>
                      </a:pPr>
                      <a:r>
                        <a:rPr lang="en-US" sz="1200" dirty="0">
                          <a:latin typeface="Times New Roman"/>
                          <a:ea typeface="Calibri"/>
                          <a:cs typeface="Calibri"/>
                        </a:rPr>
                        <a:t>Other. . . . . . . . . . . . . . . . . . . . . . </a:t>
                      </a:r>
                      <a:endParaRPr lang="en-US" sz="1200" dirty="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Calibri"/>
                        </a:rPr>
                        <a:t>17</a:t>
                      </a:r>
                      <a:endParaRPr lang="en-US" sz="1200">
                        <a:latin typeface="Calibri"/>
                        <a:ea typeface="Calibri"/>
                        <a:cs typeface="Calibri"/>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Calibri"/>
                        </a:rPr>
                        <a:t>6</a:t>
                      </a:r>
                      <a:endParaRPr lang="en-US" sz="1200" dirty="0">
                        <a:latin typeface="Calibri"/>
                        <a:ea typeface="Calibri"/>
                        <a:cs typeface="Calibri"/>
                      </a:endParaRPr>
                    </a:p>
                  </a:txBody>
                  <a:tcPr marL="68580" marR="68580" marT="0" marB="0" anchor="ctr"/>
                </a:tc>
              </a:tr>
            </a:tbl>
          </a:graphicData>
        </a:graphic>
      </p:graphicFrame>
    </p:spTree>
  </p:cSld>
  <p:clrMapOvr>
    <a:masterClrMapping/>
  </p:clrMapOvr>
</p:sld>
</file>

<file path=ppt/theme/theme1.xml><?xml version="1.0" encoding="utf-8"?>
<a:theme xmlns:a="http://schemas.openxmlformats.org/drawingml/2006/main" name="Default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333333"/>
      </a:folHlink>
    </a:clrScheme>
    <a:fontScheme name="Custom 2">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264</TotalTime>
  <Words>1787</Words>
  <Application>Microsoft Office PowerPoint</Application>
  <PresentationFormat>On-screen Show (4:3)</PresentationFormat>
  <Paragraphs>296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Theme</vt:lpstr>
      <vt:lpstr>Slide 1</vt:lpstr>
      <vt:lpstr>A Survey of Developmental Education in Missouri’s Postsecondary Institutions</vt:lpstr>
      <vt:lpstr>House Bill 1042</vt:lpstr>
      <vt:lpstr>HB 1042: An Opportunity</vt:lpstr>
      <vt:lpstr>A Dev. Ed. Plan…in Progress</vt:lpstr>
      <vt:lpstr>Slide 6</vt:lpstr>
      <vt:lpstr>Environmental Scan Preliminary Results</vt:lpstr>
      <vt:lpstr>Environmental Scan Placement Results</vt:lpstr>
      <vt:lpstr>Environmental Scan Placement &amp; Programs</vt:lpstr>
      <vt:lpstr>Environmental Scan Supports &amp; Services Offered</vt:lpstr>
      <vt:lpstr>Environmental Scan Courses Offered</vt:lpstr>
      <vt:lpstr>Environmental Scan Defining Developmental Education</vt:lpstr>
      <vt:lpstr>Next Steps Toward HB 1042</vt:lpstr>
      <vt:lpstr>Slide 14</vt:lpstr>
    </vt:vector>
  </TitlesOfParts>
  <Company>MDHE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lhendrix</dc:creator>
  <cp:lastModifiedBy>hmosley</cp:lastModifiedBy>
  <cp:revision>37</cp:revision>
  <dcterms:created xsi:type="dcterms:W3CDTF">2011-05-06T19:34:06Z</dcterms:created>
  <dcterms:modified xsi:type="dcterms:W3CDTF">2013-01-30T14:45:16Z</dcterms:modified>
</cp:coreProperties>
</file>