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63" r:id="rId4"/>
    <p:sldId id="283" r:id="rId5"/>
    <p:sldId id="264" r:id="rId6"/>
    <p:sldId id="284" r:id="rId7"/>
    <p:sldId id="260" r:id="rId8"/>
    <p:sldId id="261" r:id="rId9"/>
    <p:sldId id="265" r:id="rId10"/>
    <p:sldId id="268" r:id="rId11"/>
    <p:sldId id="262" r:id="rId12"/>
    <p:sldId id="266" r:id="rId13"/>
    <p:sldId id="291" r:id="rId14"/>
    <p:sldId id="269" r:id="rId15"/>
    <p:sldId id="292" r:id="rId16"/>
    <p:sldId id="293" r:id="rId17"/>
    <p:sldId id="294" r:id="rId18"/>
    <p:sldId id="270" r:id="rId19"/>
    <p:sldId id="285" r:id="rId20"/>
    <p:sldId id="286" r:id="rId21"/>
    <p:sldId id="288" r:id="rId22"/>
    <p:sldId id="287" r:id="rId23"/>
    <p:sldId id="271" r:id="rId24"/>
    <p:sldId id="289" r:id="rId25"/>
    <p:sldId id="274" r:id="rId26"/>
    <p:sldId id="272" r:id="rId27"/>
    <p:sldId id="290" r:id="rId28"/>
    <p:sldId id="275" r:id="rId29"/>
    <p:sldId id="295" r:id="rId30"/>
    <p:sldId id="276" r:id="rId31"/>
    <p:sldId id="277" r:id="rId32"/>
    <p:sldId id="278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00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8" autoAdjust="0"/>
    <p:restoredTop sz="84852" autoAdjust="0"/>
  </p:normalViewPr>
  <p:slideViewPr>
    <p:cSldViewPr>
      <p:cViewPr>
        <p:scale>
          <a:sx n="100" d="100"/>
          <a:sy n="100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6D23-CFF2-455D-92A6-E3582FDB88AA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6D47-E0BE-4EA4-99F5-9BE8EB360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5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9D67F-1F7E-4C26-AAA7-8232FACF74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39474-850F-47EE-BB8C-5C7AA40C0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Department initiated reevaluation</a:t>
            </a:r>
          </a:p>
          <a:p>
            <a:r>
              <a:rPr lang="en-US" dirty="0" smtClean="0"/>
              <a:t>Streamlined process for department heads</a:t>
            </a:r>
          </a:p>
          <a:p>
            <a:r>
              <a:rPr lang="en-US" dirty="0" smtClean="0"/>
              <a:t>Automated reminders to department heads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17% neutral</a:t>
            </a:r>
          </a:p>
          <a:p>
            <a:r>
              <a:rPr lang="en-US" dirty="0" smtClean="0"/>
              <a:t>2% dissatisfied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7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Staff- “NO MORE PAPER FORMS”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Transfers as percent of</a:t>
            </a:r>
            <a:r>
              <a:rPr lang="en-US" baseline="0" dirty="0" smtClean="0"/>
              <a:t> new undergrads increased from 34% in 2006 to 47% in </a:t>
            </a:r>
            <a:r>
              <a:rPr lang="en-US" baseline="0" dirty="0" smtClean="0"/>
              <a:t>2012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Look at calendar year, not just fall.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Percent of students graduating who started as transfers has grown as well (27% in FY 05 to about 40% this past year)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</a:t>
            </a:r>
            <a:r>
              <a:rPr lang="en-US" baseline="0" dirty="0" smtClean="0"/>
              <a:t> 1500 schools and 120,000 courses</a:t>
            </a:r>
          </a:p>
          <a:p>
            <a:r>
              <a:rPr lang="en-US" baseline="0" dirty="0" smtClean="0"/>
              <a:t>Talk about TES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must</a:t>
            </a:r>
            <a:r>
              <a:rPr lang="en-US" baseline="0" dirty="0" smtClean="0"/>
              <a:t> complete before they can register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Revising this is one of our priorities.</a:t>
            </a:r>
            <a:r>
              <a:rPr lang="en-US" baseline="0" dirty="0" smtClean="0"/>
              <a:t>   Customize/target based on student type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Product called Visual Zen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Day</a:t>
            </a:r>
          </a:p>
          <a:p>
            <a:r>
              <a:rPr lang="en-US" baseline="0" dirty="0" smtClean="0"/>
              <a:t>Evening</a:t>
            </a:r>
          </a:p>
          <a:p>
            <a:r>
              <a:rPr lang="en-US" baseline="0" dirty="0" smtClean="0"/>
              <a:t>Online</a:t>
            </a:r>
          </a:p>
          <a:p>
            <a:r>
              <a:rPr lang="en-US" baseline="0" dirty="0" smtClean="0"/>
              <a:t>Off campus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Veterans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still exists….staff</a:t>
            </a:r>
            <a:r>
              <a:rPr lang="en-US" baseline="0" dirty="0" smtClean="0"/>
              <a:t> can’t wait to do away with 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Transfer</a:t>
            </a:r>
            <a:r>
              <a:rPr lang="en-US" baseline="0" dirty="0" smtClean="0"/>
              <a:t> Task Force:</a:t>
            </a:r>
            <a:br>
              <a:rPr lang="en-US" baseline="0" dirty="0" smtClean="0"/>
            </a:br>
            <a:r>
              <a:rPr lang="en-US" baseline="0" dirty="0" smtClean="0"/>
              <a:t>About 15 members that included staff from Admissions, one academic dean, two department heads, Financial Aid, academic advisement, and student support services.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Review of survey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Need to impress upon the campus community the growing importance of transfer students (often overlooked…”We’ll tell them at SOAR.”)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of major objectives was reducing runaround.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department head in particular complained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TTF – Transfer Advisement Committee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Importance of transfer advisement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allow transfers to register with current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Problem:  Many transfers register late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Advisement thru Skype, screen sharing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April presentation:  Reviewed data and talked about issues/concerns.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Putting the reevaluation process online was their #1 request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Email to departments, deans, and their support staff</a:t>
            </a:r>
          </a:p>
          <a:p>
            <a:r>
              <a:rPr lang="en-US" dirty="0" smtClean="0"/>
              <a:t>Online tutorials for students and administrators</a:t>
            </a:r>
          </a:p>
          <a:p>
            <a:r>
              <a:rPr lang="en-US" dirty="0" smtClean="0"/>
              <a:t>Advisor training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minutes for students</a:t>
            </a:r>
          </a:p>
          <a:p>
            <a:r>
              <a:rPr lang="en-US" dirty="0" smtClean="0"/>
              <a:t>7</a:t>
            </a:r>
            <a:r>
              <a:rPr lang="en-US" baseline="0" dirty="0" smtClean="0"/>
              <a:t> minutes for faculty/staff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Advisor training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Email to departments</a:t>
            </a:r>
          </a:p>
          <a:p>
            <a:endParaRPr lang="en-US" dirty="0" smtClean="0"/>
          </a:p>
          <a:p>
            <a:r>
              <a:rPr lang="en-US" dirty="0" smtClean="0"/>
              <a:t>Really had very few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Advisor</a:t>
            </a:r>
            <a:r>
              <a:rPr lang="en-US" baseline="0" dirty="0" smtClean="0"/>
              <a:t> release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1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752600"/>
            <a:ext cx="5715000" cy="1981200"/>
          </a:xfrm>
        </p:spPr>
        <p:txBody>
          <a:bodyPr vert="horz" anchor="t">
            <a:no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5715000"/>
            <a:ext cx="6324600" cy="11430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5E000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Don Simpson – Enrollment Services</a:t>
            </a:r>
            <a:br>
              <a:rPr lang="en-US" dirty="0" smtClean="0"/>
            </a:br>
            <a:r>
              <a:rPr lang="en-US" dirty="0" smtClean="0"/>
              <a:t>Brian Edmond – Computer Services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8580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77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95800"/>
          </a:xfrm>
        </p:spPr>
        <p:txBody>
          <a:bodyPr/>
          <a:lstStyle>
            <a:lvl5pPr>
              <a:defRPr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5791200" cy="175260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048000"/>
            <a:ext cx="5791200" cy="1066800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4497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4497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2588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14601"/>
            <a:ext cx="4192588" cy="361156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191000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1"/>
            <a:ext cx="4194175" cy="361156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511175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28600"/>
            <a:ext cx="3429000" cy="39925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8534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010400" y="643157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5E0009"/>
                </a:solidFill>
              </a:rPr>
              <a:t>1 February 2013</a:t>
            </a:r>
            <a:endParaRPr lang="en-US" sz="1400" b="0" dirty="0">
              <a:solidFill>
                <a:srgbClr val="5E000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344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B55794-AC17-487C-AC97-07EAA78F5361}" type="slidenum">
              <a:rPr lang="en-US" sz="1600" smtClean="0">
                <a:solidFill>
                  <a:srgbClr val="5E0009"/>
                </a:solidFill>
              </a:rPr>
              <a:pPr algn="ctr"/>
              <a:t>‹#›</a:t>
            </a:fld>
            <a:endParaRPr lang="en-US" sz="1600" dirty="0">
              <a:solidFill>
                <a:srgbClr val="5E000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64008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rgbClr val="5E0009"/>
                </a:solidFill>
              </a:rPr>
              <a:t>COTA Conference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4200" y="6400800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E0009"/>
                </a:solidFill>
              </a:rPr>
              <a:t>|</a:t>
            </a:r>
            <a:endParaRPr lang="en-US" sz="1600" dirty="0">
              <a:solidFill>
                <a:srgbClr val="5E000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0" y="6400800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E0009"/>
                </a:solidFill>
              </a:rPr>
              <a:t>|</a:t>
            </a:r>
            <a:endParaRPr lang="en-US" sz="1600" dirty="0">
              <a:solidFill>
                <a:srgbClr val="5E000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Arial Black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5E0009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5E0009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5E0009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5E000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7620000" cy="3886200"/>
          </a:xfrm>
        </p:spPr>
        <p:txBody>
          <a:bodyPr/>
          <a:lstStyle/>
          <a:p>
            <a:r>
              <a:rPr lang="en-US" sz="4000" dirty="0"/>
              <a:t>Transfer Credit </a:t>
            </a:r>
            <a:r>
              <a:rPr lang="en-US" sz="4000" dirty="0" smtClean="0"/>
              <a:t>Reevaluation – Simplified</a:t>
            </a:r>
            <a:br>
              <a:rPr lang="en-US" sz="40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200" dirty="0" smtClean="0"/>
              <a:t>COTA Conference </a:t>
            </a:r>
            <a:br>
              <a:rPr lang="en-US" sz="3200" dirty="0" smtClean="0"/>
            </a:br>
            <a:r>
              <a:rPr lang="en-US" sz="3200" dirty="0" smtClean="0"/>
              <a:t>February 1, 2013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715000"/>
            <a:ext cx="7772400" cy="114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Don Simpson, Associate VP for Enrollment Management</a:t>
            </a:r>
          </a:p>
          <a:p>
            <a:r>
              <a:rPr lang="en-US" dirty="0" smtClean="0"/>
              <a:t>Brian Edmond, Senior Systems Analyst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Transfer Orientation</a:t>
            </a:r>
            <a:endParaRPr lang="en-US" dirty="0"/>
          </a:p>
        </p:txBody>
      </p:sp>
      <p:pic>
        <p:nvPicPr>
          <p:cNvPr id="7" name="Picture 6" descr="reevaluation page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68389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Old Way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52114" t="21300" r="6410" b="6137"/>
          <a:stretch>
            <a:fillRect/>
          </a:stretch>
        </p:blipFill>
        <p:spPr bwMode="auto">
          <a:xfrm>
            <a:off x="914400" y="11430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9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January 2010:  Transfer </a:t>
            </a:r>
            <a:r>
              <a:rPr lang="en-US" dirty="0"/>
              <a:t>Task </a:t>
            </a:r>
            <a:r>
              <a:rPr lang="en-US" dirty="0" smtClean="0"/>
              <a:t>Force formed</a:t>
            </a:r>
          </a:p>
          <a:p>
            <a:endParaRPr lang="en-US" dirty="0"/>
          </a:p>
          <a:p>
            <a:r>
              <a:rPr lang="en-US" dirty="0" smtClean="0"/>
              <a:t>April 2010:  Presentation </a:t>
            </a:r>
            <a:r>
              <a:rPr lang="en-US" dirty="0"/>
              <a:t>to </a:t>
            </a:r>
            <a:r>
              <a:rPr lang="en-US" dirty="0" smtClean="0"/>
              <a:t>academic administrators </a:t>
            </a:r>
          </a:p>
          <a:p>
            <a:endParaRPr lang="en-US" dirty="0"/>
          </a:p>
          <a:p>
            <a:r>
              <a:rPr lang="en-US" dirty="0" smtClean="0"/>
              <a:t>June 2010:  Formed </a:t>
            </a:r>
            <a:r>
              <a:rPr lang="en-US" dirty="0"/>
              <a:t>functional committee and advisory </a:t>
            </a:r>
            <a:r>
              <a:rPr lang="en-US" dirty="0" smtClean="0"/>
              <a:t>committee (department heads)</a:t>
            </a:r>
          </a:p>
          <a:p>
            <a:endParaRPr lang="en-US" dirty="0"/>
          </a:p>
          <a:p>
            <a:r>
              <a:rPr lang="en-US" dirty="0" smtClean="0"/>
              <a:t>March 2011:  System implemented</a:t>
            </a:r>
          </a:p>
          <a:p>
            <a:endParaRPr lang="en-US" dirty="0" smtClean="0"/>
          </a:p>
          <a:p>
            <a:r>
              <a:rPr lang="en-US" dirty="0" smtClean="0"/>
              <a:t>September 2012:  Second phase released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	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897" t="25325" r="22683" b="20130"/>
          <a:stretch>
            <a:fillRect/>
          </a:stretch>
        </p:blipFill>
        <p:spPr bwMode="auto">
          <a:xfrm>
            <a:off x="1840809" y="1676400"/>
            <a:ext cx="54623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Systems at Missouri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Banner conversion completed in fall 2009</a:t>
            </a:r>
          </a:p>
          <a:p>
            <a:r>
              <a:rPr lang="en-US" dirty="0" smtClean="0"/>
              <a:t>Modules include general, student, financial aid, finance, human resources / payroll, advancement, BDMS, workflow, </a:t>
            </a:r>
            <a:r>
              <a:rPr lang="en-US" dirty="0" err="1" smtClean="0"/>
              <a:t>Luminis</a:t>
            </a:r>
            <a:r>
              <a:rPr lang="en-US" dirty="0" smtClean="0"/>
              <a:t> (portal)</a:t>
            </a:r>
          </a:p>
          <a:p>
            <a:r>
              <a:rPr lang="en-US" dirty="0" smtClean="0"/>
              <a:t>Some custom web applications retained, many with an advisor focus</a:t>
            </a:r>
          </a:p>
          <a:p>
            <a:r>
              <a:rPr lang="en-US" dirty="0" smtClean="0"/>
              <a:t>Active development on side applications, most of which use Banner tables as a starting point</a:t>
            </a:r>
          </a:p>
          <a:p>
            <a:r>
              <a:rPr lang="en-US" dirty="0" smtClean="0"/>
              <a:t>Very strict with a “zero customization” policy – we have customized only a very few things within baseline!</a:t>
            </a:r>
          </a:p>
        </p:txBody>
      </p:sp>
    </p:spTree>
    <p:extLst>
      <p:ext uri="{BB962C8B-B14F-4D97-AF65-F5344CB8AC3E}">
        <p14:creationId xmlns:p14="http://schemas.microsoft.com/office/powerpoint/2010/main" val="37723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Custom Applications – </a:t>
            </a:r>
            <a:br>
              <a:rPr lang="en-US" dirty="0" smtClean="0"/>
            </a:br>
            <a:r>
              <a:rPr lang="en-US" sz="3100" dirty="0" smtClean="0"/>
              <a:t>Advising Notes / Test Scores</a:t>
            </a:r>
            <a:endParaRPr lang="en-US" sz="3100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647592" cy="386414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124200"/>
            <a:ext cx="5271956" cy="30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Custom Applications – </a:t>
            </a:r>
            <a:br>
              <a:rPr lang="en-US" dirty="0" smtClean="0"/>
            </a:br>
            <a:r>
              <a:rPr lang="en-US" sz="3100" dirty="0" smtClean="0"/>
              <a:t>Advisee List / Class List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3434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4752410" cy="32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Custom Applications – </a:t>
            </a:r>
            <a:br>
              <a:rPr lang="en-US" dirty="0" smtClean="0"/>
            </a:br>
            <a:r>
              <a:rPr lang="en-US" sz="3100" dirty="0" smtClean="0"/>
              <a:t>Unofficial Transcript / Registration Status</a:t>
            </a:r>
            <a:endParaRPr lang="en-US" sz="3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5066734" cy="3466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47899"/>
            <a:ext cx="425012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Reevaluation Request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33905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Student Reevaluation Request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7220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Missouri State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21,000 students, with 15,000 degree-seeking undergraduates</a:t>
            </a:r>
          </a:p>
          <a:p>
            <a:r>
              <a:rPr lang="en-US" dirty="0" smtClean="0"/>
              <a:t>2,352 </a:t>
            </a:r>
            <a:r>
              <a:rPr lang="en-US" dirty="0"/>
              <a:t>new transfers in </a:t>
            </a:r>
            <a:r>
              <a:rPr lang="en-US" dirty="0" smtClean="0"/>
              <a:t>2012 </a:t>
            </a:r>
            <a:r>
              <a:rPr lang="en-US" dirty="0"/>
              <a:t>(</a:t>
            </a:r>
            <a:r>
              <a:rPr lang="en-US" dirty="0" smtClean="0"/>
              <a:t>47% </a:t>
            </a:r>
            <a:r>
              <a:rPr lang="en-US" dirty="0"/>
              <a:t>of all new undergraduates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transfer enrollment has increased 49% in five years</a:t>
            </a:r>
            <a:endParaRPr lang="en-US" dirty="0"/>
          </a:p>
          <a:p>
            <a:r>
              <a:rPr lang="en-US" dirty="0"/>
              <a:t>Over half of entering freshmen have college credit</a:t>
            </a:r>
          </a:p>
          <a:p>
            <a:r>
              <a:rPr lang="en-US" dirty="0"/>
              <a:t>87% of recent bachelor’s degree recipients had at least one transfer </a:t>
            </a:r>
            <a:r>
              <a:rPr lang="en-US" dirty="0" smtClean="0"/>
              <a:t>course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Reevaluation Request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40160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Reevaluation Request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25342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</a:t>
            </a:r>
            <a:r>
              <a:rPr lang="en-US" dirty="0" smtClean="0"/>
              <a:t>Preapproval 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42332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 Requests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6" y="1781442"/>
            <a:ext cx="6666667" cy="4285715"/>
          </a:xfrm>
        </p:spPr>
      </p:pic>
    </p:spTree>
    <p:extLst>
      <p:ext uri="{BB962C8B-B14F-4D97-AF65-F5344CB8AC3E}">
        <p14:creationId xmlns:p14="http://schemas.microsoft.com/office/powerpoint/2010/main" val="37602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 Requests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27501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Approve / Deny Requests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31830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Advising Notes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20125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Credit Evaluation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16493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Usage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2300 reevaluation requests in first 12 months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1200 approved (350 for all students)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227 given approval for a different course</a:t>
            </a:r>
          </a:p>
          <a:p>
            <a:r>
              <a:rPr lang="en-US" dirty="0"/>
              <a:t>1,080 preapproval requests (including 39 for study away)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635 approved (99 for all students)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97 given approval for a different </a:t>
            </a:r>
            <a:r>
              <a:rPr lang="en-US" dirty="0" smtClean="0"/>
              <a:t>course</a:t>
            </a:r>
            <a:endParaRPr lang="en-US" dirty="0"/>
          </a:p>
          <a:p>
            <a:r>
              <a:rPr lang="en-US" dirty="0"/>
              <a:t>Nearly every department has received </a:t>
            </a:r>
            <a:r>
              <a:rPr lang="en-US" dirty="0" smtClean="0"/>
              <a:t>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7"/>
          <a:stretch/>
        </p:blipFill>
        <p:spPr>
          <a:xfrm>
            <a:off x="76200" y="152400"/>
            <a:ext cx="6768957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712">
            <a:off x="6928029" y="892012"/>
            <a:ext cx="21907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81475"/>
            <a:ext cx="4221207" cy="183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81475"/>
            <a:ext cx="2761123" cy="183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Transfer Equivalency Guide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38220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Wanted to 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i="1" dirty="0" smtClean="0"/>
              <a:t>“I </a:t>
            </a:r>
            <a:r>
              <a:rPr lang="en-US" sz="3600" i="1" dirty="0"/>
              <a:t>just did my first on-line transfer </a:t>
            </a:r>
            <a:r>
              <a:rPr lang="en-US" sz="3600" i="1" dirty="0" smtClean="0"/>
              <a:t>credit re-evaluation.  LOVE IT!  You and your people did a great job! ”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Survey of New Transfers </a:t>
            </a:r>
            <a:br>
              <a:rPr lang="en-US" sz="3600" dirty="0" smtClean="0"/>
            </a:br>
            <a:r>
              <a:rPr lang="en-US" sz="3600" dirty="0" smtClean="0"/>
              <a:t>Fall 2012 Semester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37%</a:t>
            </a:r>
            <a:r>
              <a:rPr lang="en-US" dirty="0" smtClean="0"/>
              <a:t> </a:t>
            </a:r>
            <a:r>
              <a:rPr lang="en-US" dirty="0"/>
              <a:t>of students surveyed talked with advisor about having credit </a:t>
            </a:r>
            <a:r>
              <a:rPr lang="en-US" dirty="0" smtClean="0"/>
              <a:t>reevaluated.  Of those: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86% said </a:t>
            </a:r>
            <a:r>
              <a:rPr lang="en-US" sz="2400" dirty="0"/>
              <a:t>their advisor was knowledgeable about the </a:t>
            </a:r>
            <a:r>
              <a:rPr lang="en-US" sz="2400" dirty="0" smtClean="0"/>
              <a:t>process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45% had actually utilized the system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Of those who utilized the system, 48% </a:t>
            </a:r>
            <a:r>
              <a:rPr lang="en-US" dirty="0"/>
              <a:t>were </a:t>
            </a:r>
            <a:r>
              <a:rPr lang="en-US" dirty="0" smtClean="0"/>
              <a:t>very satisfied and 33% were moderately satisfied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Ability to attach documents (e.g., course syllabi) to requests</a:t>
            </a:r>
          </a:p>
          <a:p>
            <a:r>
              <a:rPr lang="en-US" dirty="0" smtClean="0"/>
              <a:t>Similar </a:t>
            </a:r>
            <a:r>
              <a:rPr lang="en-US" dirty="0"/>
              <a:t>system for degree program substitutions and </a:t>
            </a:r>
            <a:r>
              <a:rPr lang="en-US" dirty="0" smtClean="0"/>
              <a:t>waivers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 Simpson</a:t>
            </a:r>
          </a:p>
          <a:p>
            <a:pPr lvl="1"/>
            <a:r>
              <a:rPr lang="en-US" dirty="0" smtClean="0"/>
              <a:t>Associate Vice President for Enrollment Management</a:t>
            </a:r>
          </a:p>
          <a:p>
            <a:pPr lvl="1"/>
            <a:r>
              <a:rPr lang="en-US" dirty="0" smtClean="0"/>
              <a:t>Enrollment Services</a:t>
            </a:r>
          </a:p>
          <a:p>
            <a:pPr lvl="1"/>
            <a:r>
              <a:rPr lang="en-US" dirty="0" smtClean="0"/>
              <a:t>DonSimpson@MissouriState.edu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Brian Edmond</a:t>
            </a:r>
          </a:p>
          <a:p>
            <a:pPr lvl="1"/>
            <a:r>
              <a:rPr lang="en-US" dirty="0" smtClean="0"/>
              <a:t>Senior Systems Analyst</a:t>
            </a:r>
          </a:p>
          <a:p>
            <a:pPr lvl="1"/>
            <a:r>
              <a:rPr lang="en-US" dirty="0" smtClean="0"/>
              <a:t>Computer Services – MIS</a:t>
            </a:r>
          </a:p>
          <a:p>
            <a:pPr lvl="1"/>
            <a:r>
              <a:rPr lang="en-US" dirty="0" smtClean="0"/>
              <a:t>BrianEdmond@MissouriState.edu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Transfer Equivalency Guide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29272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Equivalency 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36379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Equivalency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405"/>
            <a:ext cx="8534400" cy="4491789"/>
          </a:xfrm>
        </p:spPr>
      </p:pic>
    </p:spTree>
    <p:extLst>
      <p:ext uri="{BB962C8B-B14F-4D97-AF65-F5344CB8AC3E}">
        <p14:creationId xmlns:p14="http://schemas.microsoft.com/office/powerpoint/2010/main" val="519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Transfer Admission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credit evaluated at point of </a:t>
            </a:r>
            <a:r>
              <a:rPr lang="en-US" dirty="0" smtClean="0"/>
              <a:t>admission</a:t>
            </a:r>
          </a:p>
          <a:p>
            <a:endParaRPr lang="en-US" dirty="0"/>
          </a:p>
          <a:p>
            <a:r>
              <a:rPr lang="en-US" dirty="0"/>
              <a:t>Office of Admissions prepares initial </a:t>
            </a:r>
            <a:r>
              <a:rPr lang="en-US" dirty="0" smtClean="0"/>
              <a:t>evaluation</a:t>
            </a:r>
          </a:p>
          <a:p>
            <a:endParaRPr lang="en-US" dirty="0"/>
          </a:p>
          <a:p>
            <a:r>
              <a:rPr lang="en-US" dirty="0"/>
              <a:t>Ultimate authority rests with department </a:t>
            </a:r>
            <a:r>
              <a:rPr lang="en-US" dirty="0" smtClean="0"/>
              <a:t>heads</a:t>
            </a:r>
          </a:p>
          <a:p>
            <a:endParaRPr lang="en-US" dirty="0"/>
          </a:p>
          <a:p>
            <a:r>
              <a:rPr lang="en-US" dirty="0"/>
              <a:t>“GEP” equivalencies for general </a:t>
            </a:r>
            <a:r>
              <a:rPr lang="en-US" dirty="0" smtClean="0"/>
              <a:t>education</a:t>
            </a:r>
          </a:p>
          <a:p>
            <a:endParaRPr lang="en-US" dirty="0"/>
          </a:p>
          <a:p>
            <a:r>
              <a:rPr lang="en-US" dirty="0" smtClean="0"/>
              <a:t>Preapproval for study away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During the Past 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Evaluations for nearly 7,000 students</a:t>
            </a:r>
          </a:p>
          <a:p>
            <a:endParaRPr lang="en-US" dirty="0"/>
          </a:p>
          <a:p>
            <a:r>
              <a:rPr lang="en-US" dirty="0"/>
              <a:t>Courses from </a:t>
            </a:r>
            <a:r>
              <a:rPr lang="en-US" dirty="0" smtClean="0"/>
              <a:t>885 institutions</a:t>
            </a:r>
          </a:p>
          <a:p>
            <a:endParaRPr lang="en-US" dirty="0"/>
          </a:p>
          <a:p>
            <a:pPr lvl="0"/>
            <a:r>
              <a:rPr lang="en-US" dirty="0"/>
              <a:t>About </a:t>
            </a:r>
            <a:r>
              <a:rPr lang="en-US" dirty="0" smtClean="0"/>
              <a:t>25 </a:t>
            </a:r>
            <a:r>
              <a:rPr lang="en-US" dirty="0"/>
              <a:t>percent of </a:t>
            </a:r>
            <a:r>
              <a:rPr lang="en-US" dirty="0" smtClean="0"/>
              <a:t>courses were evaluated as electives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48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Admission Follow-Up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sent the morning </a:t>
            </a:r>
            <a:r>
              <a:rPr lang="en-US" dirty="0"/>
              <a:t>following </a:t>
            </a:r>
            <a:r>
              <a:rPr lang="en-US" dirty="0" smtClean="0"/>
              <a:t>admission</a:t>
            </a:r>
          </a:p>
          <a:p>
            <a:endParaRPr lang="en-US" dirty="0"/>
          </a:p>
          <a:p>
            <a:r>
              <a:rPr lang="en-US" dirty="0" smtClean="0"/>
              <a:t>Online </a:t>
            </a:r>
            <a:r>
              <a:rPr lang="en-US" dirty="0"/>
              <a:t>transfer orientation </a:t>
            </a:r>
            <a:r>
              <a:rPr lang="en-US" dirty="0" smtClean="0"/>
              <a:t>required</a:t>
            </a:r>
          </a:p>
          <a:p>
            <a:endParaRPr lang="en-US" dirty="0"/>
          </a:p>
          <a:p>
            <a:r>
              <a:rPr lang="en-US" dirty="0" smtClean="0"/>
              <a:t>Reevaluation process described </a:t>
            </a:r>
            <a:r>
              <a:rPr lang="en-US" dirty="0"/>
              <a:t>in orientation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izenscholar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366092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citizenscholar</Template>
  <TotalTime>592</TotalTime>
  <Words>661</Words>
  <Application>Microsoft Office PowerPoint</Application>
  <PresentationFormat>On-screen Show (4:3)</PresentationFormat>
  <Paragraphs>171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citizenscholar</vt:lpstr>
      <vt:lpstr>Transfer Credit Reevaluation – Simplified    COTA Conference  February 1, 2013</vt:lpstr>
      <vt:lpstr>Missouri State University</vt:lpstr>
      <vt:lpstr>Transfer Equivalency Guide</vt:lpstr>
      <vt:lpstr>Transfer Equivalency Guide</vt:lpstr>
      <vt:lpstr>Transfer Equivalency Search</vt:lpstr>
      <vt:lpstr>Transfer Equivalency Search</vt:lpstr>
      <vt:lpstr>Transfer Admission Process</vt:lpstr>
      <vt:lpstr>During the Past Year </vt:lpstr>
      <vt:lpstr>Admission Follow-Up </vt:lpstr>
      <vt:lpstr>Transfer Orientation</vt:lpstr>
      <vt:lpstr>The Old Way</vt:lpstr>
      <vt:lpstr>Timeline</vt:lpstr>
      <vt:lpstr>Training </vt:lpstr>
      <vt:lpstr>Systems at Missouri State</vt:lpstr>
      <vt:lpstr>Custom Applications –  Advising Notes / Test Scores</vt:lpstr>
      <vt:lpstr>Custom Applications –  Advisee List / Class List</vt:lpstr>
      <vt:lpstr>Custom Applications –  Unofficial Transcript / Registration Status</vt:lpstr>
      <vt:lpstr>Student Reevaluation Request</vt:lpstr>
      <vt:lpstr>Student Reevaluation Request</vt:lpstr>
      <vt:lpstr>Student Reevaluation Request</vt:lpstr>
      <vt:lpstr>Student Reevaluation Request</vt:lpstr>
      <vt:lpstr>Student Preapproval Request</vt:lpstr>
      <vt:lpstr>Manage Requests</vt:lpstr>
      <vt:lpstr>Manage Requests</vt:lpstr>
      <vt:lpstr>Approve / Deny Requests</vt:lpstr>
      <vt:lpstr>Advising Notes</vt:lpstr>
      <vt:lpstr>Transfer Credit Evaluation</vt:lpstr>
      <vt:lpstr>System Usage Data</vt:lpstr>
      <vt:lpstr>PowerPoint Presentation</vt:lpstr>
      <vt:lpstr>What We Wanted to Hear</vt:lpstr>
      <vt:lpstr>Survey of New Transfers  Fall 2012 Semester</vt:lpstr>
      <vt:lpstr>What’s Next?</vt:lpstr>
      <vt:lpstr>Questions?</vt:lpstr>
    </vt:vector>
  </TitlesOfParts>
  <Company>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Edmond, Brian S</dc:creator>
  <cp:lastModifiedBy>don1978</cp:lastModifiedBy>
  <cp:revision>98</cp:revision>
  <dcterms:created xsi:type="dcterms:W3CDTF">2012-06-22T20:46:37Z</dcterms:created>
  <dcterms:modified xsi:type="dcterms:W3CDTF">2013-01-30T22:15:59Z</dcterms:modified>
</cp:coreProperties>
</file>