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3" r:id="rId4"/>
    <p:sldId id="262" r:id="rId5"/>
    <p:sldId id="257" r:id="rId6"/>
    <p:sldId id="258" r:id="rId7"/>
    <p:sldId id="259" r:id="rId8"/>
    <p:sldId id="260" r:id="rId9"/>
    <p:sldId id="264" r:id="rId10"/>
    <p:sldId id="265" r:id="rId11"/>
    <p:sldId id="266" r:id="rId12"/>
    <p:sldId id="268" r:id="rId13"/>
    <p:sldId id="267"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91" d="100"/>
          <a:sy n="91"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42084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39547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134538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172423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3112BF-4C55-4CFE-9678-4B71CF21FB2F}"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25105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112BF-4C55-4CFE-9678-4B71CF21FB2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11601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112BF-4C55-4CFE-9678-4B71CF21FB2F}"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392397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112BF-4C55-4CFE-9678-4B71CF21FB2F}"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338386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112BF-4C55-4CFE-9678-4B71CF21FB2F}"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420985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112BF-4C55-4CFE-9678-4B71CF21FB2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97703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112BF-4C55-4CFE-9678-4B71CF21FB2F}"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419244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112BF-4C55-4CFE-9678-4B71CF21FB2F}" type="datetimeFigureOut">
              <a:rPr lang="en-US" smtClean="0"/>
              <a:t>9/18/2018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18ECF-72E6-432E-82B6-CEC00D89410D}" type="slidenum">
              <a:rPr lang="en-US" smtClean="0"/>
              <a:t>‹#›</a:t>
            </a:fld>
            <a:endParaRPr lang="en-US"/>
          </a:p>
        </p:txBody>
      </p:sp>
    </p:spTree>
    <p:extLst>
      <p:ext uri="{BB962C8B-B14F-4D97-AF65-F5344CB8AC3E}">
        <p14:creationId xmlns:p14="http://schemas.microsoft.com/office/powerpoint/2010/main" val="97002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nces.ed.gov/ipeds/cipcode/Default.aspx?y=55"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3200" y="1846263"/>
            <a:ext cx="9144000" cy="2387600"/>
          </a:xfrm>
        </p:spPr>
        <p:txBody>
          <a:bodyPr>
            <a:normAutofit fontScale="90000"/>
          </a:bodyPr>
          <a:lstStyle/>
          <a:p>
            <a:r>
              <a:rPr lang="en-US" dirty="0" smtClean="0"/>
              <a:t>New Program</a:t>
            </a:r>
            <a:br>
              <a:rPr lang="en-US" dirty="0" smtClean="0"/>
            </a:br>
            <a:r>
              <a:rPr lang="en-US" dirty="0" smtClean="0"/>
              <a:t>CBHE Approved Site</a:t>
            </a:r>
            <a:br>
              <a:rPr lang="en-US" dirty="0" smtClean="0"/>
            </a:br>
            <a:endParaRPr lang="en-US" dirty="0"/>
          </a:p>
        </p:txBody>
      </p:sp>
      <p:sp>
        <p:nvSpPr>
          <p:cNvPr id="3" name="TextBox 2"/>
          <p:cNvSpPr txBox="1"/>
          <p:nvPr/>
        </p:nvSpPr>
        <p:spPr>
          <a:xfrm>
            <a:off x="2427890" y="3962400"/>
            <a:ext cx="7725103" cy="830997"/>
          </a:xfrm>
          <a:prstGeom prst="rect">
            <a:avLst/>
          </a:prstGeom>
          <a:noFill/>
        </p:spPr>
        <p:txBody>
          <a:bodyPr wrap="square" rtlCol="0">
            <a:spAutoFit/>
          </a:bodyPr>
          <a:lstStyle/>
          <a:p>
            <a:pPr algn="ctr"/>
            <a:r>
              <a:rPr lang="en-US" sz="2400" b="1" i="1" dirty="0" smtClean="0"/>
              <a:t>Use this process to add a new program at your main campus or to a previously approved site </a:t>
            </a:r>
          </a:p>
        </p:txBody>
      </p:sp>
      <p:sp>
        <p:nvSpPr>
          <p:cNvPr id="4" name="TextBox 3"/>
          <p:cNvSpPr txBox="1"/>
          <p:nvPr/>
        </p:nvSpPr>
        <p:spPr>
          <a:xfrm>
            <a:off x="2459421" y="5423338"/>
            <a:ext cx="7882758" cy="369332"/>
          </a:xfrm>
          <a:prstGeom prst="rect">
            <a:avLst/>
          </a:prstGeom>
          <a:noFill/>
        </p:spPr>
        <p:txBody>
          <a:bodyPr wrap="square" rtlCol="0">
            <a:spAutoFit/>
          </a:bodyPr>
          <a:lstStyle/>
          <a:p>
            <a:pPr algn="ctr"/>
            <a:r>
              <a:rPr lang="en-US" dirty="0" smtClean="0"/>
              <a:t>*</a:t>
            </a:r>
            <a:r>
              <a:rPr lang="en-US" sz="1400" i="1" dirty="0" smtClean="0"/>
              <a:t>Use the </a:t>
            </a:r>
            <a:r>
              <a:rPr lang="en-US" sz="1400" b="1" i="1" dirty="0" smtClean="0"/>
              <a:t>Existing Program </a:t>
            </a:r>
            <a:r>
              <a:rPr lang="en-US" sz="1400" i="1" dirty="0" smtClean="0"/>
              <a:t>tab to add a previously approved program to a new location</a:t>
            </a:r>
            <a:endParaRPr lang="en-US" sz="1400" i="1" dirty="0"/>
          </a:p>
        </p:txBody>
      </p:sp>
      <p:pic>
        <p:nvPicPr>
          <p:cNvPr id="5" name="Picture 4"/>
          <p:cNvPicPr/>
          <p:nvPr/>
        </p:nvPicPr>
        <p:blipFill>
          <a:blip r:embed="rId2"/>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863957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363" t="9386" b="12278"/>
          <a:stretch/>
        </p:blipFill>
        <p:spPr>
          <a:xfrm>
            <a:off x="307428" y="264072"/>
            <a:ext cx="7823200" cy="4953001"/>
          </a:xfrm>
          <a:prstGeom prst="rect">
            <a:avLst/>
          </a:prstGeom>
        </p:spPr>
      </p:pic>
      <p:sp>
        <p:nvSpPr>
          <p:cNvPr id="3" name="TextBox 2"/>
          <p:cNvSpPr txBox="1"/>
          <p:nvPr/>
        </p:nvSpPr>
        <p:spPr>
          <a:xfrm>
            <a:off x="8308428" y="930146"/>
            <a:ext cx="3200400" cy="457200"/>
          </a:xfrm>
          <a:prstGeom prst="rect">
            <a:avLst/>
          </a:prstGeom>
          <a:noFill/>
          <a:ln>
            <a:solidFill>
              <a:schemeClr val="tx1"/>
            </a:solidFill>
          </a:ln>
        </p:spPr>
        <p:txBody>
          <a:bodyPr wrap="square" rtlCol="0">
            <a:spAutoFit/>
          </a:bodyPr>
          <a:lstStyle/>
          <a:p>
            <a:r>
              <a:rPr lang="en-US" sz="1200" dirty="0" smtClean="0"/>
              <a:t>Enter the total number of credits in the program here. </a:t>
            </a:r>
            <a:endParaRPr lang="en-US" sz="1200" dirty="0"/>
          </a:p>
        </p:txBody>
      </p:sp>
      <p:sp>
        <p:nvSpPr>
          <p:cNvPr id="4" name="TextBox 3"/>
          <p:cNvSpPr txBox="1"/>
          <p:nvPr/>
        </p:nvSpPr>
        <p:spPr>
          <a:xfrm>
            <a:off x="8308428" y="1714335"/>
            <a:ext cx="3200400" cy="276999"/>
          </a:xfrm>
          <a:prstGeom prst="rect">
            <a:avLst/>
          </a:prstGeom>
          <a:noFill/>
          <a:ln>
            <a:solidFill>
              <a:schemeClr val="tx1"/>
            </a:solidFill>
          </a:ln>
        </p:spPr>
        <p:txBody>
          <a:bodyPr wrap="square" rtlCol="0">
            <a:spAutoFit/>
          </a:bodyPr>
          <a:lstStyle/>
          <a:p>
            <a:r>
              <a:rPr lang="en-US" sz="1200" dirty="0" smtClean="0"/>
              <a:t>Enter the residency requirements, or check </a:t>
            </a:r>
            <a:r>
              <a:rPr lang="en-US" sz="1200" b="1" dirty="0" smtClean="0"/>
              <a:t>N/A</a:t>
            </a:r>
            <a:r>
              <a:rPr lang="en-US" sz="1200" dirty="0" smtClean="0"/>
              <a:t>.</a:t>
            </a:r>
            <a:endParaRPr lang="en-US" sz="1200" dirty="0"/>
          </a:p>
        </p:txBody>
      </p:sp>
      <p:sp>
        <p:nvSpPr>
          <p:cNvPr id="5" name="TextBox 4"/>
          <p:cNvSpPr txBox="1"/>
          <p:nvPr/>
        </p:nvSpPr>
        <p:spPr>
          <a:xfrm>
            <a:off x="8308429" y="2816772"/>
            <a:ext cx="3200400" cy="646331"/>
          </a:xfrm>
          <a:prstGeom prst="rect">
            <a:avLst/>
          </a:prstGeom>
          <a:noFill/>
          <a:ln>
            <a:solidFill>
              <a:schemeClr val="tx1"/>
            </a:solidFill>
          </a:ln>
        </p:spPr>
        <p:txBody>
          <a:bodyPr wrap="square" rtlCol="0">
            <a:spAutoFit/>
          </a:bodyPr>
          <a:lstStyle/>
          <a:p>
            <a:r>
              <a:rPr lang="en-US" sz="1200" dirty="0" smtClean="0"/>
              <a:t>Enter the general education total credits. While the suggestion is 42, other totals can be entered here without disrupting the process.</a:t>
            </a:r>
            <a:endParaRPr lang="en-US" sz="1200" dirty="0"/>
          </a:p>
        </p:txBody>
      </p:sp>
      <p:cxnSp>
        <p:nvCxnSpPr>
          <p:cNvPr id="7" name="Straight Arrow Connector 6"/>
          <p:cNvCxnSpPr>
            <a:stCxn id="3" idx="1"/>
          </p:cNvCxnSpPr>
          <p:nvPr/>
        </p:nvCxnSpPr>
        <p:spPr>
          <a:xfrm flipH="1">
            <a:off x="4046484" y="1158746"/>
            <a:ext cx="4261944" cy="13637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1"/>
          </p:cNvCxnSpPr>
          <p:nvPr/>
        </p:nvCxnSpPr>
        <p:spPr>
          <a:xfrm flipH="1">
            <a:off x="4866290" y="1852835"/>
            <a:ext cx="3442138" cy="1552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p:cNvCxnSpPr>
          <p:nvPr/>
        </p:nvCxnSpPr>
        <p:spPr>
          <a:xfrm flipH="1">
            <a:off x="3899339" y="3139938"/>
            <a:ext cx="4409090" cy="1095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711" y="5880694"/>
            <a:ext cx="7157545" cy="369332"/>
          </a:xfrm>
          <a:prstGeom prst="rect">
            <a:avLst/>
          </a:prstGeom>
          <a:noFill/>
        </p:spPr>
        <p:txBody>
          <a:bodyPr wrap="square" rtlCol="0">
            <a:spAutoFit/>
          </a:bodyPr>
          <a:lstStyle/>
          <a:p>
            <a:pPr algn="ctr"/>
            <a:r>
              <a:rPr lang="en-US" dirty="0" smtClean="0"/>
              <a:t>New Program-CBHE Approved Site</a:t>
            </a:r>
            <a:endParaRPr lang="en-US" dirty="0"/>
          </a:p>
        </p:txBody>
      </p:sp>
      <p:pic>
        <p:nvPicPr>
          <p:cNvPr id="10" name="Picture 9"/>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402428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660" t="8963" b="6378"/>
          <a:stretch/>
        </p:blipFill>
        <p:spPr>
          <a:xfrm>
            <a:off x="328011" y="279399"/>
            <a:ext cx="6642100" cy="4572001"/>
          </a:xfrm>
          <a:prstGeom prst="rect">
            <a:avLst/>
          </a:prstGeom>
        </p:spPr>
      </p:pic>
      <p:sp>
        <p:nvSpPr>
          <p:cNvPr id="3" name="TextBox 2"/>
          <p:cNvSpPr txBox="1"/>
          <p:nvPr/>
        </p:nvSpPr>
        <p:spPr>
          <a:xfrm>
            <a:off x="635875" y="5560114"/>
            <a:ext cx="7157545" cy="369332"/>
          </a:xfrm>
          <a:prstGeom prst="rect">
            <a:avLst/>
          </a:prstGeom>
          <a:noFill/>
        </p:spPr>
        <p:txBody>
          <a:bodyPr wrap="square" rtlCol="0">
            <a:spAutoFit/>
          </a:bodyPr>
          <a:lstStyle/>
          <a:p>
            <a:pPr algn="ctr"/>
            <a:r>
              <a:rPr lang="en-US" dirty="0" smtClean="0"/>
              <a:t>New Program-CBHE Approved Site</a:t>
            </a:r>
            <a:endParaRPr lang="en-US" dirty="0"/>
          </a:p>
        </p:txBody>
      </p:sp>
      <p:sp>
        <p:nvSpPr>
          <p:cNvPr id="4" name="TextBox 3"/>
          <p:cNvSpPr txBox="1"/>
          <p:nvPr/>
        </p:nvSpPr>
        <p:spPr>
          <a:xfrm>
            <a:off x="7241627" y="488713"/>
            <a:ext cx="3200400" cy="461665"/>
          </a:xfrm>
          <a:prstGeom prst="rect">
            <a:avLst/>
          </a:prstGeom>
          <a:noFill/>
          <a:ln>
            <a:solidFill>
              <a:schemeClr val="tx1"/>
            </a:solidFill>
          </a:ln>
        </p:spPr>
        <p:txBody>
          <a:bodyPr wrap="square" rtlCol="0">
            <a:spAutoFit/>
          </a:bodyPr>
          <a:lstStyle/>
          <a:p>
            <a:r>
              <a:rPr lang="en-US" sz="1200" dirty="0" smtClean="0"/>
              <a:t>Enter the total number of major requirement credits in the program here. </a:t>
            </a:r>
            <a:endParaRPr lang="en-US" sz="1200" dirty="0"/>
          </a:p>
        </p:txBody>
      </p:sp>
      <p:sp>
        <p:nvSpPr>
          <p:cNvPr id="5" name="TextBox 4"/>
          <p:cNvSpPr txBox="1"/>
          <p:nvPr/>
        </p:nvSpPr>
        <p:spPr>
          <a:xfrm>
            <a:off x="7260020" y="1298794"/>
            <a:ext cx="3200400" cy="1005840"/>
          </a:xfrm>
          <a:prstGeom prst="rect">
            <a:avLst/>
          </a:prstGeom>
          <a:noFill/>
          <a:ln>
            <a:solidFill>
              <a:schemeClr val="tx1"/>
            </a:solidFill>
          </a:ln>
        </p:spPr>
        <p:txBody>
          <a:bodyPr wrap="square" rtlCol="0">
            <a:spAutoFit/>
          </a:bodyPr>
          <a:lstStyle/>
          <a:p>
            <a:r>
              <a:rPr lang="en-US" sz="1200" dirty="0" smtClean="0"/>
              <a:t>Enter each course in the major. When you are done entering a course, hit </a:t>
            </a:r>
            <a:r>
              <a:rPr lang="en-US" sz="1200" b="1" dirty="0" smtClean="0"/>
              <a:t>Add Course</a:t>
            </a:r>
            <a:r>
              <a:rPr lang="en-US" sz="1200" dirty="0" smtClean="0"/>
              <a:t>. Your fields will clear and then you can add the next course. Note that you will also have to upload a pdf of the curriculum at the end of this process.</a:t>
            </a:r>
            <a:endParaRPr lang="en-US" sz="1200" dirty="0"/>
          </a:p>
        </p:txBody>
      </p:sp>
      <p:sp>
        <p:nvSpPr>
          <p:cNvPr id="6" name="TextBox 5"/>
          <p:cNvSpPr txBox="1"/>
          <p:nvPr/>
        </p:nvSpPr>
        <p:spPr>
          <a:xfrm>
            <a:off x="7291554" y="2716975"/>
            <a:ext cx="3200400" cy="276999"/>
          </a:xfrm>
          <a:prstGeom prst="rect">
            <a:avLst/>
          </a:prstGeom>
          <a:noFill/>
          <a:ln>
            <a:solidFill>
              <a:schemeClr val="tx1"/>
            </a:solidFill>
          </a:ln>
        </p:spPr>
        <p:txBody>
          <a:bodyPr wrap="square" rtlCol="0">
            <a:spAutoFit/>
          </a:bodyPr>
          <a:lstStyle/>
          <a:p>
            <a:r>
              <a:rPr lang="en-US" sz="1200" dirty="0" smtClean="0"/>
              <a:t>Enter the number of elective credits.</a:t>
            </a:r>
            <a:endParaRPr lang="en-US" sz="1200" dirty="0"/>
          </a:p>
        </p:txBody>
      </p:sp>
      <p:sp>
        <p:nvSpPr>
          <p:cNvPr id="7" name="TextBox 6"/>
          <p:cNvSpPr txBox="1"/>
          <p:nvPr/>
        </p:nvSpPr>
        <p:spPr>
          <a:xfrm>
            <a:off x="7265278" y="3262491"/>
            <a:ext cx="3200400" cy="461665"/>
          </a:xfrm>
          <a:prstGeom prst="rect">
            <a:avLst/>
          </a:prstGeom>
          <a:noFill/>
          <a:ln>
            <a:solidFill>
              <a:schemeClr val="tx1"/>
            </a:solidFill>
          </a:ln>
        </p:spPr>
        <p:txBody>
          <a:bodyPr wrap="square" rtlCol="0">
            <a:spAutoFit/>
          </a:bodyPr>
          <a:lstStyle/>
          <a:p>
            <a:r>
              <a:rPr lang="en-US" sz="1200" dirty="0" smtClean="0"/>
              <a:t>If there is a thesis, internship, or capstone requirement, describe it here.</a:t>
            </a:r>
            <a:endParaRPr lang="en-US" sz="1200" dirty="0"/>
          </a:p>
        </p:txBody>
      </p:sp>
      <p:sp>
        <p:nvSpPr>
          <p:cNvPr id="8" name="TextBox 7"/>
          <p:cNvSpPr txBox="1"/>
          <p:nvPr/>
        </p:nvSpPr>
        <p:spPr>
          <a:xfrm>
            <a:off x="7260020" y="4085937"/>
            <a:ext cx="3200400" cy="461665"/>
          </a:xfrm>
          <a:prstGeom prst="rect">
            <a:avLst/>
          </a:prstGeom>
          <a:noFill/>
          <a:ln>
            <a:solidFill>
              <a:schemeClr val="tx1"/>
            </a:solidFill>
          </a:ln>
        </p:spPr>
        <p:txBody>
          <a:bodyPr wrap="square" rtlCol="0">
            <a:spAutoFit/>
          </a:bodyPr>
          <a:lstStyle/>
          <a:p>
            <a:r>
              <a:rPr lang="en-US" sz="1200" dirty="0" smtClean="0"/>
              <a:t>Any additional supporting information about the program structure can be attached here.</a:t>
            </a:r>
            <a:endParaRPr lang="en-US" sz="1200" dirty="0"/>
          </a:p>
        </p:txBody>
      </p:sp>
      <p:cxnSp>
        <p:nvCxnSpPr>
          <p:cNvPr id="10" name="Straight Arrow Connector 9"/>
          <p:cNvCxnSpPr>
            <a:stCxn id="4" idx="1"/>
          </p:cNvCxnSpPr>
          <p:nvPr/>
        </p:nvCxnSpPr>
        <p:spPr>
          <a:xfrm flipH="1">
            <a:off x="3058511" y="719546"/>
            <a:ext cx="4183116" cy="993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1"/>
          </p:cNvCxnSpPr>
          <p:nvPr/>
        </p:nvCxnSpPr>
        <p:spPr>
          <a:xfrm flipH="1">
            <a:off x="4981904" y="1801714"/>
            <a:ext cx="2278116" cy="25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1"/>
          </p:cNvCxnSpPr>
          <p:nvPr/>
        </p:nvCxnSpPr>
        <p:spPr>
          <a:xfrm flipH="1" flipV="1">
            <a:off x="3040118" y="2606567"/>
            <a:ext cx="4251436" cy="2489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p:cNvCxnSpPr>
          <p:nvPr/>
        </p:nvCxnSpPr>
        <p:spPr>
          <a:xfrm flipH="1" flipV="1">
            <a:off x="4214648" y="3394842"/>
            <a:ext cx="3050630" cy="984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1"/>
          </p:cNvCxnSpPr>
          <p:nvPr/>
        </p:nvCxnSpPr>
        <p:spPr>
          <a:xfrm flipH="1">
            <a:off x="2858814" y="4316770"/>
            <a:ext cx="4401206" cy="29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63820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8268" r="50414" b="22375"/>
          <a:stretch/>
        </p:blipFill>
        <p:spPr>
          <a:xfrm>
            <a:off x="327152" y="212345"/>
            <a:ext cx="9334500" cy="5190210"/>
          </a:xfrm>
          <a:prstGeom prst="rect">
            <a:avLst/>
          </a:prstGeom>
        </p:spPr>
      </p:pic>
      <p:sp>
        <p:nvSpPr>
          <p:cNvPr id="4" name="TextBox 3"/>
          <p:cNvSpPr txBox="1"/>
          <p:nvPr/>
        </p:nvSpPr>
        <p:spPr>
          <a:xfrm>
            <a:off x="635875" y="5560114"/>
            <a:ext cx="7157545" cy="369332"/>
          </a:xfrm>
          <a:prstGeom prst="rect">
            <a:avLst/>
          </a:prstGeom>
          <a:noFill/>
        </p:spPr>
        <p:txBody>
          <a:bodyPr wrap="square" rtlCol="0">
            <a:spAutoFit/>
          </a:bodyPr>
          <a:lstStyle/>
          <a:p>
            <a:pPr algn="ctr"/>
            <a:r>
              <a:rPr lang="en-US" dirty="0" smtClean="0"/>
              <a:t>New Program-CBHE Approved Site</a:t>
            </a:r>
            <a:endParaRPr lang="en-US" dirty="0"/>
          </a:p>
        </p:txBody>
      </p:sp>
      <p:sp>
        <p:nvSpPr>
          <p:cNvPr id="2" name="TextBox 1"/>
          <p:cNvSpPr txBox="1"/>
          <p:nvPr/>
        </p:nvSpPr>
        <p:spPr>
          <a:xfrm>
            <a:off x="9753600" y="1267968"/>
            <a:ext cx="2231137" cy="1015663"/>
          </a:xfrm>
          <a:prstGeom prst="rect">
            <a:avLst/>
          </a:prstGeom>
          <a:noFill/>
          <a:ln>
            <a:solidFill>
              <a:schemeClr val="tx1"/>
            </a:solidFill>
          </a:ln>
        </p:spPr>
        <p:txBody>
          <a:bodyPr wrap="square" rtlCol="0">
            <a:spAutoFit/>
          </a:bodyPr>
          <a:lstStyle/>
          <a:p>
            <a:r>
              <a:rPr lang="en-US" sz="1200" dirty="0" smtClean="0"/>
              <a:t>Click to open the </a:t>
            </a:r>
            <a:r>
              <a:rPr lang="en-US" sz="1200" b="1" dirty="0" smtClean="0"/>
              <a:t>Financial </a:t>
            </a:r>
            <a:r>
              <a:rPr lang="en-US" sz="1200" b="1" dirty="0"/>
              <a:t>P</a:t>
            </a:r>
            <a:r>
              <a:rPr lang="en-US" sz="1200" b="1" dirty="0" smtClean="0"/>
              <a:t>rojections</a:t>
            </a:r>
            <a:r>
              <a:rPr lang="en-US" sz="1200" dirty="0" smtClean="0"/>
              <a:t> </a:t>
            </a:r>
            <a:r>
              <a:rPr lang="en-US" sz="1200" dirty="0" smtClean="0"/>
              <a:t>PDF. Save it on your computer, complete it, and then re-upload the document (public institutions only).</a:t>
            </a:r>
            <a:endParaRPr lang="en-US" sz="1200" dirty="0"/>
          </a:p>
        </p:txBody>
      </p:sp>
      <p:cxnSp>
        <p:nvCxnSpPr>
          <p:cNvPr id="6" name="Straight Arrow Connector 5"/>
          <p:cNvCxnSpPr>
            <a:stCxn id="2" idx="1"/>
          </p:cNvCxnSpPr>
          <p:nvPr/>
        </p:nvCxnSpPr>
        <p:spPr>
          <a:xfrm flipH="1">
            <a:off x="4413504" y="1775800"/>
            <a:ext cx="5340096" cy="979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1"/>
          </p:cNvCxnSpPr>
          <p:nvPr/>
        </p:nvCxnSpPr>
        <p:spPr>
          <a:xfrm flipH="1">
            <a:off x="3572256" y="1775800"/>
            <a:ext cx="6181344" cy="1869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731558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7776" y="926591"/>
            <a:ext cx="5166746" cy="5671573"/>
          </a:xfrm>
          <a:prstGeom prst="rect">
            <a:avLst/>
          </a:prstGeom>
        </p:spPr>
      </p:pic>
      <p:pic>
        <p:nvPicPr>
          <p:cNvPr id="4" name="Picture 3"/>
          <p:cNvPicPr>
            <a:picLocks noChangeAspect="1"/>
          </p:cNvPicPr>
          <p:nvPr/>
        </p:nvPicPr>
        <p:blipFill>
          <a:blip r:embed="rId3"/>
          <a:stretch>
            <a:fillRect/>
          </a:stretch>
        </p:blipFill>
        <p:spPr>
          <a:xfrm>
            <a:off x="6813973" y="926591"/>
            <a:ext cx="4796765" cy="5857841"/>
          </a:xfrm>
          <a:prstGeom prst="rect">
            <a:avLst/>
          </a:prstGeom>
        </p:spPr>
      </p:pic>
      <p:sp>
        <p:nvSpPr>
          <p:cNvPr id="5" name="TextBox 4"/>
          <p:cNvSpPr txBox="1"/>
          <p:nvPr/>
        </p:nvSpPr>
        <p:spPr>
          <a:xfrm>
            <a:off x="379143" y="70934"/>
            <a:ext cx="11091499" cy="738664"/>
          </a:xfrm>
          <a:prstGeom prst="rect">
            <a:avLst/>
          </a:prstGeom>
          <a:noFill/>
        </p:spPr>
        <p:txBody>
          <a:bodyPr wrap="none" rtlCol="0">
            <a:spAutoFit/>
          </a:bodyPr>
          <a:lstStyle/>
          <a:p>
            <a:pPr algn="ctr"/>
            <a:r>
              <a:rPr lang="en-US" sz="1400" b="1" dirty="0" smtClean="0"/>
              <a:t>Financial Projections Form</a:t>
            </a:r>
          </a:p>
          <a:p>
            <a:pPr algn="ctr"/>
            <a:endParaRPr lang="en-US" sz="1400" dirty="0"/>
          </a:p>
          <a:p>
            <a:pPr algn="ctr"/>
            <a:r>
              <a:rPr lang="en-US" sz="1400" dirty="0" smtClean="0"/>
              <a:t>This form must be completed by public institutions proposing a new program. Independent institutions will not see the prompt to download this form.</a:t>
            </a:r>
            <a:endParaRPr lang="en-US" sz="1400" dirty="0"/>
          </a:p>
        </p:txBody>
      </p:sp>
    </p:spTree>
    <p:extLst>
      <p:ext uri="{BB962C8B-B14F-4D97-AF65-F5344CB8AC3E}">
        <p14:creationId xmlns:p14="http://schemas.microsoft.com/office/powerpoint/2010/main" val="362839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0178" r="52247" b="12324"/>
          <a:stretch/>
        </p:blipFill>
        <p:spPr>
          <a:xfrm>
            <a:off x="206756" y="433831"/>
            <a:ext cx="7721600" cy="4378601"/>
          </a:xfrm>
          <a:prstGeom prst="rect">
            <a:avLst/>
          </a:prstGeom>
        </p:spPr>
      </p:pic>
      <p:sp>
        <p:nvSpPr>
          <p:cNvPr id="4" name="TextBox 3"/>
          <p:cNvSpPr txBox="1"/>
          <p:nvPr/>
        </p:nvSpPr>
        <p:spPr>
          <a:xfrm>
            <a:off x="677917" y="5561768"/>
            <a:ext cx="7157545" cy="369332"/>
          </a:xfrm>
          <a:prstGeom prst="rect">
            <a:avLst/>
          </a:prstGeom>
          <a:noFill/>
        </p:spPr>
        <p:txBody>
          <a:bodyPr wrap="square" rtlCol="0">
            <a:spAutoFit/>
          </a:bodyPr>
          <a:lstStyle/>
          <a:p>
            <a:pPr algn="ctr"/>
            <a:r>
              <a:rPr lang="en-US" dirty="0" smtClean="0"/>
              <a:t>New Program-CBHE Approved Site</a:t>
            </a:r>
            <a:endParaRPr lang="en-US" dirty="0"/>
          </a:p>
        </p:txBody>
      </p:sp>
      <p:sp>
        <p:nvSpPr>
          <p:cNvPr id="2" name="TextBox 1"/>
          <p:cNvSpPr txBox="1"/>
          <p:nvPr/>
        </p:nvSpPr>
        <p:spPr>
          <a:xfrm>
            <a:off x="8314944" y="1450848"/>
            <a:ext cx="3200400" cy="646331"/>
          </a:xfrm>
          <a:prstGeom prst="rect">
            <a:avLst/>
          </a:prstGeom>
          <a:noFill/>
          <a:ln>
            <a:solidFill>
              <a:schemeClr val="tx1"/>
            </a:solidFill>
          </a:ln>
        </p:spPr>
        <p:txBody>
          <a:bodyPr wrap="square" rtlCol="0">
            <a:spAutoFit/>
          </a:bodyPr>
          <a:lstStyle/>
          <a:p>
            <a:r>
              <a:rPr lang="en-US" sz="1200" dirty="0" smtClean="0"/>
              <a:t>Read and check the assurances. Assurances for public institutions will be different from independent institutions.</a:t>
            </a:r>
            <a:endParaRPr lang="en-US" sz="1200" dirty="0"/>
          </a:p>
        </p:txBody>
      </p:sp>
      <p:sp>
        <p:nvSpPr>
          <p:cNvPr id="5" name="TextBox 4"/>
          <p:cNvSpPr txBox="1"/>
          <p:nvPr/>
        </p:nvSpPr>
        <p:spPr>
          <a:xfrm>
            <a:off x="8314944" y="2877312"/>
            <a:ext cx="3200400" cy="276999"/>
          </a:xfrm>
          <a:prstGeom prst="rect">
            <a:avLst/>
          </a:prstGeom>
          <a:noFill/>
          <a:ln>
            <a:solidFill>
              <a:schemeClr val="tx1"/>
            </a:solidFill>
          </a:ln>
        </p:spPr>
        <p:txBody>
          <a:bodyPr wrap="square" rtlCol="0">
            <a:spAutoFit/>
          </a:bodyPr>
          <a:lstStyle/>
          <a:p>
            <a:r>
              <a:rPr lang="en-US" sz="1200" dirty="0" smtClean="0"/>
              <a:t>Upload a PDF of the proposed new curriculum.</a:t>
            </a:r>
            <a:endParaRPr lang="en-US" sz="1200" dirty="0"/>
          </a:p>
        </p:txBody>
      </p:sp>
      <p:cxnSp>
        <p:nvCxnSpPr>
          <p:cNvPr id="7" name="Straight Arrow Connector 6"/>
          <p:cNvCxnSpPr>
            <a:stCxn id="2" idx="1"/>
          </p:cNvCxnSpPr>
          <p:nvPr/>
        </p:nvCxnSpPr>
        <p:spPr>
          <a:xfrm flipH="1">
            <a:off x="6742176" y="1774014"/>
            <a:ext cx="1572768" cy="700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p:cNvCxnSpPr>
          <p:nvPr/>
        </p:nvCxnSpPr>
        <p:spPr>
          <a:xfrm flipH="1">
            <a:off x="2974848" y="3015812"/>
            <a:ext cx="5340096" cy="1227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17902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258" r="53169" b="3311"/>
          <a:stretch/>
        </p:blipFill>
        <p:spPr>
          <a:xfrm>
            <a:off x="533400" y="774700"/>
            <a:ext cx="5461000" cy="5295901"/>
          </a:xfrm>
          <a:prstGeom prst="rect">
            <a:avLst/>
          </a:prstGeom>
        </p:spPr>
      </p:pic>
      <p:pic>
        <p:nvPicPr>
          <p:cNvPr id="3" name="Picture 2"/>
          <p:cNvPicPr>
            <a:picLocks noChangeAspect="1"/>
          </p:cNvPicPr>
          <p:nvPr/>
        </p:nvPicPr>
        <p:blipFill rotWithShape="1">
          <a:blip r:embed="rId3"/>
          <a:srcRect l="4695" t="8713" r="52270" b="3309"/>
          <a:stretch/>
        </p:blipFill>
        <p:spPr>
          <a:xfrm>
            <a:off x="5994400" y="774699"/>
            <a:ext cx="5295900" cy="5295901"/>
          </a:xfrm>
          <a:prstGeom prst="rect">
            <a:avLst/>
          </a:prstGeom>
        </p:spPr>
      </p:pic>
      <p:sp>
        <p:nvSpPr>
          <p:cNvPr id="4" name="TextBox 3"/>
          <p:cNvSpPr txBox="1"/>
          <p:nvPr/>
        </p:nvSpPr>
        <p:spPr>
          <a:xfrm>
            <a:off x="-632093" y="6279442"/>
            <a:ext cx="7157545" cy="369332"/>
          </a:xfrm>
          <a:prstGeom prst="rect">
            <a:avLst/>
          </a:prstGeom>
          <a:noFill/>
        </p:spPr>
        <p:txBody>
          <a:bodyPr wrap="square" rtlCol="0">
            <a:spAutoFit/>
          </a:bodyPr>
          <a:lstStyle/>
          <a:p>
            <a:pPr algn="ctr"/>
            <a:r>
              <a:rPr lang="en-US" dirty="0" smtClean="0"/>
              <a:t>New Program-CBHE Approved Site</a:t>
            </a:r>
            <a:endParaRPr lang="en-US" dirty="0"/>
          </a:p>
        </p:txBody>
      </p:sp>
      <p:sp>
        <p:nvSpPr>
          <p:cNvPr id="5" name="TextBox 4"/>
          <p:cNvSpPr txBox="1"/>
          <p:nvPr/>
        </p:nvSpPr>
        <p:spPr>
          <a:xfrm>
            <a:off x="2513584" y="147058"/>
            <a:ext cx="6961632" cy="523220"/>
          </a:xfrm>
          <a:prstGeom prst="rect">
            <a:avLst/>
          </a:prstGeom>
          <a:noFill/>
          <a:ln>
            <a:solidFill>
              <a:schemeClr val="tx1"/>
            </a:solidFill>
          </a:ln>
        </p:spPr>
        <p:txBody>
          <a:bodyPr wrap="square" rtlCol="0">
            <a:spAutoFit/>
          </a:bodyPr>
          <a:lstStyle/>
          <a:p>
            <a:r>
              <a:rPr lang="en-US" sz="1400" dirty="0" smtClean="0"/>
              <a:t>Before submitting, you will see a screen summarizing your program. If correct, choose </a:t>
            </a:r>
            <a:r>
              <a:rPr lang="en-US" sz="1400" b="1" dirty="0" smtClean="0"/>
              <a:t>Submit</a:t>
            </a:r>
            <a:r>
              <a:rPr lang="en-US" sz="1400" dirty="0" smtClean="0"/>
              <a:t>. If you hit </a:t>
            </a:r>
            <a:r>
              <a:rPr lang="en-US" sz="1400" b="1" dirty="0" smtClean="0"/>
              <a:t>Cancel</a:t>
            </a:r>
            <a:r>
              <a:rPr lang="en-US" sz="1400" dirty="0" smtClean="0"/>
              <a:t>, all of the information entered will be lost.</a:t>
            </a:r>
            <a:endParaRPr lang="en-US" sz="1400" dirty="0"/>
          </a:p>
        </p:txBody>
      </p:sp>
      <p:pic>
        <p:nvPicPr>
          <p:cNvPr id="6" name="Picture 5"/>
          <p:cNvPicPr/>
          <p:nvPr/>
        </p:nvPicPr>
        <p:blipFill>
          <a:blip r:embed="rId4"/>
          <a:srcRect/>
          <a:stretch>
            <a:fillRect/>
          </a:stretch>
        </p:blipFill>
        <p:spPr bwMode="auto">
          <a:xfrm>
            <a:off x="10009121" y="5591741"/>
            <a:ext cx="1885315" cy="1094740"/>
          </a:xfrm>
          <a:prstGeom prst="rect">
            <a:avLst/>
          </a:prstGeom>
          <a:noFill/>
          <a:ln w="9525">
            <a:noFill/>
            <a:miter lim="800000"/>
            <a:headEnd/>
            <a:tailEnd/>
          </a:ln>
        </p:spPr>
      </p:pic>
    </p:spTree>
    <p:extLst>
      <p:ext uri="{BB962C8B-B14F-4D97-AF65-F5344CB8AC3E}">
        <p14:creationId xmlns:p14="http://schemas.microsoft.com/office/powerpoint/2010/main" val="247887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552" r="49943" b="14963"/>
          <a:stretch/>
        </p:blipFill>
        <p:spPr>
          <a:xfrm>
            <a:off x="651256" y="833119"/>
            <a:ext cx="5938475" cy="3592577"/>
          </a:xfrm>
          <a:prstGeom prst="rect">
            <a:avLst/>
          </a:prstGeom>
        </p:spPr>
      </p:pic>
      <p:sp>
        <p:nvSpPr>
          <p:cNvPr id="3" name="TextBox 2"/>
          <p:cNvSpPr txBox="1"/>
          <p:nvPr/>
        </p:nvSpPr>
        <p:spPr>
          <a:xfrm>
            <a:off x="-461405" y="5084626"/>
            <a:ext cx="7157545" cy="369332"/>
          </a:xfrm>
          <a:prstGeom prst="rect">
            <a:avLst/>
          </a:prstGeom>
          <a:noFill/>
        </p:spPr>
        <p:txBody>
          <a:bodyPr wrap="square" rtlCol="0">
            <a:spAutoFit/>
          </a:bodyPr>
          <a:lstStyle/>
          <a:p>
            <a:pPr algn="ctr"/>
            <a:r>
              <a:rPr lang="en-US" dirty="0" smtClean="0"/>
              <a:t>New Program-CBHE Approved Site</a:t>
            </a:r>
            <a:endParaRPr lang="en-US" dirty="0"/>
          </a:p>
        </p:txBody>
      </p:sp>
      <p:sp>
        <p:nvSpPr>
          <p:cNvPr id="4" name="TextBox 3"/>
          <p:cNvSpPr txBox="1"/>
          <p:nvPr/>
        </p:nvSpPr>
        <p:spPr>
          <a:xfrm>
            <a:off x="6925056" y="999744"/>
            <a:ext cx="3200400" cy="461665"/>
          </a:xfrm>
          <a:prstGeom prst="rect">
            <a:avLst/>
          </a:prstGeom>
          <a:noFill/>
          <a:ln>
            <a:solidFill>
              <a:schemeClr val="tx1"/>
            </a:solidFill>
          </a:ln>
        </p:spPr>
        <p:txBody>
          <a:bodyPr wrap="square" rtlCol="0">
            <a:spAutoFit/>
          </a:bodyPr>
          <a:lstStyle/>
          <a:p>
            <a:r>
              <a:rPr lang="en-US" sz="1200" dirty="0" smtClean="0"/>
              <a:t>After submission, you can choose </a:t>
            </a:r>
            <a:r>
              <a:rPr lang="en-US" sz="1200" b="1" dirty="0" smtClean="0"/>
              <a:t>Print &amp; Preview</a:t>
            </a:r>
            <a:r>
              <a:rPr lang="en-US" sz="1200" dirty="0" smtClean="0"/>
              <a:t> to save a copy for your files.</a:t>
            </a:r>
            <a:endParaRPr lang="en-US" sz="1200" dirty="0"/>
          </a:p>
        </p:txBody>
      </p:sp>
      <p:sp>
        <p:nvSpPr>
          <p:cNvPr id="5" name="TextBox 4"/>
          <p:cNvSpPr txBox="1"/>
          <p:nvPr/>
        </p:nvSpPr>
        <p:spPr>
          <a:xfrm>
            <a:off x="6925056" y="1983075"/>
            <a:ext cx="3200400" cy="457200"/>
          </a:xfrm>
          <a:prstGeom prst="rect">
            <a:avLst/>
          </a:prstGeom>
          <a:noFill/>
          <a:ln>
            <a:solidFill>
              <a:schemeClr val="tx1"/>
            </a:solidFill>
          </a:ln>
        </p:spPr>
        <p:txBody>
          <a:bodyPr wrap="square" rtlCol="0">
            <a:spAutoFit/>
          </a:bodyPr>
          <a:lstStyle/>
          <a:p>
            <a:r>
              <a:rPr lang="en-US" sz="1200" dirty="0" smtClean="0"/>
              <a:t>If you have additional new programs to submit, choose </a:t>
            </a:r>
            <a:r>
              <a:rPr lang="en-US" sz="1200" b="1" dirty="0" smtClean="0"/>
              <a:t>Submit </a:t>
            </a:r>
            <a:r>
              <a:rPr lang="en-US" sz="1200" b="1" dirty="0"/>
              <a:t>A</a:t>
            </a:r>
            <a:r>
              <a:rPr lang="en-US" sz="1200" b="1" dirty="0" smtClean="0"/>
              <a:t>nother</a:t>
            </a:r>
            <a:r>
              <a:rPr lang="en-US" sz="1200" b="1" dirty="0" smtClean="0"/>
              <a:t>. </a:t>
            </a:r>
            <a:endParaRPr lang="en-US" sz="1200" b="1" dirty="0"/>
          </a:p>
        </p:txBody>
      </p:sp>
      <p:sp>
        <p:nvSpPr>
          <p:cNvPr id="6" name="TextBox 5"/>
          <p:cNvSpPr txBox="1"/>
          <p:nvPr/>
        </p:nvSpPr>
        <p:spPr>
          <a:xfrm>
            <a:off x="6925056" y="2966408"/>
            <a:ext cx="3200400" cy="369332"/>
          </a:xfrm>
          <a:prstGeom prst="rect">
            <a:avLst/>
          </a:prstGeom>
          <a:noFill/>
          <a:ln>
            <a:solidFill>
              <a:schemeClr val="tx1"/>
            </a:solidFill>
          </a:ln>
        </p:spPr>
        <p:txBody>
          <a:bodyPr wrap="square" rtlCol="0">
            <a:spAutoFit/>
          </a:bodyPr>
          <a:lstStyle/>
          <a:p>
            <a:r>
              <a:rPr lang="en-US" sz="1200" b="1" dirty="0" smtClean="0"/>
              <a:t>Close</a:t>
            </a:r>
            <a:r>
              <a:rPr lang="en-US" sz="1200" dirty="0" smtClean="0"/>
              <a:t> takes you back to the main menu</a:t>
            </a:r>
            <a:r>
              <a:rPr lang="en-US" dirty="0" smtClean="0"/>
              <a:t>.</a:t>
            </a:r>
            <a:endParaRPr lang="en-US" dirty="0"/>
          </a:p>
        </p:txBody>
      </p:sp>
      <p:cxnSp>
        <p:nvCxnSpPr>
          <p:cNvPr id="8" name="Straight Arrow Connector 7"/>
          <p:cNvCxnSpPr>
            <a:stCxn id="4" idx="1"/>
          </p:cNvCxnSpPr>
          <p:nvPr/>
        </p:nvCxnSpPr>
        <p:spPr>
          <a:xfrm flipH="1">
            <a:off x="2609088" y="1230577"/>
            <a:ext cx="4315968" cy="1398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p:cNvCxnSpPr>
          <p:nvPr/>
        </p:nvCxnSpPr>
        <p:spPr>
          <a:xfrm flipH="1">
            <a:off x="3425952" y="2211675"/>
            <a:ext cx="3499104" cy="417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1"/>
          </p:cNvCxnSpPr>
          <p:nvPr/>
        </p:nvCxnSpPr>
        <p:spPr>
          <a:xfrm flipH="1" flipV="1">
            <a:off x="4425696" y="2852928"/>
            <a:ext cx="2499360" cy="298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140212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798" r="54725" b="3720"/>
          <a:stretch/>
        </p:blipFill>
        <p:spPr>
          <a:xfrm>
            <a:off x="359156" y="387095"/>
            <a:ext cx="6388100" cy="4838701"/>
          </a:xfrm>
          <a:prstGeom prst="rect">
            <a:avLst/>
          </a:prstGeom>
        </p:spPr>
      </p:pic>
      <p:sp>
        <p:nvSpPr>
          <p:cNvPr id="3" name="TextBox 2"/>
          <p:cNvSpPr txBox="1"/>
          <p:nvPr/>
        </p:nvSpPr>
        <p:spPr>
          <a:xfrm>
            <a:off x="7071360" y="682751"/>
            <a:ext cx="3200400" cy="1188720"/>
          </a:xfrm>
          <a:prstGeom prst="rect">
            <a:avLst/>
          </a:prstGeom>
          <a:noFill/>
          <a:ln>
            <a:solidFill>
              <a:schemeClr val="tx1"/>
            </a:solidFill>
          </a:ln>
        </p:spPr>
        <p:txBody>
          <a:bodyPr wrap="square" rtlCol="0">
            <a:spAutoFit/>
          </a:bodyPr>
          <a:lstStyle/>
          <a:p>
            <a:r>
              <a:rPr lang="en-US" sz="1200" dirty="0" smtClean="0"/>
              <a:t>Once you have submitted a new program, it will enter a queue for staff review. It will be posted for review on the MDHE website on the first business day of the next month. Upon approval, your program will be uploaded to the MDHE inventory.</a:t>
            </a:r>
            <a:endParaRPr lang="en-US" sz="1200" dirty="0"/>
          </a:p>
        </p:txBody>
      </p:sp>
      <p:sp>
        <p:nvSpPr>
          <p:cNvPr id="4" name="TextBox 3"/>
          <p:cNvSpPr txBox="1"/>
          <p:nvPr/>
        </p:nvSpPr>
        <p:spPr>
          <a:xfrm>
            <a:off x="-86185" y="5547922"/>
            <a:ext cx="7157545" cy="369332"/>
          </a:xfrm>
          <a:prstGeom prst="rect">
            <a:avLst/>
          </a:prstGeom>
          <a:noFill/>
        </p:spPr>
        <p:txBody>
          <a:bodyPr wrap="square" rtlCol="0">
            <a:spAutoFit/>
          </a:bodyPr>
          <a:lstStyle/>
          <a:p>
            <a:pPr algn="ctr"/>
            <a:r>
              <a:rPr lang="en-US" dirty="0" smtClean="0"/>
              <a:t>New Program-CBHE Approved Site</a:t>
            </a:r>
            <a:endParaRPr lang="en-US" dirty="0"/>
          </a:p>
        </p:txBody>
      </p:sp>
      <p:sp>
        <p:nvSpPr>
          <p:cNvPr id="5" name="TextBox 4"/>
          <p:cNvSpPr txBox="1"/>
          <p:nvPr/>
        </p:nvSpPr>
        <p:spPr>
          <a:xfrm>
            <a:off x="7071360" y="2328671"/>
            <a:ext cx="3200400" cy="640080"/>
          </a:xfrm>
          <a:prstGeom prst="rect">
            <a:avLst/>
          </a:prstGeom>
          <a:noFill/>
          <a:ln>
            <a:solidFill>
              <a:schemeClr val="tx1"/>
            </a:solidFill>
          </a:ln>
        </p:spPr>
        <p:txBody>
          <a:bodyPr wrap="square" rtlCol="0">
            <a:spAutoFit/>
          </a:bodyPr>
          <a:lstStyle/>
          <a:p>
            <a:r>
              <a:rPr lang="en-US" sz="1200" dirty="0" smtClean="0"/>
              <a:t>Upon approval, your program will be assigned a unique identifier to help track changes and for data reporting.</a:t>
            </a:r>
            <a:endParaRPr lang="en-US" sz="1200" dirty="0"/>
          </a:p>
        </p:txBody>
      </p:sp>
      <p:cxnSp>
        <p:nvCxnSpPr>
          <p:cNvPr id="7" name="Straight Arrow Connector 6"/>
          <p:cNvCxnSpPr>
            <a:stCxn id="5" idx="1"/>
            <a:endCxn id="5" idx="1"/>
          </p:cNvCxnSpPr>
          <p:nvPr/>
        </p:nvCxnSpPr>
        <p:spPr>
          <a:xfrm>
            <a:off x="7071360" y="264871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50450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0339" t="9116" b="16824"/>
          <a:stretch/>
        </p:blipFill>
        <p:spPr>
          <a:xfrm>
            <a:off x="338083" y="210206"/>
            <a:ext cx="7872218" cy="5013435"/>
          </a:xfrm>
          <a:prstGeom prst="rect">
            <a:avLst/>
          </a:prstGeom>
        </p:spPr>
      </p:pic>
      <p:sp>
        <p:nvSpPr>
          <p:cNvPr id="3" name="TextBox 2"/>
          <p:cNvSpPr txBox="1"/>
          <p:nvPr/>
        </p:nvSpPr>
        <p:spPr>
          <a:xfrm>
            <a:off x="8387255" y="844668"/>
            <a:ext cx="3489435" cy="830997"/>
          </a:xfrm>
          <a:prstGeom prst="rect">
            <a:avLst/>
          </a:prstGeom>
          <a:noFill/>
          <a:ln>
            <a:solidFill>
              <a:schemeClr val="tx1"/>
            </a:solidFill>
          </a:ln>
        </p:spPr>
        <p:txBody>
          <a:bodyPr wrap="square" rtlCol="0">
            <a:spAutoFit/>
          </a:bodyPr>
          <a:lstStyle/>
          <a:p>
            <a:r>
              <a:rPr lang="en-US" sz="1200" dirty="0" smtClean="0"/>
              <a:t>You should see your institution’s name at the top of the screen. If you manage academic program approvals for multiple institutions, confirm that you are submitting for the correct institution.</a:t>
            </a:r>
            <a:endParaRPr lang="en-US" sz="1200" dirty="0"/>
          </a:p>
        </p:txBody>
      </p:sp>
      <p:sp>
        <p:nvSpPr>
          <p:cNvPr id="4" name="TextBox 3"/>
          <p:cNvSpPr txBox="1"/>
          <p:nvPr/>
        </p:nvSpPr>
        <p:spPr>
          <a:xfrm>
            <a:off x="8387255" y="2063869"/>
            <a:ext cx="3468413" cy="461665"/>
          </a:xfrm>
          <a:prstGeom prst="rect">
            <a:avLst/>
          </a:prstGeom>
          <a:noFill/>
          <a:ln>
            <a:solidFill>
              <a:schemeClr val="tx1"/>
            </a:solidFill>
          </a:ln>
        </p:spPr>
        <p:txBody>
          <a:bodyPr wrap="square" rtlCol="0">
            <a:spAutoFit/>
          </a:bodyPr>
          <a:lstStyle/>
          <a:p>
            <a:r>
              <a:rPr lang="en-US" sz="1200" dirty="0" smtClean="0"/>
              <a:t>The numbers 1-13 indicate how many pages are included in the submission process.</a:t>
            </a:r>
            <a:endParaRPr lang="en-US" sz="1200" dirty="0"/>
          </a:p>
        </p:txBody>
      </p:sp>
      <p:sp>
        <p:nvSpPr>
          <p:cNvPr id="5" name="TextBox 4"/>
          <p:cNvSpPr txBox="1"/>
          <p:nvPr/>
        </p:nvSpPr>
        <p:spPr>
          <a:xfrm>
            <a:off x="8387255" y="2970772"/>
            <a:ext cx="3468413" cy="646331"/>
          </a:xfrm>
          <a:prstGeom prst="rect">
            <a:avLst/>
          </a:prstGeom>
          <a:noFill/>
          <a:ln>
            <a:solidFill>
              <a:schemeClr val="tx1"/>
            </a:solidFill>
          </a:ln>
        </p:spPr>
        <p:txBody>
          <a:bodyPr wrap="square" rtlCol="0">
            <a:spAutoFit/>
          </a:bodyPr>
          <a:lstStyle/>
          <a:p>
            <a:r>
              <a:rPr lang="en-US" sz="1200" b="1" dirty="0" smtClean="0"/>
              <a:t>Implementation Date</a:t>
            </a:r>
            <a:r>
              <a:rPr lang="en-US" sz="1200" dirty="0" smtClean="0"/>
              <a:t>: This is the date the program will begin to be offered. The date format is always MM/DD/YYYY.</a:t>
            </a:r>
            <a:endParaRPr lang="en-US" sz="1200" dirty="0"/>
          </a:p>
        </p:txBody>
      </p:sp>
      <p:sp>
        <p:nvSpPr>
          <p:cNvPr id="7" name="TextBox 6"/>
          <p:cNvSpPr txBox="1"/>
          <p:nvPr/>
        </p:nvSpPr>
        <p:spPr>
          <a:xfrm>
            <a:off x="8366233" y="3951173"/>
            <a:ext cx="3489435" cy="1569660"/>
          </a:xfrm>
          <a:prstGeom prst="rect">
            <a:avLst/>
          </a:prstGeom>
          <a:noFill/>
          <a:ln>
            <a:solidFill>
              <a:schemeClr val="tx1"/>
            </a:solidFill>
          </a:ln>
        </p:spPr>
        <p:txBody>
          <a:bodyPr wrap="square" rtlCol="0">
            <a:spAutoFit/>
          </a:bodyPr>
          <a:lstStyle/>
          <a:p>
            <a:r>
              <a:rPr lang="en-US" sz="1200" b="1" dirty="0" smtClean="0"/>
              <a:t>Select sites impacted by Changes </a:t>
            </a:r>
            <a:r>
              <a:rPr lang="en-US" sz="1200" dirty="0" smtClean="0"/>
              <a:t>tells the system where you plan to offer the program. Your main campus has the same name as your institution name. After choosing one site, click </a:t>
            </a:r>
            <a:r>
              <a:rPr lang="en-US" sz="1200" b="1" dirty="0" smtClean="0"/>
              <a:t>Add Site</a:t>
            </a:r>
            <a:r>
              <a:rPr lang="en-US" sz="1200" dirty="0" smtClean="0"/>
              <a:t>. It will then appear under Selected Site(s). You may choose multiple sites from the dropdown list by clicking </a:t>
            </a:r>
            <a:r>
              <a:rPr lang="en-US" sz="1200" b="1" dirty="0" smtClean="0"/>
              <a:t>Add Site</a:t>
            </a:r>
            <a:r>
              <a:rPr lang="en-US" sz="1200" dirty="0" smtClean="0"/>
              <a:t> after each. If you have added a site by mistake, you can discard it by clicking the trashcan.</a:t>
            </a:r>
            <a:endParaRPr lang="en-US" sz="1200" dirty="0"/>
          </a:p>
        </p:txBody>
      </p:sp>
      <p:cxnSp>
        <p:nvCxnSpPr>
          <p:cNvPr id="9" name="Straight Arrow Connector 8"/>
          <p:cNvCxnSpPr>
            <a:stCxn id="3" idx="1"/>
          </p:cNvCxnSpPr>
          <p:nvPr/>
        </p:nvCxnSpPr>
        <p:spPr>
          <a:xfrm flipH="1">
            <a:off x="4992414" y="1260167"/>
            <a:ext cx="3394841" cy="1550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1"/>
          </p:cNvCxnSpPr>
          <p:nvPr/>
        </p:nvCxnSpPr>
        <p:spPr>
          <a:xfrm flipH="1" flipV="1">
            <a:off x="6689834" y="1837149"/>
            <a:ext cx="1697421" cy="457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897821" y="3487663"/>
            <a:ext cx="3468412" cy="1141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1"/>
          </p:cNvCxnSpPr>
          <p:nvPr/>
        </p:nvCxnSpPr>
        <p:spPr>
          <a:xfrm flipH="1" flipV="1">
            <a:off x="4803228" y="3161843"/>
            <a:ext cx="3584027" cy="1320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55723" y="5960836"/>
            <a:ext cx="3468412" cy="461665"/>
          </a:xfrm>
          <a:prstGeom prst="rect">
            <a:avLst/>
          </a:prstGeom>
          <a:noFill/>
          <a:ln>
            <a:solidFill>
              <a:schemeClr val="tx1"/>
            </a:solidFill>
          </a:ln>
        </p:spPr>
        <p:txBody>
          <a:bodyPr wrap="square" rtlCol="0">
            <a:spAutoFit/>
          </a:bodyPr>
          <a:lstStyle/>
          <a:p>
            <a:r>
              <a:rPr lang="en-US" sz="1200" dirty="0" smtClean="0"/>
              <a:t>You will not be able to advance from screen to screen until all required fields are completed.</a:t>
            </a:r>
            <a:endParaRPr lang="en-US" sz="1200" dirty="0"/>
          </a:p>
        </p:txBody>
      </p:sp>
      <p:cxnSp>
        <p:nvCxnSpPr>
          <p:cNvPr id="18" name="Straight Arrow Connector 17"/>
          <p:cNvCxnSpPr>
            <a:stCxn id="16" idx="1"/>
          </p:cNvCxnSpPr>
          <p:nvPr/>
        </p:nvCxnSpPr>
        <p:spPr>
          <a:xfrm flipH="1" flipV="1">
            <a:off x="5192111" y="4466898"/>
            <a:ext cx="3163612" cy="172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8069" y="5549462"/>
            <a:ext cx="7632232" cy="369332"/>
          </a:xfrm>
          <a:prstGeom prst="rect">
            <a:avLst/>
          </a:prstGeom>
          <a:noFill/>
        </p:spPr>
        <p:txBody>
          <a:bodyPr wrap="square" rtlCol="0">
            <a:spAutoFit/>
          </a:bodyPr>
          <a:lstStyle/>
          <a:p>
            <a:pPr algn="ctr"/>
            <a:r>
              <a:rPr lang="en-US" dirty="0" smtClean="0"/>
              <a:t>New Program-CBHE Approved Site</a:t>
            </a:r>
            <a:endParaRPr lang="en-US" dirty="0"/>
          </a:p>
        </p:txBody>
      </p:sp>
    </p:spTree>
    <p:extLst>
      <p:ext uri="{BB962C8B-B14F-4D97-AF65-F5344CB8AC3E}">
        <p14:creationId xmlns:p14="http://schemas.microsoft.com/office/powerpoint/2010/main" val="418704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086" t="9971" b="15633"/>
          <a:stretch/>
        </p:blipFill>
        <p:spPr>
          <a:xfrm>
            <a:off x="55157" y="143944"/>
            <a:ext cx="7673374" cy="4588203"/>
          </a:xfrm>
          <a:prstGeom prst="rect">
            <a:avLst/>
          </a:prstGeom>
        </p:spPr>
      </p:pic>
      <p:sp>
        <p:nvSpPr>
          <p:cNvPr id="3" name="TextBox 2"/>
          <p:cNvSpPr txBox="1"/>
          <p:nvPr/>
        </p:nvSpPr>
        <p:spPr>
          <a:xfrm>
            <a:off x="578069" y="5549462"/>
            <a:ext cx="7632232" cy="369332"/>
          </a:xfrm>
          <a:prstGeom prst="rect">
            <a:avLst/>
          </a:prstGeom>
          <a:noFill/>
        </p:spPr>
        <p:txBody>
          <a:bodyPr wrap="square" rtlCol="0">
            <a:spAutoFit/>
          </a:bodyPr>
          <a:lstStyle/>
          <a:p>
            <a:pPr algn="ctr"/>
            <a:r>
              <a:rPr lang="en-US" dirty="0" smtClean="0"/>
              <a:t>New Program-CBHE Approved Site</a:t>
            </a:r>
            <a:endParaRPr lang="en-US" dirty="0"/>
          </a:p>
        </p:txBody>
      </p:sp>
      <p:sp>
        <p:nvSpPr>
          <p:cNvPr id="4" name="TextBox 3"/>
          <p:cNvSpPr txBox="1"/>
          <p:nvPr/>
        </p:nvSpPr>
        <p:spPr>
          <a:xfrm>
            <a:off x="7969416" y="693327"/>
            <a:ext cx="3200400" cy="1005840"/>
          </a:xfrm>
          <a:prstGeom prst="rect">
            <a:avLst/>
          </a:prstGeom>
          <a:noFill/>
          <a:ln>
            <a:solidFill>
              <a:schemeClr val="tx1"/>
            </a:solidFill>
          </a:ln>
        </p:spPr>
        <p:txBody>
          <a:bodyPr wrap="square" rtlCol="0">
            <a:spAutoFit/>
          </a:bodyPr>
          <a:lstStyle/>
          <a:p>
            <a:r>
              <a:rPr lang="en-US" sz="1200" dirty="0" smtClean="0"/>
              <a:t>Select the program’s CIP code. CIP codes are in alphabetical order. CIP code titles can </a:t>
            </a:r>
            <a:r>
              <a:rPr lang="en-US" sz="1200" dirty="0"/>
              <a:t>be looked </a:t>
            </a:r>
            <a:r>
              <a:rPr lang="en-US" sz="1200" dirty="0" smtClean="0"/>
              <a:t>up: </a:t>
            </a:r>
            <a:r>
              <a:rPr lang="en-US" sz="1200" dirty="0" smtClean="0">
                <a:hlinkClick r:id="rId3"/>
              </a:rPr>
              <a:t>https</a:t>
            </a:r>
            <a:r>
              <a:rPr lang="en-US" sz="1200" dirty="0">
                <a:hlinkClick r:id="rId3"/>
              </a:rPr>
              <a:t>://</a:t>
            </a:r>
            <a:r>
              <a:rPr lang="en-US" sz="1200" dirty="0" smtClean="0">
                <a:hlinkClick r:id="rId3"/>
              </a:rPr>
              <a:t>nces.ed.gov/ipeds/cipcode/Default.aspx?y=55</a:t>
            </a:r>
            <a:r>
              <a:rPr lang="en-US" sz="1200" dirty="0"/>
              <a:t>.</a:t>
            </a:r>
            <a:endParaRPr lang="en-US" sz="1200" dirty="0"/>
          </a:p>
        </p:txBody>
      </p:sp>
      <p:sp>
        <p:nvSpPr>
          <p:cNvPr id="5" name="TextBox 4"/>
          <p:cNvSpPr txBox="1"/>
          <p:nvPr/>
        </p:nvSpPr>
        <p:spPr>
          <a:xfrm>
            <a:off x="7969416" y="1944322"/>
            <a:ext cx="3200400" cy="461665"/>
          </a:xfrm>
          <a:prstGeom prst="rect">
            <a:avLst/>
          </a:prstGeom>
          <a:noFill/>
          <a:ln>
            <a:solidFill>
              <a:schemeClr val="tx1"/>
            </a:solidFill>
          </a:ln>
        </p:spPr>
        <p:txBody>
          <a:bodyPr wrap="square" rtlCol="0">
            <a:spAutoFit/>
          </a:bodyPr>
          <a:lstStyle/>
          <a:p>
            <a:r>
              <a:rPr lang="en-US" sz="1200" dirty="0" smtClean="0"/>
              <a:t>The CIP code title and program description from IPEDS will appear here.</a:t>
            </a:r>
            <a:endParaRPr lang="en-US" sz="1200" dirty="0"/>
          </a:p>
        </p:txBody>
      </p:sp>
      <p:sp>
        <p:nvSpPr>
          <p:cNvPr id="6" name="TextBox 5"/>
          <p:cNvSpPr txBox="1"/>
          <p:nvPr/>
        </p:nvSpPr>
        <p:spPr>
          <a:xfrm>
            <a:off x="7969416" y="2853184"/>
            <a:ext cx="3200400" cy="461665"/>
          </a:xfrm>
          <a:prstGeom prst="rect">
            <a:avLst/>
          </a:prstGeom>
          <a:noFill/>
          <a:ln>
            <a:solidFill>
              <a:schemeClr val="tx1"/>
            </a:solidFill>
          </a:ln>
        </p:spPr>
        <p:txBody>
          <a:bodyPr wrap="square" rtlCol="0">
            <a:spAutoFit/>
          </a:bodyPr>
          <a:lstStyle/>
          <a:p>
            <a:r>
              <a:rPr lang="en-US" sz="1200" dirty="0" smtClean="0"/>
              <a:t>Enter the program title here, or choose the radio button to use the CIP program title.</a:t>
            </a:r>
            <a:endParaRPr lang="en-US" sz="1200" dirty="0"/>
          </a:p>
        </p:txBody>
      </p:sp>
      <p:cxnSp>
        <p:nvCxnSpPr>
          <p:cNvPr id="8" name="Straight Arrow Connector 7"/>
          <p:cNvCxnSpPr>
            <a:stCxn id="4" idx="1"/>
          </p:cNvCxnSpPr>
          <p:nvPr/>
        </p:nvCxnSpPr>
        <p:spPr>
          <a:xfrm flipH="1">
            <a:off x="4813738" y="1196247"/>
            <a:ext cx="3155678" cy="916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p:cNvCxnSpPr>
          <p:nvPr/>
        </p:nvCxnSpPr>
        <p:spPr>
          <a:xfrm flipH="1">
            <a:off x="3825766" y="2175155"/>
            <a:ext cx="4143650" cy="1476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1"/>
          </p:cNvCxnSpPr>
          <p:nvPr/>
        </p:nvCxnSpPr>
        <p:spPr>
          <a:xfrm flipH="1">
            <a:off x="6789684" y="2175155"/>
            <a:ext cx="1179732" cy="5260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192110" y="3110534"/>
            <a:ext cx="2777306" cy="407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4"/>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128188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9771" t="10858" b="3789"/>
          <a:stretch/>
        </p:blipFill>
        <p:spPr>
          <a:xfrm>
            <a:off x="84083" y="120870"/>
            <a:ext cx="6589986" cy="5983848"/>
          </a:xfrm>
          <a:prstGeom prst="rect">
            <a:avLst/>
          </a:prstGeom>
        </p:spPr>
      </p:pic>
      <p:sp>
        <p:nvSpPr>
          <p:cNvPr id="3" name="TextBox 2"/>
          <p:cNvSpPr txBox="1"/>
          <p:nvPr/>
        </p:nvSpPr>
        <p:spPr>
          <a:xfrm>
            <a:off x="0" y="6295697"/>
            <a:ext cx="7905501" cy="369332"/>
          </a:xfrm>
          <a:prstGeom prst="rect">
            <a:avLst/>
          </a:prstGeom>
          <a:noFill/>
        </p:spPr>
        <p:txBody>
          <a:bodyPr wrap="square" rtlCol="0">
            <a:spAutoFit/>
          </a:bodyPr>
          <a:lstStyle/>
          <a:p>
            <a:pPr algn="ctr"/>
            <a:r>
              <a:rPr lang="en-US" dirty="0" smtClean="0"/>
              <a:t>New Program-CBHE Approved Site</a:t>
            </a:r>
            <a:endParaRPr lang="en-US" dirty="0"/>
          </a:p>
        </p:txBody>
      </p:sp>
      <p:sp>
        <p:nvSpPr>
          <p:cNvPr id="2" name="TextBox 1"/>
          <p:cNvSpPr txBox="1"/>
          <p:nvPr/>
        </p:nvSpPr>
        <p:spPr>
          <a:xfrm>
            <a:off x="6999890" y="451944"/>
            <a:ext cx="3200400" cy="457200"/>
          </a:xfrm>
          <a:prstGeom prst="rect">
            <a:avLst/>
          </a:prstGeom>
          <a:noFill/>
          <a:ln>
            <a:solidFill>
              <a:schemeClr val="tx1"/>
            </a:solidFill>
          </a:ln>
        </p:spPr>
        <p:txBody>
          <a:bodyPr wrap="square" rtlCol="0">
            <a:spAutoFit/>
          </a:bodyPr>
          <a:lstStyle/>
          <a:p>
            <a:r>
              <a:rPr lang="en-US" sz="1200" dirty="0" smtClean="0"/>
              <a:t>Choose the program’s degree level (Associate Degree, Bachelor’s Degree, etc</a:t>
            </a:r>
            <a:r>
              <a:rPr lang="en-US" sz="1200" dirty="0" smtClean="0"/>
              <a:t>.).</a:t>
            </a:r>
            <a:endParaRPr lang="en-US" sz="1200" dirty="0"/>
          </a:p>
        </p:txBody>
      </p:sp>
      <p:sp>
        <p:nvSpPr>
          <p:cNvPr id="5" name="TextBox 4"/>
          <p:cNvSpPr txBox="1"/>
          <p:nvPr/>
        </p:nvSpPr>
        <p:spPr>
          <a:xfrm>
            <a:off x="6999890" y="1513489"/>
            <a:ext cx="3200400" cy="640080"/>
          </a:xfrm>
          <a:prstGeom prst="rect">
            <a:avLst/>
          </a:prstGeom>
          <a:noFill/>
          <a:ln>
            <a:solidFill>
              <a:schemeClr val="tx1"/>
            </a:solidFill>
          </a:ln>
        </p:spPr>
        <p:txBody>
          <a:bodyPr wrap="square" rtlCol="0">
            <a:spAutoFit/>
          </a:bodyPr>
          <a:lstStyle/>
          <a:p>
            <a:r>
              <a:rPr lang="en-US" sz="1200" dirty="0" smtClean="0"/>
              <a:t>Choose the degree type. If you do not see your program’s degree type on the list, please contact MDHE so they can add it.</a:t>
            </a:r>
            <a:endParaRPr lang="en-US" sz="1200" dirty="0"/>
          </a:p>
        </p:txBody>
      </p:sp>
      <p:sp>
        <p:nvSpPr>
          <p:cNvPr id="6" name="TextBox 5"/>
          <p:cNvSpPr txBox="1"/>
          <p:nvPr/>
        </p:nvSpPr>
        <p:spPr>
          <a:xfrm>
            <a:off x="6999889" y="2760814"/>
            <a:ext cx="3200400" cy="461665"/>
          </a:xfrm>
          <a:prstGeom prst="rect">
            <a:avLst/>
          </a:prstGeom>
          <a:noFill/>
          <a:ln>
            <a:solidFill>
              <a:schemeClr val="tx1"/>
            </a:solidFill>
          </a:ln>
        </p:spPr>
        <p:txBody>
          <a:bodyPr wrap="square" rtlCol="0">
            <a:spAutoFit/>
          </a:bodyPr>
          <a:lstStyle/>
          <a:p>
            <a:r>
              <a:rPr lang="en-US" sz="1200" dirty="0" smtClean="0"/>
              <a:t>If the new program has options, enter the title here and click </a:t>
            </a:r>
            <a:r>
              <a:rPr lang="en-US" sz="1200" b="1" dirty="0" smtClean="0"/>
              <a:t>Add Option.</a:t>
            </a:r>
            <a:endParaRPr lang="en-US" sz="1200" b="1" dirty="0"/>
          </a:p>
        </p:txBody>
      </p:sp>
      <p:sp>
        <p:nvSpPr>
          <p:cNvPr id="7" name="TextBox 6"/>
          <p:cNvSpPr txBox="1"/>
          <p:nvPr/>
        </p:nvSpPr>
        <p:spPr>
          <a:xfrm>
            <a:off x="6999890" y="3689343"/>
            <a:ext cx="3200400" cy="640080"/>
          </a:xfrm>
          <a:prstGeom prst="rect">
            <a:avLst/>
          </a:prstGeom>
          <a:noFill/>
          <a:ln>
            <a:solidFill>
              <a:schemeClr val="tx1"/>
            </a:solidFill>
          </a:ln>
        </p:spPr>
        <p:txBody>
          <a:bodyPr wrap="square" rtlCol="0">
            <a:spAutoFit/>
          </a:bodyPr>
          <a:lstStyle/>
          <a:p>
            <a:r>
              <a:rPr lang="en-US" sz="1200" dirty="0" smtClean="0"/>
              <a:t>If the new program is being offered in collaboration with another institution of higher education, choose </a:t>
            </a:r>
            <a:r>
              <a:rPr lang="en-US" sz="1200" b="1" dirty="0" smtClean="0"/>
              <a:t>Yes.  </a:t>
            </a:r>
            <a:r>
              <a:rPr lang="en-US" sz="1200" dirty="0" smtClean="0"/>
              <a:t>If not, choose </a:t>
            </a:r>
            <a:r>
              <a:rPr lang="en-US" sz="1200" b="1" dirty="0" smtClean="0"/>
              <a:t>No</a:t>
            </a:r>
            <a:r>
              <a:rPr lang="en-US" sz="1200" dirty="0" smtClean="0"/>
              <a:t>.</a:t>
            </a:r>
            <a:endParaRPr lang="en-US" sz="1200" dirty="0"/>
          </a:p>
        </p:txBody>
      </p:sp>
      <p:sp>
        <p:nvSpPr>
          <p:cNvPr id="8" name="TextBox 7"/>
          <p:cNvSpPr txBox="1"/>
          <p:nvPr/>
        </p:nvSpPr>
        <p:spPr>
          <a:xfrm>
            <a:off x="6999889" y="4940041"/>
            <a:ext cx="3200400" cy="461665"/>
          </a:xfrm>
          <a:prstGeom prst="rect">
            <a:avLst/>
          </a:prstGeom>
          <a:noFill/>
          <a:ln>
            <a:solidFill>
              <a:schemeClr val="tx1"/>
            </a:solidFill>
          </a:ln>
        </p:spPr>
        <p:txBody>
          <a:bodyPr wrap="square" rtlCol="0">
            <a:spAutoFit/>
          </a:bodyPr>
          <a:lstStyle/>
          <a:p>
            <a:r>
              <a:rPr lang="en-US" sz="1200" dirty="0" smtClean="0"/>
              <a:t>If</a:t>
            </a:r>
            <a:r>
              <a:rPr lang="en-US" sz="1200" b="1" dirty="0" smtClean="0"/>
              <a:t> Yes</a:t>
            </a:r>
            <a:r>
              <a:rPr lang="en-US" sz="1200" dirty="0" smtClean="0"/>
              <a:t>, download, complete and save the Collaborative Form on your computer. </a:t>
            </a:r>
            <a:endParaRPr lang="en-US" sz="1200" dirty="0"/>
          </a:p>
        </p:txBody>
      </p:sp>
      <p:sp>
        <p:nvSpPr>
          <p:cNvPr id="9" name="TextBox 8"/>
          <p:cNvSpPr txBox="1"/>
          <p:nvPr/>
        </p:nvSpPr>
        <p:spPr>
          <a:xfrm>
            <a:off x="6999889" y="5913738"/>
            <a:ext cx="3200400" cy="457200"/>
          </a:xfrm>
          <a:prstGeom prst="rect">
            <a:avLst/>
          </a:prstGeom>
          <a:noFill/>
          <a:ln>
            <a:solidFill>
              <a:schemeClr val="tx1"/>
            </a:solidFill>
          </a:ln>
        </p:spPr>
        <p:txBody>
          <a:bodyPr wrap="square" rtlCol="0">
            <a:spAutoFit/>
          </a:bodyPr>
          <a:lstStyle/>
          <a:p>
            <a:r>
              <a:rPr lang="en-US" sz="1200" dirty="0" smtClean="0"/>
              <a:t>Upload the completed file. Only PDFs can be attached (no Word docs).</a:t>
            </a:r>
            <a:endParaRPr lang="en-US" sz="1200" dirty="0"/>
          </a:p>
        </p:txBody>
      </p:sp>
      <p:cxnSp>
        <p:nvCxnSpPr>
          <p:cNvPr id="11" name="Straight Arrow Connector 10"/>
          <p:cNvCxnSpPr>
            <a:stCxn id="2" idx="1"/>
          </p:cNvCxnSpPr>
          <p:nvPr/>
        </p:nvCxnSpPr>
        <p:spPr>
          <a:xfrm flipH="1">
            <a:off x="4141076" y="680544"/>
            <a:ext cx="2858814" cy="14740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1"/>
          </p:cNvCxnSpPr>
          <p:nvPr/>
        </p:nvCxnSpPr>
        <p:spPr>
          <a:xfrm flipH="1">
            <a:off x="4498428" y="1833529"/>
            <a:ext cx="2501462" cy="794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1"/>
          </p:cNvCxnSpPr>
          <p:nvPr/>
        </p:nvCxnSpPr>
        <p:spPr>
          <a:xfrm flipH="1" flipV="1">
            <a:off x="4971395" y="2925251"/>
            <a:ext cx="2028494" cy="66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1"/>
          </p:cNvCxnSpPr>
          <p:nvPr/>
        </p:nvCxnSpPr>
        <p:spPr>
          <a:xfrm flipH="1">
            <a:off x="2806262" y="4009383"/>
            <a:ext cx="4193628" cy="33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flipV="1">
            <a:off x="3878319" y="3760788"/>
            <a:ext cx="3121570" cy="1410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1"/>
          </p:cNvCxnSpPr>
          <p:nvPr/>
        </p:nvCxnSpPr>
        <p:spPr>
          <a:xfrm flipH="1" flipV="1">
            <a:off x="3878317" y="4475778"/>
            <a:ext cx="3121572" cy="16665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80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867" t="9831" b="17659"/>
          <a:stretch/>
        </p:blipFill>
        <p:spPr>
          <a:xfrm>
            <a:off x="1130300" y="1092199"/>
            <a:ext cx="7200900" cy="4178301"/>
          </a:xfrm>
          <a:prstGeom prst="rect">
            <a:avLst/>
          </a:prstGeom>
        </p:spPr>
      </p:pic>
      <p:sp>
        <p:nvSpPr>
          <p:cNvPr id="3" name="TextBox 2"/>
          <p:cNvSpPr txBox="1"/>
          <p:nvPr/>
        </p:nvSpPr>
        <p:spPr>
          <a:xfrm>
            <a:off x="8639503" y="2228193"/>
            <a:ext cx="3200400" cy="830997"/>
          </a:xfrm>
          <a:prstGeom prst="rect">
            <a:avLst/>
          </a:prstGeom>
          <a:noFill/>
          <a:ln>
            <a:solidFill>
              <a:schemeClr val="tx1"/>
            </a:solidFill>
          </a:ln>
        </p:spPr>
        <p:txBody>
          <a:bodyPr wrap="square" rtlCol="0">
            <a:spAutoFit/>
          </a:bodyPr>
          <a:lstStyle/>
          <a:p>
            <a:r>
              <a:rPr lang="en-US" sz="1200" dirty="0" smtClean="0"/>
              <a:t>Indicate how your program will be delivered. Note that </a:t>
            </a:r>
            <a:r>
              <a:rPr lang="en-US" sz="1200" b="1" dirty="0"/>
              <a:t>O</a:t>
            </a:r>
            <a:r>
              <a:rPr lang="en-US" sz="1200" b="1" dirty="0" smtClean="0"/>
              <a:t>nline </a:t>
            </a:r>
            <a:r>
              <a:rPr lang="en-US" sz="1200" dirty="0" smtClean="0"/>
              <a:t>programs will no longer appear as a separate entry in the MDHE program inventory. </a:t>
            </a:r>
            <a:endParaRPr lang="en-US" sz="1200" dirty="0"/>
          </a:p>
        </p:txBody>
      </p:sp>
      <p:cxnSp>
        <p:nvCxnSpPr>
          <p:cNvPr id="5" name="Straight Arrow Connector 4"/>
          <p:cNvCxnSpPr>
            <a:stCxn id="3" idx="1"/>
          </p:cNvCxnSpPr>
          <p:nvPr/>
        </p:nvCxnSpPr>
        <p:spPr>
          <a:xfrm flipH="1">
            <a:off x="4340773" y="2643692"/>
            <a:ext cx="4298730" cy="1140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8069" y="5549462"/>
            <a:ext cx="7632232" cy="369332"/>
          </a:xfrm>
          <a:prstGeom prst="rect">
            <a:avLst/>
          </a:prstGeom>
          <a:noFill/>
        </p:spPr>
        <p:txBody>
          <a:bodyPr wrap="square" rtlCol="0">
            <a:spAutoFit/>
          </a:bodyPr>
          <a:lstStyle/>
          <a:p>
            <a:pPr algn="ctr"/>
            <a:r>
              <a:rPr lang="en-US" dirty="0" smtClean="0"/>
              <a:t>New Program-CBHE Approved Site</a:t>
            </a:r>
            <a:endParaRPr lang="en-US" dirty="0"/>
          </a:p>
        </p:txBody>
      </p:sp>
      <p:pic>
        <p:nvPicPr>
          <p:cNvPr id="7" name="Picture 6"/>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398448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896" t="9555" r="7917" b="5310"/>
          <a:stretch/>
        </p:blipFill>
        <p:spPr>
          <a:xfrm>
            <a:off x="205389" y="220717"/>
            <a:ext cx="7956473" cy="5545084"/>
          </a:xfrm>
          <a:prstGeom prst="rect">
            <a:avLst/>
          </a:prstGeom>
        </p:spPr>
      </p:pic>
      <p:sp>
        <p:nvSpPr>
          <p:cNvPr id="3" name="TextBox 2"/>
          <p:cNvSpPr txBox="1"/>
          <p:nvPr/>
        </p:nvSpPr>
        <p:spPr>
          <a:xfrm>
            <a:off x="0" y="5980386"/>
            <a:ext cx="7632232" cy="369332"/>
          </a:xfrm>
          <a:prstGeom prst="rect">
            <a:avLst/>
          </a:prstGeom>
          <a:noFill/>
        </p:spPr>
        <p:txBody>
          <a:bodyPr wrap="square" rtlCol="0">
            <a:spAutoFit/>
          </a:bodyPr>
          <a:lstStyle/>
          <a:p>
            <a:pPr algn="ctr"/>
            <a:r>
              <a:rPr lang="en-US" dirty="0" smtClean="0"/>
              <a:t>New Program-CBHE Approved Site</a:t>
            </a:r>
            <a:endParaRPr lang="en-US" dirty="0"/>
          </a:p>
        </p:txBody>
      </p:sp>
      <p:sp>
        <p:nvSpPr>
          <p:cNvPr id="4" name="TextBox 3"/>
          <p:cNvSpPr txBox="1"/>
          <p:nvPr/>
        </p:nvSpPr>
        <p:spPr>
          <a:xfrm>
            <a:off x="8713074" y="588579"/>
            <a:ext cx="3200400" cy="1097280"/>
          </a:xfrm>
          <a:prstGeom prst="rect">
            <a:avLst/>
          </a:prstGeom>
          <a:noFill/>
          <a:ln>
            <a:solidFill>
              <a:schemeClr val="tx1"/>
            </a:solidFill>
          </a:ln>
        </p:spPr>
        <p:txBody>
          <a:bodyPr wrap="square" rtlCol="0">
            <a:spAutoFit/>
          </a:bodyPr>
          <a:lstStyle/>
          <a:p>
            <a:r>
              <a:rPr lang="en-US" sz="1200" dirty="0" smtClean="0"/>
              <a:t>Provide a response, or type “none” if there are no special admissions requirements. Note that there is a feature to upload additional documents at the end of this process should you need more room to answer the question.</a:t>
            </a:r>
            <a:endParaRPr lang="en-US" sz="1200" dirty="0"/>
          </a:p>
        </p:txBody>
      </p:sp>
      <p:sp>
        <p:nvSpPr>
          <p:cNvPr id="5" name="TextBox 4"/>
          <p:cNvSpPr txBox="1"/>
          <p:nvPr/>
        </p:nvSpPr>
        <p:spPr>
          <a:xfrm>
            <a:off x="8681544" y="2841065"/>
            <a:ext cx="3200400" cy="1280160"/>
          </a:xfrm>
          <a:prstGeom prst="rect">
            <a:avLst/>
          </a:prstGeom>
          <a:noFill/>
          <a:ln>
            <a:solidFill>
              <a:schemeClr val="tx1"/>
            </a:solidFill>
          </a:ln>
        </p:spPr>
        <p:txBody>
          <a:bodyPr wrap="square" rtlCol="0">
            <a:spAutoFit/>
          </a:bodyPr>
          <a:lstStyle/>
          <a:p>
            <a:r>
              <a:rPr lang="en-US" sz="1200" dirty="0" smtClean="0"/>
              <a:t>Provide a response, or check the N/A box if there are no specific populations served by the new degree program. Note that there is a feature to upload additional documents at the end of this process should you need more room to answer the question.</a:t>
            </a:r>
            <a:endParaRPr lang="en-US" sz="1200" dirty="0"/>
          </a:p>
        </p:txBody>
      </p:sp>
      <p:cxnSp>
        <p:nvCxnSpPr>
          <p:cNvPr id="7" name="Straight Arrow Connector 6"/>
          <p:cNvCxnSpPr>
            <a:stCxn id="4" idx="1"/>
          </p:cNvCxnSpPr>
          <p:nvPr/>
        </p:nvCxnSpPr>
        <p:spPr>
          <a:xfrm flipH="1">
            <a:off x="5864774" y="1137219"/>
            <a:ext cx="2848300" cy="1364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p:cNvCxnSpPr>
          <p:nvPr/>
        </p:nvCxnSpPr>
        <p:spPr>
          <a:xfrm flipH="1">
            <a:off x="5990898" y="3481145"/>
            <a:ext cx="2690646" cy="765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9922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444" t="9452" b="3856"/>
          <a:stretch/>
        </p:blipFill>
        <p:spPr>
          <a:xfrm>
            <a:off x="111673" y="273268"/>
            <a:ext cx="7472662" cy="5167456"/>
          </a:xfrm>
          <a:prstGeom prst="rect">
            <a:avLst/>
          </a:prstGeom>
        </p:spPr>
      </p:pic>
      <p:sp>
        <p:nvSpPr>
          <p:cNvPr id="3" name="TextBox 2"/>
          <p:cNvSpPr txBox="1"/>
          <p:nvPr/>
        </p:nvSpPr>
        <p:spPr>
          <a:xfrm>
            <a:off x="0" y="5980386"/>
            <a:ext cx="7157545" cy="369332"/>
          </a:xfrm>
          <a:prstGeom prst="rect">
            <a:avLst/>
          </a:prstGeom>
          <a:noFill/>
        </p:spPr>
        <p:txBody>
          <a:bodyPr wrap="square" rtlCol="0">
            <a:spAutoFit/>
          </a:bodyPr>
          <a:lstStyle/>
          <a:p>
            <a:pPr algn="ctr"/>
            <a:r>
              <a:rPr lang="en-US" dirty="0" smtClean="0"/>
              <a:t>New Program-CBHE Approved Site</a:t>
            </a:r>
            <a:endParaRPr lang="en-US" dirty="0"/>
          </a:p>
        </p:txBody>
      </p:sp>
      <p:sp>
        <p:nvSpPr>
          <p:cNvPr id="4" name="TextBox 3"/>
          <p:cNvSpPr txBox="1"/>
          <p:nvPr/>
        </p:nvSpPr>
        <p:spPr>
          <a:xfrm>
            <a:off x="8471339" y="273268"/>
            <a:ext cx="3200400" cy="1097280"/>
          </a:xfrm>
          <a:prstGeom prst="rect">
            <a:avLst/>
          </a:prstGeom>
          <a:noFill/>
          <a:ln>
            <a:solidFill>
              <a:schemeClr val="tx1"/>
            </a:solidFill>
          </a:ln>
        </p:spPr>
        <p:txBody>
          <a:bodyPr wrap="square" rtlCol="0">
            <a:spAutoFit/>
          </a:bodyPr>
          <a:lstStyle/>
          <a:p>
            <a:r>
              <a:rPr lang="en-US" sz="1200" dirty="0" smtClean="0"/>
              <a:t>Please provide a response, or type “none” if there are no special faculty requirements. Note that there is a feature to upload additional documents at the end of this process should you need more room to answer the question.</a:t>
            </a:r>
            <a:endParaRPr lang="en-US" sz="1200" dirty="0"/>
          </a:p>
        </p:txBody>
      </p:sp>
      <p:sp>
        <p:nvSpPr>
          <p:cNvPr id="5" name="TextBox 4"/>
          <p:cNvSpPr txBox="1"/>
          <p:nvPr/>
        </p:nvSpPr>
        <p:spPr>
          <a:xfrm>
            <a:off x="8471339" y="2131726"/>
            <a:ext cx="3200400" cy="1005840"/>
          </a:xfrm>
          <a:prstGeom prst="rect">
            <a:avLst/>
          </a:prstGeom>
          <a:noFill/>
          <a:ln>
            <a:solidFill>
              <a:schemeClr val="tx1"/>
            </a:solidFill>
          </a:ln>
        </p:spPr>
        <p:txBody>
          <a:bodyPr wrap="square" rtlCol="0">
            <a:spAutoFit/>
          </a:bodyPr>
          <a:lstStyle/>
          <a:p>
            <a:r>
              <a:rPr lang="en-US" sz="1200" dirty="0" smtClean="0"/>
              <a:t>Please provide a percent, and any supporting information. </a:t>
            </a:r>
            <a:r>
              <a:rPr lang="en-US" sz="1200" dirty="0"/>
              <a:t>Note that there is a feature to upload additional documents at the end of this process should you need more room to answer the question.</a:t>
            </a:r>
          </a:p>
          <a:p>
            <a:endParaRPr lang="en-US" dirty="0"/>
          </a:p>
        </p:txBody>
      </p:sp>
      <p:sp>
        <p:nvSpPr>
          <p:cNvPr id="6" name="TextBox 5"/>
          <p:cNvSpPr txBox="1"/>
          <p:nvPr/>
        </p:nvSpPr>
        <p:spPr>
          <a:xfrm>
            <a:off x="8471339" y="4051739"/>
            <a:ext cx="3291840" cy="1015663"/>
          </a:xfrm>
          <a:prstGeom prst="rect">
            <a:avLst/>
          </a:prstGeom>
          <a:noFill/>
          <a:ln>
            <a:solidFill>
              <a:schemeClr val="tx1"/>
            </a:solidFill>
          </a:ln>
        </p:spPr>
        <p:txBody>
          <a:bodyPr wrap="square" rtlCol="0">
            <a:spAutoFit/>
          </a:bodyPr>
          <a:lstStyle/>
          <a:p>
            <a:r>
              <a:rPr lang="en-US" sz="1200" dirty="0" smtClean="0"/>
              <a:t>Please provide a response, or type “none” if there are no </a:t>
            </a:r>
            <a:r>
              <a:rPr lang="en-US" sz="1200" dirty="0" smtClean="0"/>
              <a:t>expectations. </a:t>
            </a:r>
            <a:r>
              <a:rPr lang="en-US" sz="1200" dirty="0" smtClean="0"/>
              <a:t>Note that there is a feature to upload additional documents at the end of this process should you need more room to answer the question.</a:t>
            </a:r>
            <a:endParaRPr lang="en-US" sz="1200" dirty="0"/>
          </a:p>
        </p:txBody>
      </p:sp>
      <p:cxnSp>
        <p:nvCxnSpPr>
          <p:cNvPr id="8" name="Straight Arrow Connector 7"/>
          <p:cNvCxnSpPr>
            <a:stCxn id="4" idx="1"/>
          </p:cNvCxnSpPr>
          <p:nvPr/>
        </p:nvCxnSpPr>
        <p:spPr>
          <a:xfrm flipH="1">
            <a:off x="4719145" y="821908"/>
            <a:ext cx="3752194" cy="5759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p:cNvCxnSpPr>
          <p:nvPr/>
        </p:nvCxnSpPr>
        <p:spPr>
          <a:xfrm flipH="1">
            <a:off x="4740167" y="2634646"/>
            <a:ext cx="3731172" cy="2223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1"/>
          </p:cNvCxnSpPr>
          <p:nvPr/>
        </p:nvCxnSpPr>
        <p:spPr>
          <a:xfrm flipH="1" flipV="1">
            <a:off x="4719145" y="4333381"/>
            <a:ext cx="3752194" cy="226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56437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409" t="8701" b="5062"/>
          <a:stretch/>
        </p:blipFill>
        <p:spPr>
          <a:xfrm>
            <a:off x="290787" y="154153"/>
            <a:ext cx="6997700" cy="5219700"/>
          </a:xfrm>
          <a:prstGeom prst="rect">
            <a:avLst/>
          </a:prstGeom>
        </p:spPr>
      </p:pic>
      <p:sp>
        <p:nvSpPr>
          <p:cNvPr id="3" name="TextBox 2"/>
          <p:cNvSpPr txBox="1"/>
          <p:nvPr/>
        </p:nvSpPr>
        <p:spPr>
          <a:xfrm>
            <a:off x="0" y="5980386"/>
            <a:ext cx="7157545" cy="369332"/>
          </a:xfrm>
          <a:prstGeom prst="rect">
            <a:avLst/>
          </a:prstGeom>
          <a:noFill/>
        </p:spPr>
        <p:txBody>
          <a:bodyPr wrap="square" rtlCol="0">
            <a:spAutoFit/>
          </a:bodyPr>
          <a:lstStyle/>
          <a:p>
            <a:pPr algn="ctr"/>
            <a:r>
              <a:rPr lang="en-US" dirty="0" smtClean="0"/>
              <a:t>New Program-CBHE Approved Site</a:t>
            </a:r>
            <a:endParaRPr lang="en-US" dirty="0"/>
          </a:p>
        </p:txBody>
      </p:sp>
      <p:sp>
        <p:nvSpPr>
          <p:cNvPr id="4" name="TextBox 3"/>
          <p:cNvSpPr txBox="1"/>
          <p:nvPr/>
        </p:nvSpPr>
        <p:spPr>
          <a:xfrm>
            <a:off x="7651531" y="924910"/>
            <a:ext cx="3200400" cy="461665"/>
          </a:xfrm>
          <a:prstGeom prst="rect">
            <a:avLst/>
          </a:prstGeom>
          <a:noFill/>
          <a:ln>
            <a:solidFill>
              <a:schemeClr val="tx1"/>
            </a:solidFill>
          </a:ln>
        </p:spPr>
        <p:txBody>
          <a:bodyPr wrap="square" rtlCol="0">
            <a:spAutoFit/>
          </a:bodyPr>
          <a:lstStyle/>
          <a:p>
            <a:r>
              <a:rPr lang="en-US" sz="1200" dirty="0" smtClean="0"/>
              <a:t>Enter the projected number of students enrolled in years 1 – 5. </a:t>
            </a:r>
            <a:endParaRPr lang="en-US" sz="1200" dirty="0"/>
          </a:p>
        </p:txBody>
      </p:sp>
      <p:sp>
        <p:nvSpPr>
          <p:cNvPr id="6" name="TextBox 5"/>
          <p:cNvSpPr txBox="1"/>
          <p:nvPr/>
        </p:nvSpPr>
        <p:spPr>
          <a:xfrm>
            <a:off x="7651532" y="2081048"/>
            <a:ext cx="3200400" cy="461665"/>
          </a:xfrm>
          <a:prstGeom prst="rect">
            <a:avLst/>
          </a:prstGeom>
          <a:noFill/>
          <a:ln>
            <a:solidFill>
              <a:schemeClr val="tx1"/>
            </a:solidFill>
          </a:ln>
        </p:spPr>
        <p:txBody>
          <a:bodyPr wrap="square" rtlCol="0">
            <a:spAutoFit/>
          </a:bodyPr>
          <a:lstStyle/>
          <a:p>
            <a:r>
              <a:rPr lang="en-US" sz="1200" dirty="0" smtClean="0"/>
              <a:t>Enter the number of projected graduates in years 3 and 5.</a:t>
            </a:r>
            <a:endParaRPr lang="en-US" sz="1200" dirty="0"/>
          </a:p>
        </p:txBody>
      </p:sp>
      <p:sp>
        <p:nvSpPr>
          <p:cNvPr id="7" name="TextBox 6"/>
          <p:cNvSpPr txBox="1"/>
          <p:nvPr/>
        </p:nvSpPr>
        <p:spPr>
          <a:xfrm>
            <a:off x="7651531" y="3237186"/>
            <a:ext cx="3200400" cy="646331"/>
          </a:xfrm>
          <a:prstGeom prst="rect">
            <a:avLst/>
          </a:prstGeom>
          <a:noFill/>
          <a:ln>
            <a:solidFill>
              <a:schemeClr val="tx1"/>
            </a:solidFill>
          </a:ln>
        </p:spPr>
        <p:txBody>
          <a:bodyPr wrap="square" rtlCol="0">
            <a:spAutoFit/>
          </a:bodyPr>
          <a:lstStyle/>
          <a:p>
            <a:r>
              <a:rPr lang="en-US" sz="1200" dirty="0" smtClean="0"/>
              <a:t>Enter the percentage of students who are projected to achieve licensing, certification, or registration, if applicable.</a:t>
            </a:r>
            <a:endParaRPr lang="en-US" sz="1200" dirty="0"/>
          </a:p>
        </p:txBody>
      </p:sp>
      <p:cxnSp>
        <p:nvCxnSpPr>
          <p:cNvPr id="9" name="Straight Arrow Connector 8"/>
          <p:cNvCxnSpPr>
            <a:stCxn id="4" idx="1"/>
          </p:cNvCxnSpPr>
          <p:nvPr/>
        </p:nvCxnSpPr>
        <p:spPr>
          <a:xfrm flipH="1">
            <a:off x="4824249" y="1155743"/>
            <a:ext cx="2827282" cy="6835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a:off x="5286704" y="2311881"/>
            <a:ext cx="2364828" cy="641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p:cNvCxnSpPr>
          <p:nvPr/>
        </p:nvCxnSpPr>
        <p:spPr>
          <a:xfrm flipH="1">
            <a:off x="5318234" y="2311881"/>
            <a:ext cx="2333298" cy="1808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1"/>
          </p:cNvCxnSpPr>
          <p:nvPr/>
        </p:nvCxnSpPr>
        <p:spPr>
          <a:xfrm flipH="1">
            <a:off x="4593021" y="3560352"/>
            <a:ext cx="3058510" cy="1158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391499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759" t="21104" b="19195"/>
          <a:stretch/>
        </p:blipFill>
        <p:spPr>
          <a:xfrm>
            <a:off x="286845" y="520262"/>
            <a:ext cx="7942756" cy="4724399"/>
          </a:xfrm>
          <a:prstGeom prst="rect">
            <a:avLst/>
          </a:prstGeom>
        </p:spPr>
      </p:pic>
      <p:sp>
        <p:nvSpPr>
          <p:cNvPr id="3" name="TextBox 2"/>
          <p:cNvSpPr txBox="1"/>
          <p:nvPr/>
        </p:nvSpPr>
        <p:spPr>
          <a:xfrm>
            <a:off x="679450" y="5812220"/>
            <a:ext cx="7157545" cy="369332"/>
          </a:xfrm>
          <a:prstGeom prst="rect">
            <a:avLst/>
          </a:prstGeom>
          <a:noFill/>
        </p:spPr>
        <p:txBody>
          <a:bodyPr wrap="square" rtlCol="0">
            <a:spAutoFit/>
          </a:bodyPr>
          <a:lstStyle/>
          <a:p>
            <a:pPr algn="ctr"/>
            <a:r>
              <a:rPr lang="en-US" dirty="0" smtClean="0"/>
              <a:t>New Program-CBHE Approved Site</a:t>
            </a:r>
            <a:endParaRPr lang="en-US" dirty="0"/>
          </a:p>
        </p:txBody>
      </p:sp>
      <p:sp>
        <p:nvSpPr>
          <p:cNvPr id="4" name="TextBox 3"/>
          <p:cNvSpPr txBox="1"/>
          <p:nvPr/>
        </p:nvSpPr>
        <p:spPr>
          <a:xfrm>
            <a:off x="8471338" y="966952"/>
            <a:ext cx="3200400" cy="1097280"/>
          </a:xfrm>
          <a:prstGeom prst="rect">
            <a:avLst/>
          </a:prstGeom>
          <a:noFill/>
          <a:ln>
            <a:solidFill>
              <a:schemeClr val="tx1"/>
            </a:solidFill>
          </a:ln>
        </p:spPr>
        <p:txBody>
          <a:bodyPr wrap="square" rtlCol="0">
            <a:spAutoFit/>
          </a:bodyPr>
          <a:lstStyle/>
          <a:p>
            <a:r>
              <a:rPr lang="en-US" sz="1200" dirty="0" smtClean="0"/>
              <a:t>Enter</a:t>
            </a:r>
            <a:r>
              <a:rPr lang="en-US" sz="1200" dirty="0" smtClean="0"/>
              <a:t> </a:t>
            </a:r>
            <a:r>
              <a:rPr lang="en-US" sz="1200" dirty="0" smtClean="0"/>
              <a:t>the plans for accreditation, or if no plans provide rationale. </a:t>
            </a:r>
            <a:r>
              <a:rPr lang="en-US" sz="1200" dirty="0"/>
              <a:t>Note that there is a feature to upload additional documents at the end of this process should you need more room to answer the question.</a:t>
            </a:r>
          </a:p>
          <a:p>
            <a:endParaRPr lang="en-US" sz="1400" dirty="0"/>
          </a:p>
        </p:txBody>
      </p:sp>
      <p:cxnSp>
        <p:nvCxnSpPr>
          <p:cNvPr id="6" name="Straight Arrow Connector 5"/>
          <p:cNvCxnSpPr>
            <a:stCxn id="4" idx="1"/>
          </p:cNvCxnSpPr>
          <p:nvPr/>
        </p:nvCxnSpPr>
        <p:spPr>
          <a:xfrm flipH="1">
            <a:off x="5002924" y="1515592"/>
            <a:ext cx="3468414" cy="1437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3368364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1120</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New Program CBHE Approved 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Prichett, Angelette</dc:creator>
  <cp:lastModifiedBy>Erickson, Alicia</cp:lastModifiedBy>
  <cp:revision>57</cp:revision>
  <dcterms:created xsi:type="dcterms:W3CDTF">2018-08-29T16:10:51Z</dcterms:created>
  <dcterms:modified xsi:type="dcterms:W3CDTF">2018-09-18T20:23:25Z</dcterms:modified>
</cp:coreProperties>
</file>