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91" d="100"/>
          <a:sy n="91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4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7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8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3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5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1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7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6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5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3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4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112BF-4C55-4CFE-9678-4B71CF21FB2F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2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 Certificate-Single Semester (C0)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 smtClean="0"/>
              <a:t>For certificates that are less than one semester, </a:t>
            </a:r>
          </a:p>
          <a:p>
            <a:r>
              <a:rPr lang="en-US" b="1" i="1" dirty="0" smtClean="0"/>
              <a:t>or one semester but less than one year in length</a:t>
            </a:r>
            <a:endParaRPr lang="en-US" b="1" i="1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9121" y="556176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7045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053" t="8300" b="3763"/>
          <a:stretch/>
        </p:blipFill>
        <p:spPr>
          <a:xfrm>
            <a:off x="208354" y="969563"/>
            <a:ext cx="7386486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34397" y="554063"/>
            <a:ext cx="3200400" cy="1005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You should see your institution’s name at the top of the screen. If you manage academic program approvals for multiple institutions, confirm that you are submitting for the correct institution.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8544909" y="1801532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numbers 1-4 indicate how many pages are included in the submission process.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555418" y="2599655"/>
            <a:ext cx="32004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Choose the CIP code for your new certificate.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8523889" y="3309244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Enter the certificate’s number of credit hours (should be less than 30 for a C0).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544909" y="4156631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Enter the new certificate’s title, or click the radio button to use the CIP program title.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544909" y="5029648"/>
            <a:ext cx="3200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Choose the degree level (Certificate is less than 1 semester or Certificate is one semester but less than 1 year). Both choices are C0s.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8534397" y="6052304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You will not be able to advance from screen to screen until all required fields are completed.</a:t>
            </a:r>
            <a:endParaRPr lang="en-US" sz="1200" dirty="0"/>
          </a:p>
        </p:txBody>
      </p:sp>
      <p:cxnSp>
        <p:nvCxnSpPr>
          <p:cNvPr id="11" name="Straight Arrow Connector 10"/>
          <p:cNvCxnSpPr>
            <a:stCxn id="3" idx="1"/>
          </p:cNvCxnSpPr>
          <p:nvPr/>
        </p:nvCxnSpPr>
        <p:spPr>
          <a:xfrm flipH="1">
            <a:off x="4393324" y="1056983"/>
            <a:ext cx="4141073" cy="5029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1"/>
          </p:cNvCxnSpPr>
          <p:nvPr/>
        </p:nvCxnSpPr>
        <p:spPr>
          <a:xfrm flipH="1" flipV="1">
            <a:off x="4435366" y="1801532"/>
            <a:ext cx="4109543" cy="2308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1"/>
          </p:cNvCxnSpPr>
          <p:nvPr/>
        </p:nvCxnSpPr>
        <p:spPr>
          <a:xfrm flipH="1" flipV="1">
            <a:off x="4614041" y="2476824"/>
            <a:ext cx="3941377" cy="2613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1"/>
          </p:cNvCxnSpPr>
          <p:nvPr/>
        </p:nvCxnSpPr>
        <p:spPr>
          <a:xfrm flipH="1" flipV="1">
            <a:off x="4267200" y="3042397"/>
            <a:ext cx="4256689" cy="4976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1"/>
          </p:cNvCxnSpPr>
          <p:nvPr/>
        </p:nvCxnSpPr>
        <p:spPr>
          <a:xfrm flipH="1" flipV="1">
            <a:off x="4845269" y="3216166"/>
            <a:ext cx="3699640" cy="11712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1"/>
          </p:cNvCxnSpPr>
          <p:nvPr/>
        </p:nvCxnSpPr>
        <p:spPr>
          <a:xfrm flipH="1" flipV="1">
            <a:off x="4435366" y="3405352"/>
            <a:ext cx="4109543" cy="19474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1"/>
          </p:cNvCxnSpPr>
          <p:nvPr/>
        </p:nvCxnSpPr>
        <p:spPr>
          <a:xfrm flipH="1" flipV="1">
            <a:off x="4267200" y="3760246"/>
            <a:ext cx="4267197" cy="25228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5007" y="5591503"/>
            <a:ext cx="511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Certificate Single Semester (C0)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486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619" t="8398" b="4023"/>
          <a:stretch/>
        </p:blipFill>
        <p:spPr>
          <a:xfrm>
            <a:off x="227643" y="312096"/>
            <a:ext cx="7332639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20062" y="1062038"/>
            <a:ext cx="320040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the certificate has a parent program, click </a:t>
            </a:r>
            <a:r>
              <a:rPr lang="en-US" sz="1200" b="1" dirty="0" smtClean="0"/>
              <a:t>Yes</a:t>
            </a:r>
            <a:r>
              <a:rPr lang="en-US" sz="1200" dirty="0" smtClean="0"/>
              <a:t> and choose it from the drop-down menu. </a:t>
            </a:r>
            <a:endParaRPr lang="en-US" sz="1200" dirty="0" smtClean="0"/>
          </a:p>
          <a:p>
            <a:r>
              <a:rPr lang="en-US" sz="1200" dirty="0" smtClean="0"/>
              <a:t>Click </a:t>
            </a:r>
            <a:r>
              <a:rPr lang="en-US" sz="1200" b="1" dirty="0" smtClean="0"/>
              <a:t>Add </a:t>
            </a:r>
            <a:r>
              <a:rPr lang="en-US" sz="1200" b="1" dirty="0" smtClean="0"/>
              <a:t>Program </a:t>
            </a:r>
            <a:r>
              <a:rPr lang="en-US" sz="1200" dirty="0" smtClean="0"/>
              <a:t>after selection</a:t>
            </a:r>
            <a:r>
              <a:rPr lang="en-US" dirty="0" smtClean="0"/>
              <a:t>. </a:t>
            </a:r>
            <a:r>
              <a:rPr lang="en-US" sz="1200" dirty="0" smtClean="0"/>
              <a:t>C0s </a:t>
            </a:r>
            <a:r>
              <a:rPr lang="en-US" sz="1200" dirty="0" smtClean="0"/>
              <a:t>may have, but are </a:t>
            </a:r>
            <a:r>
              <a:rPr lang="en-US" sz="1200" dirty="0" smtClean="0"/>
              <a:t>not required to have a parent program.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8120061" y="2366214"/>
            <a:ext cx="3200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the certificate has an option (unlikely), enter the title here. You will then be prompted to upload a copy of the curriculum.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120061" y="3260288"/>
            <a:ext cx="32004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Indicate how the program will be delivered.</a:t>
            </a:r>
            <a:endParaRPr lang="en-US" sz="1200" dirty="0"/>
          </a:p>
        </p:txBody>
      </p:sp>
      <p:cxnSp>
        <p:nvCxnSpPr>
          <p:cNvPr id="7" name="Straight Arrow Connector 6"/>
          <p:cNvCxnSpPr>
            <a:stCxn id="3" idx="1"/>
          </p:cNvCxnSpPr>
          <p:nvPr/>
        </p:nvCxnSpPr>
        <p:spPr>
          <a:xfrm flipH="1">
            <a:off x="3893962" y="1616036"/>
            <a:ext cx="4226100" cy="369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1"/>
          </p:cNvCxnSpPr>
          <p:nvPr/>
        </p:nvCxnSpPr>
        <p:spPr>
          <a:xfrm flipH="1" flipV="1">
            <a:off x="3571875" y="2815949"/>
            <a:ext cx="4548186" cy="5828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7049" y="5561768"/>
            <a:ext cx="511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Certificate Single Semester (C0)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9121" y="556176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>
            <a:stCxn id="4" idx="1"/>
          </p:cNvCxnSpPr>
          <p:nvPr/>
        </p:nvCxnSpPr>
        <p:spPr>
          <a:xfrm flipH="1" flipV="1">
            <a:off x="4246179" y="2259724"/>
            <a:ext cx="3873882" cy="4296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27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114" t="7833" b="10722"/>
          <a:stretch/>
        </p:blipFill>
        <p:spPr>
          <a:xfrm>
            <a:off x="395393" y="818099"/>
            <a:ext cx="7965585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97309" y="818099"/>
            <a:ext cx="3200400" cy="1046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Select sites where the C0 will be offered. You may choose multiple sites. </a:t>
            </a:r>
            <a:r>
              <a:rPr lang="en-US" sz="1200" dirty="0"/>
              <a:t>If you are proposing a new </a:t>
            </a:r>
            <a:r>
              <a:rPr lang="en-US" sz="1200" dirty="0" smtClean="0"/>
              <a:t>C0 </a:t>
            </a:r>
            <a:r>
              <a:rPr lang="en-US" sz="1200" dirty="0"/>
              <a:t>at a new location, use the </a:t>
            </a:r>
            <a:r>
              <a:rPr lang="en-US" sz="1200" b="1" dirty="0"/>
              <a:t>New Program New Site </a:t>
            </a:r>
            <a:r>
              <a:rPr lang="en-US" sz="1200" dirty="0"/>
              <a:t>process.</a:t>
            </a:r>
          </a:p>
          <a:p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8697309" y="2087869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Select the program’s implementation date (month and year only).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697309" y="2841137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Upload a PDF of the new certificate’s curriculum.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8697309" y="3713753"/>
            <a:ext cx="3200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Read and check the assurances (independent institutions will have different assurances).</a:t>
            </a:r>
            <a:endParaRPr lang="en-US" sz="1200" dirty="0"/>
          </a:p>
        </p:txBody>
      </p:sp>
      <p:cxnSp>
        <p:nvCxnSpPr>
          <p:cNvPr id="8" name="Straight Arrow Connector 7"/>
          <p:cNvCxnSpPr>
            <a:stCxn id="3" idx="1"/>
          </p:cNvCxnSpPr>
          <p:nvPr/>
        </p:nvCxnSpPr>
        <p:spPr>
          <a:xfrm flipH="1">
            <a:off x="5065986" y="1341319"/>
            <a:ext cx="3631323" cy="2352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1"/>
          </p:cNvCxnSpPr>
          <p:nvPr/>
        </p:nvCxnSpPr>
        <p:spPr>
          <a:xfrm flipH="1" flipV="1">
            <a:off x="5044966" y="1824451"/>
            <a:ext cx="3652343" cy="4942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1"/>
          </p:cNvCxnSpPr>
          <p:nvPr/>
        </p:nvCxnSpPr>
        <p:spPr>
          <a:xfrm flipH="1" flipV="1">
            <a:off x="5286703" y="2249706"/>
            <a:ext cx="3410606" cy="8222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1"/>
          </p:cNvCxnSpPr>
          <p:nvPr/>
        </p:nvCxnSpPr>
        <p:spPr>
          <a:xfrm flipH="1" flipV="1">
            <a:off x="6379779" y="3325054"/>
            <a:ext cx="2317530" cy="7118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5007" y="5591503"/>
            <a:ext cx="511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Certificate Single Semester (C0)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9121" y="556176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4374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929" t="7726" b="4238"/>
          <a:stretch/>
        </p:blipFill>
        <p:spPr>
          <a:xfrm>
            <a:off x="2202474" y="1336150"/>
            <a:ext cx="7396568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5007" y="5591503"/>
            <a:ext cx="511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Certificate Single Semester (C0)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6775" y="276732"/>
            <a:ext cx="97821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Prior to submission, you will see a screen summarizing your program. If correct, choose </a:t>
            </a:r>
            <a:r>
              <a:rPr lang="en-US" sz="1200" b="1" dirty="0" smtClean="0"/>
              <a:t>Submit</a:t>
            </a:r>
            <a:r>
              <a:rPr lang="en-US" sz="1200" dirty="0" smtClean="0"/>
              <a:t>. If you need to make corrections, use the </a:t>
            </a:r>
            <a:r>
              <a:rPr lang="en-US" sz="1200" b="1" dirty="0" smtClean="0"/>
              <a:t>Previous</a:t>
            </a:r>
            <a:r>
              <a:rPr lang="en-US" sz="1200" dirty="0" smtClean="0"/>
              <a:t> button. If you hit </a:t>
            </a:r>
            <a:r>
              <a:rPr lang="en-US" sz="1200" b="1" dirty="0" smtClean="0"/>
              <a:t>Cancel</a:t>
            </a:r>
            <a:r>
              <a:rPr lang="en-US" sz="1200" dirty="0" smtClean="0"/>
              <a:t>, all of the information will be lost.</a:t>
            </a:r>
            <a:endParaRPr lang="en-US" sz="1200" dirty="0"/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9121" y="556176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4992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5373" t="13277" r="15436" b="5006"/>
          <a:stretch/>
        </p:blipFill>
        <p:spPr>
          <a:xfrm>
            <a:off x="1418154" y="545604"/>
            <a:ext cx="4367605" cy="52305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1945" y="5885793"/>
            <a:ext cx="511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Certificate Single Semester (C0)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58200" y="515244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After submission, choose the </a:t>
            </a:r>
            <a:r>
              <a:rPr lang="en-US" sz="1200" b="1" dirty="0" smtClean="0"/>
              <a:t>Print &amp; Preview </a:t>
            </a:r>
            <a:r>
              <a:rPr lang="en-US" sz="1200" dirty="0" smtClean="0"/>
              <a:t>button to save a copy for your records. 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1250033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you have additional certificates to add, choose </a:t>
            </a:r>
            <a:r>
              <a:rPr lang="en-US" sz="1200" b="1" dirty="0" smtClean="0"/>
              <a:t>Submit </a:t>
            </a:r>
            <a:r>
              <a:rPr lang="en-US" sz="1200" b="1" dirty="0"/>
              <a:t>A</a:t>
            </a:r>
            <a:r>
              <a:rPr lang="en-US" sz="1200" b="1" dirty="0" smtClean="0"/>
              <a:t>nother</a:t>
            </a:r>
            <a:r>
              <a:rPr lang="en-US" sz="1200" dirty="0" smtClean="0"/>
              <a:t>. 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1972882"/>
            <a:ext cx="32004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Close</a:t>
            </a:r>
            <a:r>
              <a:rPr lang="en-US" sz="1200" dirty="0" smtClean="0"/>
              <a:t> takes you back to the main menu.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2511065"/>
            <a:ext cx="3200400" cy="822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Once you have submitted this change, it will enter a queue for staff review. Upon approval, your program will be uploaded to the MDHE inventory.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458200" y="3595209"/>
            <a:ext cx="3200400" cy="64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 that all programs have a unique identifier to help track changes and for data reporting purposes.</a:t>
            </a:r>
            <a:endParaRPr lang="en-US" sz="1200" dirty="0"/>
          </a:p>
        </p:txBody>
      </p:sp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9121" y="556176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3192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466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Add Certificate-Single Semester (C0)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Prichett, Angelette</dc:creator>
  <cp:lastModifiedBy>Erickson, Alicia</cp:lastModifiedBy>
  <cp:revision>18</cp:revision>
  <dcterms:created xsi:type="dcterms:W3CDTF">2018-08-29T16:10:51Z</dcterms:created>
  <dcterms:modified xsi:type="dcterms:W3CDTF">2018-09-20T18:50:52Z</dcterms:modified>
</cp:coreProperties>
</file>